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6" r:id="rId2"/>
    <p:sldId id="476" r:id="rId3"/>
    <p:sldId id="477" r:id="rId4"/>
    <p:sldId id="274" r:id="rId5"/>
    <p:sldId id="273" r:id="rId6"/>
    <p:sldId id="257" r:id="rId7"/>
    <p:sldId id="275" r:id="rId8"/>
    <p:sldId id="529" r:id="rId9"/>
    <p:sldId id="530" r:id="rId10"/>
    <p:sldId id="531" r:id="rId11"/>
    <p:sldId id="539" r:id="rId12"/>
    <p:sldId id="532" r:id="rId13"/>
    <p:sldId id="540" r:id="rId14"/>
    <p:sldId id="535" r:id="rId15"/>
    <p:sldId id="536" r:id="rId16"/>
    <p:sldId id="537" r:id="rId17"/>
    <p:sldId id="538" r:id="rId18"/>
    <p:sldId id="533" r:id="rId19"/>
    <p:sldId id="534" r:id="rId20"/>
    <p:sldId id="541" r:id="rId21"/>
    <p:sldId id="543" r:id="rId22"/>
    <p:sldId id="334" r:id="rId23"/>
    <p:sldId id="363" r:id="rId24"/>
    <p:sldId id="365" r:id="rId25"/>
    <p:sldId id="364" r:id="rId26"/>
    <p:sldId id="367" r:id="rId27"/>
    <p:sldId id="366" r:id="rId28"/>
    <p:sldId id="320" r:id="rId29"/>
    <p:sldId id="321" r:id="rId30"/>
    <p:sldId id="277" r:id="rId31"/>
    <p:sldId id="340" r:id="rId32"/>
    <p:sldId id="342" r:id="rId33"/>
    <p:sldId id="341" r:id="rId34"/>
    <p:sldId id="343" r:id="rId35"/>
    <p:sldId id="374" r:id="rId36"/>
    <p:sldId id="375" r:id="rId37"/>
    <p:sldId id="276" r:id="rId38"/>
    <p:sldId id="335" r:id="rId39"/>
    <p:sldId id="337" r:id="rId40"/>
    <p:sldId id="338" r:id="rId41"/>
    <p:sldId id="278" r:id="rId42"/>
    <p:sldId id="336" r:id="rId43"/>
    <p:sldId id="344" r:id="rId44"/>
    <p:sldId id="368" r:id="rId45"/>
    <p:sldId id="369" r:id="rId46"/>
    <p:sldId id="370" r:id="rId47"/>
    <p:sldId id="362" r:id="rId48"/>
    <p:sldId id="346" r:id="rId49"/>
    <p:sldId id="347" r:id="rId50"/>
    <p:sldId id="356" r:id="rId51"/>
    <p:sldId id="357" r:id="rId52"/>
    <p:sldId id="361" r:id="rId53"/>
    <p:sldId id="358" r:id="rId54"/>
    <p:sldId id="360" r:id="rId55"/>
    <p:sldId id="359" r:id="rId56"/>
    <p:sldId id="345" r:id="rId57"/>
    <p:sldId id="349" r:id="rId58"/>
    <p:sldId id="350" r:id="rId59"/>
    <p:sldId id="351" r:id="rId60"/>
    <p:sldId id="352" r:id="rId61"/>
    <p:sldId id="353" r:id="rId62"/>
    <p:sldId id="355" r:id="rId63"/>
    <p:sldId id="354" r:id="rId64"/>
    <p:sldId id="348"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5F8FD"/>
    <a:srgbClr val="B2B2B2"/>
    <a:srgbClr val="9999FF"/>
    <a:srgbClr val="4A8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712" autoAdjust="0"/>
  </p:normalViewPr>
  <p:slideViewPr>
    <p:cSldViewPr snapToGrid="0">
      <p:cViewPr varScale="1">
        <p:scale>
          <a:sx n="106" d="100"/>
          <a:sy n="106" d="100"/>
        </p:scale>
        <p:origin x="9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C4B92-E873-495C-87AB-3738B39DA9C5}" type="doc">
      <dgm:prSet loTypeId="urn:microsoft.com/office/officeart/2005/8/layout/hProcess4" loCatId="process" qsTypeId="urn:microsoft.com/office/officeart/2005/8/quickstyle/simple5" qsCatId="simple" csTypeId="urn:microsoft.com/office/officeart/2005/8/colors/accent5_5" csCatId="accent5" phldr="1"/>
      <dgm:spPr/>
      <dgm:t>
        <a:bodyPr/>
        <a:lstStyle/>
        <a:p>
          <a:endParaRPr lang="tr-TR"/>
        </a:p>
      </dgm:t>
    </dgm:pt>
    <dgm:pt modelId="{63B39524-AB5F-4A80-820A-7070A12E9646}">
      <dgm:prSet phldrT="[Metin]" custT="1"/>
      <dgm:spPr>
        <a:solidFill>
          <a:srgbClr val="763E56"/>
        </a:solidFill>
      </dgm:spPr>
      <dgm:t>
        <a:bodyPr/>
        <a:lstStyle/>
        <a:p>
          <a:r>
            <a:rPr lang="tr-TR" sz="1600" b="1" dirty="0">
              <a:latin typeface="Cambria" panose="02040503050406030204" pitchFamily="18" charset="0"/>
              <a:ea typeface="Cambria" panose="02040503050406030204" pitchFamily="18" charset="0"/>
            </a:rPr>
            <a:t>1251 </a:t>
          </a:r>
        </a:p>
      </dgm:t>
    </dgm:pt>
    <dgm:pt modelId="{9A4E0976-4EF7-489C-8598-DC22245D6D2D}" type="parTrans" cxnId="{CD482C7D-E874-4569-914D-D6289FCB535F}">
      <dgm:prSet/>
      <dgm:spPr/>
      <dgm:t>
        <a:bodyPr/>
        <a:lstStyle/>
        <a:p>
          <a:endParaRPr lang="tr-TR" sz="1600"/>
        </a:p>
      </dgm:t>
    </dgm:pt>
    <dgm:pt modelId="{22816B69-6021-41BE-9A5C-493D667381E2}" type="sibTrans" cxnId="{CD482C7D-E874-4569-914D-D6289FCB535F}">
      <dgm:prSet/>
      <dgm:spPr>
        <a:solidFill>
          <a:srgbClr val="2C8087"/>
        </a:solidFill>
      </dgm:spPr>
      <dgm:t>
        <a:bodyPr/>
        <a:lstStyle/>
        <a:p>
          <a:endParaRPr lang="tr-TR" sz="1600"/>
        </a:p>
      </dgm:t>
    </dgm:pt>
    <dgm:pt modelId="{EC9E6D05-5A29-4A88-B912-D05D9D0C685E}">
      <dgm:prSet phldrT="[Metin]" custT="1"/>
      <dgm:spPr>
        <a:ln>
          <a:solidFill>
            <a:srgbClr val="763E56"/>
          </a:solidFill>
        </a:ln>
      </dgm:spPr>
      <dgm:t>
        <a:bodyPr/>
        <a:lstStyle/>
        <a:p>
          <a:pPr algn="ctr"/>
          <a:r>
            <a:rPr lang="tr-TR" sz="1600" b="0" i="0" dirty="0">
              <a:latin typeface="Cambria" panose="02040503050406030204" pitchFamily="18" charset="0"/>
              <a:ea typeface="Cambria" panose="02040503050406030204" pitchFamily="18" charset="0"/>
            </a:rPr>
            <a:t>Karatay Medresesi</a:t>
          </a:r>
        </a:p>
      </dgm:t>
    </dgm:pt>
    <dgm:pt modelId="{B008E5B7-70BB-4895-892D-E3846C1BDE1C}" type="parTrans" cxnId="{CE2649CF-7A31-4DE4-BB76-52FD1977C46F}">
      <dgm:prSet/>
      <dgm:spPr/>
      <dgm:t>
        <a:bodyPr/>
        <a:lstStyle/>
        <a:p>
          <a:endParaRPr lang="tr-TR" sz="1600"/>
        </a:p>
      </dgm:t>
    </dgm:pt>
    <dgm:pt modelId="{C06A6175-4725-4F40-B237-235936AAF023}" type="sibTrans" cxnId="{CE2649CF-7A31-4DE4-BB76-52FD1977C46F}">
      <dgm:prSet/>
      <dgm:spPr/>
      <dgm:t>
        <a:bodyPr/>
        <a:lstStyle/>
        <a:p>
          <a:endParaRPr lang="tr-TR" sz="1600"/>
        </a:p>
      </dgm:t>
    </dgm:pt>
    <dgm:pt modelId="{BD20751E-8236-42F2-B624-ADFD65920811}">
      <dgm:prSet phldrT="[Metin]" custT="1"/>
      <dgm:spPr>
        <a:solidFill>
          <a:srgbClr val="763E56"/>
        </a:solidFill>
      </dgm:spPr>
      <dgm:t>
        <a:bodyPr/>
        <a:lstStyle/>
        <a:p>
          <a:r>
            <a:rPr lang="tr-TR" sz="1600" b="1" dirty="0">
              <a:latin typeface="Cambria" panose="02040503050406030204" pitchFamily="18" charset="0"/>
              <a:ea typeface="Cambria" panose="02040503050406030204" pitchFamily="18" charset="0"/>
            </a:rPr>
            <a:t>1882 </a:t>
          </a:r>
        </a:p>
      </dgm:t>
    </dgm:pt>
    <dgm:pt modelId="{F41F0E43-94A1-4E93-AB76-3933E058B32D}" type="parTrans" cxnId="{F9266E1C-C9E5-4BDE-B30B-52C222045050}">
      <dgm:prSet/>
      <dgm:spPr/>
      <dgm:t>
        <a:bodyPr/>
        <a:lstStyle/>
        <a:p>
          <a:endParaRPr lang="tr-TR" sz="1600"/>
        </a:p>
      </dgm:t>
    </dgm:pt>
    <dgm:pt modelId="{FC3A508E-63AC-4370-9406-94D490085A7A}" type="sibTrans" cxnId="{F9266E1C-C9E5-4BDE-B30B-52C222045050}">
      <dgm:prSet/>
      <dgm:spPr>
        <a:solidFill>
          <a:srgbClr val="2C8087"/>
        </a:solidFill>
      </dgm:spPr>
      <dgm:t>
        <a:bodyPr/>
        <a:lstStyle/>
        <a:p>
          <a:endParaRPr lang="tr-TR" sz="1600"/>
        </a:p>
      </dgm:t>
    </dgm:pt>
    <dgm:pt modelId="{C4C57D60-F0FB-4630-8F50-371B1BD910E0}">
      <dgm:prSet phldrT="[Metin]" custT="1"/>
      <dgm:spPr>
        <a:ln>
          <a:solidFill>
            <a:srgbClr val="763E56"/>
          </a:solidFill>
        </a:ln>
      </dgm:spPr>
      <dgm:t>
        <a:bodyPr/>
        <a:lstStyle/>
        <a:p>
          <a:pPr algn="ctr">
            <a:lnSpc>
              <a:spcPct val="100000"/>
            </a:lnSpc>
            <a:spcAft>
              <a:spcPts val="0"/>
            </a:spcAft>
          </a:pPr>
          <a:r>
            <a:rPr lang="tr-TR" sz="1600" b="0" dirty="0">
              <a:latin typeface="Cambria" panose="02040503050406030204" pitchFamily="18" charset="0"/>
            </a:rPr>
            <a:t>Konya Ticaret </a:t>
          </a:r>
        </a:p>
        <a:p>
          <a:pPr algn="ctr">
            <a:lnSpc>
              <a:spcPct val="100000"/>
            </a:lnSpc>
            <a:spcAft>
              <a:spcPts val="0"/>
            </a:spcAft>
          </a:pPr>
          <a:r>
            <a:rPr lang="tr-TR" sz="1600" b="0" dirty="0">
              <a:latin typeface="Cambria" panose="02040503050406030204" pitchFamily="18" charset="0"/>
            </a:rPr>
            <a:t>Odası (KTO)</a:t>
          </a:r>
        </a:p>
      </dgm:t>
    </dgm:pt>
    <dgm:pt modelId="{61C09BC5-5527-4C2F-84F3-447BE7735890}" type="parTrans" cxnId="{56D41F9E-0DA9-477C-B6AF-CA23635094DE}">
      <dgm:prSet/>
      <dgm:spPr/>
      <dgm:t>
        <a:bodyPr/>
        <a:lstStyle/>
        <a:p>
          <a:endParaRPr lang="tr-TR" sz="1600"/>
        </a:p>
      </dgm:t>
    </dgm:pt>
    <dgm:pt modelId="{F6BF4772-D29C-490F-A638-FBF5B1AB208B}" type="sibTrans" cxnId="{56D41F9E-0DA9-477C-B6AF-CA23635094DE}">
      <dgm:prSet/>
      <dgm:spPr/>
      <dgm:t>
        <a:bodyPr/>
        <a:lstStyle/>
        <a:p>
          <a:endParaRPr lang="tr-TR" sz="1600"/>
        </a:p>
      </dgm:t>
    </dgm:pt>
    <dgm:pt modelId="{C3688B44-95E9-43A5-A28D-CB1383CDD0BF}">
      <dgm:prSet phldrT="[Metin]" custT="1"/>
      <dgm:spPr>
        <a:solidFill>
          <a:srgbClr val="763E56"/>
        </a:solidFill>
      </dgm:spPr>
      <dgm:t>
        <a:bodyPr/>
        <a:lstStyle/>
        <a:p>
          <a:r>
            <a:rPr lang="tr-TR" sz="1600" b="1" dirty="0">
              <a:latin typeface="Cambria" panose="02040503050406030204" pitchFamily="18" charset="0"/>
            </a:rPr>
            <a:t>2009</a:t>
          </a:r>
        </a:p>
      </dgm:t>
    </dgm:pt>
    <dgm:pt modelId="{193CA958-960A-4359-8C75-7DB70618404C}" type="parTrans" cxnId="{2A2738C4-EA6D-411E-839C-A190AA8A22A0}">
      <dgm:prSet/>
      <dgm:spPr/>
      <dgm:t>
        <a:bodyPr/>
        <a:lstStyle/>
        <a:p>
          <a:endParaRPr lang="tr-TR" sz="1600"/>
        </a:p>
      </dgm:t>
    </dgm:pt>
    <dgm:pt modelId="{68235371-3135-40C8-A620-93306276334A}" type="sibTrans" cxnId="{2A2738C4-EA6D-411E-839C-A190AA8A22A0}">
      <dgm:prSet/>
      <dgm:spPr/>
      <dgm:t>
        <a:bodyPr/>
        <a:lstStyle/>
        <a:p>
          <a:endParaRPr lang="tr-TR" sz="1600"/>
        </a:p>
      </dgm:t>
    </dgm:pt>
    <dgm:pt modelId="{382A5808-7E20-4371-B33B-721AFF5CAB57}">
      <dgm:prSet phldrT="[Metin]" custT="1"/>
      <dgm:spPr>
        <a:ln>
          <a:solidFill>
            <a:srgbClr val="763E56"/>
          </a:solidFill>
        </a:ln>
      </dgm:spPr>
      <dgm:t>
        <a:bodyPr/>
        <a:lstStyle/>
        <a:p>
          <a:pPr algn="ctr">
            <a:lnSpc>
              <a:spcPct val="100000"/>
            </a:lnSpc>
            <a:spcAft>
              <a:spcPts val="0"/>
            </a:spcAft>
          </a:pPr>
          <a:r>
            <a:rPr lang="tr-TR" sz="1600" b="0" dirty="0">
              <a:latin typeface="Cambria" panose="02040503050406030204" pitchFamily="18" charset="0"/>
            </a:rPr>
            <a:t>KTO Karatay </a:t>
          </a:r>
        </a:p>
        <a:p>
          <a:pPr algn="ctr">
            <a:lnSpc>
              <a:spcPct val="100000"/>
            </a:lnSpc>
            <a:spcAft>
              <a:spcPts val="0"/>
            </a:spcAft>
          </a:pPr>
          <a:r>
            <a:rPr lang="tr-TR" sz="1600" b="0" dirty="0">
              <a:latin typeface="Cambria" panose="02040503050406030204" pitchFamily="18" charset="0"/>
            </a:rPr>
            <a:t>Üniversitesi</a:t>
          </a:r>
        </a:p>
      </dgm:t>
    </dgm:pt>
    <dgm:pt modelId="{DECF2316-06C0-4A56-B12A-7C99FE0EC669}" type="parTrans" cxnId="{4DF07F12-F80F-4389-A05A-4AE6B90B14B9}">
      <dgm:prSet/>
      <dgm:spPr/>
      <dgm:t>
        <a:bodyPr/>
        <a:lstStyle/>
        <a:p>
          <a:endParaRPr lang="tr-TR" sz="1600"/>
        </a:p>
      </dgm:t>
    </dgm:pt>
    <dgm:pt modelId="{C3246935-AA81-471D-9C14-0E3D740689AF}" type="sibTrans" cxnId="{4DF07F12-F80F-4389-A05A-4AE6B90B14B9}">
      <dgm:prSet/>
      <dgm:spPr/>
      <dgm:t>
        <a:bodyPr/>
        <a:lstStyle/>
        <a:p>
          <a:endParaRPr lang="tr-TR" sz="1600"/>
        </a:p>
      </dgm:t>
    </dgm:pt>
    <dgm:pt modelId="{3CF21F15-7E1E-4F7F-AB0F-033E9D64B74F}" type="pres">
      <dgm:prSet presAssocID="{2B8C4B92-E873-495C-87AB-3738B39DA9C5}" presName="Name0" presStyleCnt="0">
        <dgm:presLayoutVars>
          <dgm:dir/>
          <dgm:animLvl val="lvl"/>
          <dgm:resizeHandles val="exact"/>
        </dgm:presLayoutVars>
      </dgm:prSet>
      <dgm:spPr/>
    </dgm:pt>
    <dgm:pt modelId="{87F2E26F-F2A7-4C00-8858-0272EFC0458B}" type="pres">
      <dgm:prSet presAssocID="{2B8C4B92-E873-495C-87AB-3738B39DA9C5}" presName="tSp" presStyleCnt="0"/>
      <dgm:spPr/>
    </dgm:pt>
    <dgm:pt modelId="{509FBB14-7F68-4D56-8AEE-BB5EDBDCFF6E}" type="pres">
      <dgm:prSet presAssocID="{2B8C4B92-E873-495C-87AB-3738B39DA9C5}" presName="bSp" presStyleCnt="0"/>
      <dgm:spPr/>
    </dgm:pt>
    <dgm:pt modelId="{C157B49B-6BF0-49D2-8070-50C215FED173}" type="pres">
      <dgm:prSet presAssocID="{2B8C4B92-E873-495C-87AB-3738B39DA9C5}" presName="process" presStyleCnt="0"/>
      <dgm:spPr/>
    </dgm:pt>
    <dgm:pt modelId="{8A62DACC-44D2-4B3F-B9C2-D1394352FA7E}" type="pres">
      <dgm:prSet presAssocID="{63B39524-AB5F-4A80-820A-7070A12E9646}" presName="composite1" presStyleCnt="0"/>
      <dgm:spPr/>
    </dgm:pt>
    <dgm:pt modelId="{07100F74-EBCD-4204-BA5D-720F74E5E5BD}" type="pres">
      <dgm:prSet presAssocID="{63B39524-AB5F-4A80-820A-7070A12E9646}" presName="dummyNode1" presStyleLbl="node1" presStyleIdx="0" presStyleCnt="3"/>
      <dgm:spPr/>
    </dgm:pt>
    <dgm:pt modelId="{0B8493F4-CF17-48D0-876F-5392AA5E2470}" type="pres">
      <dgm:prSet presAssocID="{63B39524-AB5F-4A80-820A-7070A12E9646}" presName="childNode1" presStyleLbl="bgAcc1" presStyleIdx="0" presStyleCnt="3" custScaleX="120611">
        <dgm:presLayoutVars>
          <dgm:bulletEnabled val="1"/>
        </dgm:presLayoutVars>
      </dgm:prSet>
      <dgm:spPr/>
    </dgm:pt>
    <dgm:pt modelId="{02897501-75B1-4692-996E-490DB19DA778}" type="pres">
      <dgm:prSet presAssocID="{63B39524-AB5F-4A80-820A-7070A12E9646}" presName="childNode1tx" presStyleLbl="bgAcc1" presStyleIdx="0" presStyleCnt="3">
        <dgm:presLayoutVars>
          <dgm:bulletEnabled val="1"/>
        </dgm:presLayoutVars>
      </dgm:prSet>
      <dgm:spPr/>
    </dgm:pt>
    <dgm:pt modelId="{9D34923B-0DDF-4E57-A52B-E19171E4CB7F}" type="pres">
      <dgm:prSet presAssocID="{63B39524-AB5F-4A80-820A-7070A12E9646}" presName="parentNode1" presStyleLbl="node1" presStyleIdx="0" presStyleCnt="3">
        <dgm:presLayoutVars>
          <dgm:chMax val="1"/>
          <dgm:bulletEnabled val="1"/>
        </dgm:presLayoutVars>
      </dgm:prSet>
      <dgm:spPr/>
    </dgm:pt>
    <dgm:pt modelId="{240C41F7-B333-409A-A2EA-397CBF2FAB38}" type="pres">
      <dgm:prSet presAssocID="{63B39524-AB5F-4A80-820A-7070A12E9646}" presName="connSite1" presStyleCnt="0"/>
      <dgm:spPr/>
    </dgm:pt>
    <dgm:pt modelId="{E4539055-9BAC-4CC6-9A96-6F05F9A53159}" type="pres">
      <dgm:prSet presAssocID="{22816B69-6021-41BE-9A5C-493D667381E2}" presName="Name9" presStyleLbl="sibTrans2D1" presStyleIdx="0" presStyleCnt="2"/>
      <dgm:spPr/>
    </dgm:pt>
    <dgm:pt modelId="{826E29F1-342A-4FB2-B0BE-A388656F3768}" type="pres">
      <dgm:prSet presAssocID="{BD20751E-8236-42F2-B624-ADFD65920811}" presName="composite2" presStyleCnt="0"/>
      <dgm:spPr/>
    </dgm:pt>
    <dgm:pt modelId="{49555F07-A096-4650-8126-8046D006F049}" type="pres">
      <dgm:prSet presAssocID="{BD20751E-8236-42F2-B624-ADFD65920811}" presName="dummyNode2" presStyleLbl="node1" presStyleIdx="0" presStyleCnt="3"/>
      <dgm:spPr/>
    </dgm:pt>
    <dgm:pt modelId="{D9671BD5-CB55-4D54-AA5A-BE9AB1E1BC98}" type="pres">
      <dgm:prSet presAssocID="{BD20751E-8236-42F2-B624-ADFD65920811}" presName="childNode2" presStyleLbl="bgAcc1" presStyleIdx="1" presStyleCnt="3" custScaleX="142994">
        <dgm:presLayoutVars>
          <dgm:bulletEnabled val="1"/>
        </dgm:presLayoutVars>
      </dgm:prSet>
      <dgm:spPr/>
    </dgm:pt>
    <dgm:pt modelId="{AB644D06-80C6-4CBE-A8F2-68563D000B74}" type="pres">
      <dgm:prSet presAssocID="{BD20751E-8236-42F2-B624-ADFD65920811}" presName="childNode2tx" presStyleLbl="bgAcc1" presStyleIdx="1" presStyleCnt="3">
        <dgm:presLayoutVars>
          <dgm:bulletEnabled val="1"/>
        </dgm:presLayoutVars>
      </dgm:prSet>
      <dgm:spPr/>
    </dgm:pt>
    <dgm:pt modelId="{28826250-F764-4A22-B1A7-4EFDF4E96BA2}" type="pres">
      <dgm:prSet presAssocID="{BD20751E-8236-42F2-B624-ADFD65920811}" presName="parentNode2" presStyleLbl="node1" presStyleIdx="1" presStyleCnt="3">
        <dgm:presLayoutVars>
          <dgm:chMax val="0"/>
          <dgm:bulletEnabled val="1"/>
        </dgm:presLayoutVars>
      </dgm:prSet>
      <dgm:spPr/>
    </dgm:pt>
    <dgm:pt modelId="{B3F0E09F-8207-4AAD-B517-16B744AB6BBE}" type="pres">
      <dgm:prSet presAssocID="{BD20751E-8236-42F2-B624-ADFD65920811}" presName="connSite2" presStyleCnt="0"/>
      <dgm:spPr/>
    </dgm:pt>
    <dgm:pt modelId="{6AA54F8F-AA0D-4BB9-9DDE-3095B289472C}" type="pres">
      <dgm:prSet presAssocID="{FC3A508E-63AC-4370-9406-94D490085A7A}" presName="Name18" presStyleLbl="sibTrans2D1" presStyleIdx="1" presStyleCnt="2"/>
      <dgm:spPr/>
    </dgm:pt>
    <dgm:pt modelId="{60F38940-2A74-4E8A-8098-D5C5EF86A92E}" type="pres">
      <dgm:prSet presAssocID="{C3688B44-95E9-43A5-A28D-CB1383CDD0BF}" presName="composite1" presStyleCnt="0"/>
      <dgm:spPr/>
    </dgm:pt>
    <dgm:pt modelId="{91C7AF1A-38A2-4F95-94EF-980832F4676F}" type="pres">
      <dgm:prSet presAssocID="{C3688B44-95E9-43A5-A28D-CB1383CDD0BF}" presName="dummyNode1" presStyleLbl="node1" presStyleIdx="1" presStyleCnt="3"/>
      <dgm:spPr/>
    </dgm:pt>
    <dgm:pt modelId="{E8FCD874-B704-4CDC-91DE-48276F9CAB2F}" type="pres">
      <dgm:prSet presAssocID="{C3688B44-95E9-43A5-A28D-CB1383CDD0BF}" presName="childNode1" presStyleLbl="bgAcc1" presStyleIdx="2" presStyleCnt="3" custScaleX="144050">
        <dgm:presLayoutVars>
          <dgm:bulletEnabled val="1"/>
        </dgm:presLayoutVars>
      </dgm:prSet>
      <dgm:spPr/>
    </dgm:pt>
    <dgm:pt modelId="{F76BEE54-4197-4F02-809E-8A4C999C7F56}" type="pres">
      <dgm:prSet presAssocID="{C3688B44-95E9-43A5-A28D-CB1383CDD0BF}" presName="childNode1tx" presStyleLbl="bgAcc1" presStyleIdx="2" presStyleCnt="3">
        <dgm:presLayoutVars>
          <dgm:bulletEnabled val="1"/>
        </dgm:presLayoutVars>
      </dgm:prSet>
      <dgm:spPr/>
    </dgm:pt>
    <dgm:pt modelId="{D0DD1598-0F84-4C17-8041-7F69EDD2475C}" type="pres">
      <dgm:prSet presAssocID="{C3688B44-95E9-43A5-A28D-CB1383CDD0BF}" presName="parentNode1" presStyleLbl="node1" presStyleIdx="2" presStyleCnt="3">
        <dgm:presLayoutVars>
          <dgm:chMax val="1"/>
          <dgm:bulletEnabled val="1"/>
        </dgm:presLayoutVars>
      </dgm:prSet>
      <dgm:spPr/>
    </dgm:pt>
    <dgm:pt modelId="{8015CBA8-6E59-42A3-87DC-B3C902190436}" type="pres">
      <dgm:prSet presAssocID="{C3688B44-95E9-43A5-A28D-CB1383CDD0BF}" presName="connSite1" presStyleCnt="0"/>
      <dgm:spPr/>
    </dgm:pt>
  </dgm:ptLst>
  <dgm:cxnLst>
    <dgm:cxn modelId="{A9491E03-8D8E-46DC-AAB8-5CDBBD1B8342}" type="presOf" srcId="{C4C57D60-F0FB-4630-8F50-371B1BD910E0}" destId="{D9671BD5-CB55-4D54-AA5A-BE9AB1E1BC98}" srcOrd="0" destOrd="0" presId="urn:microsoft.com/office/officeart/2005/8/layout/hProcess4"/>
    <dgm:cxn modelId="{91EBCC03-B7A9-4905-85DF-4D7B6870C4C1}" type="presOf" srcId="{C4C57D60-F0FB-4630-8F50-371B1BD910E0}" destId="{AB644D06-80C6-4CBE-A8F2-68563D000B74}" srcOrd="1" destOrd="0" presId="urn:microsoft.com/office/officeart/2005/8/layout/hProcess4"/>
    <dgm:cxn modelId="{6E3AD50F-BAF1-425E-B7D3-80B7F785AE55}" type="presOf" srcId="{22816B69-6021-41BE-9A5C-493D667381E2}" destId="{E4539055-9BAC-4CC6-9A96-6F05F9A53159}" srcOrd="0" destOrd="0" presId="urn:microsoft.com/office/officeart/2005/8/layout/hProcess4"/>
    <dgm:cxn modelId="{4DF07F12-F80F-4389-A05A-4AE6B90B14B9}" srcId="{C3688B44-95E9-43A5-A28D-CB1383CDD0BF}" destId="{382A5808-7E20-4371-B33B-721AFF5CAB57}" srcOrd="0" destOrd="0" parTransId="{DECF2316-06C0-4A56-B12A-7C99FE0EC669}" sibTransId="{C3246935-AA81-471D-9C14-0E3D740689AF}"/>
    <dgm:cxn modelId="{F9266E1C-C9E5-4BDE-B30B-52C222045050}" srcId="{2B8C4B92-E873-495C-87AB-3738B39DA9C5}" destId="{BD20751E-8236-42F2-B624-ADFD65920811}" srcOrd="1" destOrd="0" parTransId="{F41F0E43-94A1-4E93-AB76-3933E058B32D}" sibTransId="{FC3A508E-63AC-4370-9406-94D490085A7A}"/>
    <dgm:cxn modelId="{4F2AF223-6CED-439F-876E-CFCCE400934C}" type="presOf" srcId="{EC9E6D05-5A29-4A88-B912-D05D9D0C685E}" destId="{0B8493F4-CF17-48D0-876F-5392AA5E2470}" srcOrd="0" destOrd="0" presId="urn:microsoft.com/office/officeart/2005/8/layout/hProcess4"/>
    <dgm:cxn modelId="{48233324-BA57-46BF-BEF3-2688F1832694}" type="presOf" srcId="{FC3A508E-63AC-4370-9406-94D490085A7A}" destId="{6AA54F8F-AA0D-4BB9-9DDE-3095B289472C}" srcOrd="0" destOrd="0" presId="urn:microsoft.com/office/officeart/2005/8/layout/hProcess4"/>
    <dgm:cxn modelId="{974EE23A-A30F-4A0B-9E71-687F8693B0A6}" type="presOf" srcId="{382A5808-7E20-4371-B33B-721AFF5CAB57}" destId="{F76BEE54-4197-4F02-809E-8A4C999C7F56}" srcOrd="1" destOrd="0" presId="urn:microsoft.com/office/officeart/2005/8/layout/hProcess4"/>
    <dgm:cxn modelId="{528EBC3C-3599-48ED-BF0A-01C0E458C5E0}" type="presOf" srcId="{BD20751E-8236-42F2-B624-ADFD65920811}" destId="{28826250-F764-4A22-B1A7-4EFDF4E96BA2}" srcOrd="0" destOrd="0" presId="urn:microsoft.com/office/officeart/2005/8/layout/hProcess4"/>
    <dgm:cxn modelId="{C31A185B-2621-4357-A480-5C8B828F8A4F}" type="presOf" srcId="{63B39524-AB5F-4A80-820A-7070A12E9646}" destId="{9D34923B-0DDF-4E57-A52B-E19171E4CB7F}" srcOrd="0" destOrd="0" presId="urn:microsoft.com/office/officeart/2005/8/layout/hProcess4"/>
    <dgm:cxn modelId="{E33EDD5F-1510-4BAC-BC03-664DC25DFE56}" type="presOf" srcId="{EC9E6D05-5A29-4A88-B912-D05D9D0C685E}" destId="{02897501-75B1-4692-996E-490DB19DA778}" srcOrd="1" destOrd="0" presId="urn:microsoft.com/office/officeart/2005/8/layout/hProcess4"/>
    <dgm:cxn modelId="{8736FF50-F4D5-40BA-AA4C-E255FCB53F46}" type="presOf" srcId="{C3688B44-95E9-43A5-A28D-CB1383CDD0BF}" destId="{D0DD1598-0F84-4C17-8041-7F69EDD2475C}" srcOrd="0" destOrd="0" presId="urn:microsoft.com/office/officeart/2005/8/layout/hProcess4"/>
    <dgm:cxn modelId="{CD482C7D-E874-4569-914D-D6289FCB535F}" srcId="{2B8C4B92-E873-495C-87AB-3738B39DA9C5}" destId="{63B39524-AB5F-4A80-820A-7070A12E9646}" srcOrd="0" destOrd="0" parTransId="{9A4E0976-4EF7-489C-8598-DC22245D6D2D}" sibTransId="{22816B69-6021-41BE-9A5C-493D667381E2}"/>
    <dgm:cxn modelId="{8FB1999B-3528-4D34-8225-6E34DB71C94E}" type="presOf" srcId="{382A5808-7E20-4371-B33B-721AFF5CAB57}" destId="{E8FCD874-B704-4CDC-91DE-48276F9CAB2F}" srcOrd="0" destOrd="0" presId="urn:microsoft.com/office/officeart/2005/8/layout/hProcess4"/>
    <dgm:cxn modelId="{56D41F9E-0DA9-477C-B6AF-CA23635094DE}" srcId="{BD20751E-8236-42F2-B624-ADFD65920811}" destId="{C4C57D60-F0FB-4630-8F50-371B1BD910E0}" srcOrd="0" destOrd="0" parTransId="{61C09BC5-5527-4C2F-84F3-447BE7735890}" sibTransId="{F6BF4772-D29C-490F-A638-FBF5B1AB208B}"/>
    <dgm:cxn modelId="{51D695C1-44E9-41BD-8657-836BA80B2344}" type="presOf" srcId="{2B8C4B92-E873-495C-87AB-3738B39DA9C5}" destId="{3CF21F15-7E1E-4F7F-AB0F-033E9D64B74F}" srcOrd="0" destOrd="0" presId="urn:microsoft.com/office/officeart/2005/8/layout/hProcess4"/>
    <dgm:cxn modelId="{2A2738C4-EA6D-411E-839C-A190AA8A22A0}" srcId="{2B8C4B92-E873-495C-87AB-3738B39DA9C5}" destId="{C3688B44-95E9-43A5-A28D-CB1383CDD0BF}" srcOrd="2" destOrd="0" parTransId="{193CA958-960A-4359-8C75-7DB70618404C}" sibTransId="{68235371-3135-40C8-A620-93306276334A}"/>
    <dgm:cxn modelId="{CE2649CF-7A31-4DE4-BB76-52FD1977C46F}" srcId="{63B39524-AB5F-4A80-820A-7070A12E9646}" destId="{EC9E6D05-5A29-4A88-B912-D05D9D0C685E}" srcOrd="0" destOrd="0" parTransId="{B008E5B7-70BB-4895-892D-E3846C1BDE1C}" sibTransId="{C06A6175-4725-4F40-B237-235936AAF023}"/>
    <dgm:cxn modelId="{0821C2DB-5D74-41D4-B5E4-3520CF75D004}" type="presParOf" srcId="{3CF21F15-7E1E-4F7F-AB0F-033E9D64B74F}" destId="{87F2E26F-F2A7-4C00-8858-0272EFC0458B}" srcOrd="0" destOrd="0" presId="urn:microsoft.com/office/officeart/2005/8/layout/hProcess4"/>
    <dgm:cxn modelId="{78BC8D95-978E-4B70-9AC9-1334ACD5537E}" type="presParOf" srcId="{3CF21F15-7E1E-4F7F-AB0F-033E9D64B74F}" destId="{509FBB14-7F68-4D56-8AEE-BB5EDBDCFF6E}" srcOrd="1" destOrd="0" presId="urn:microsoft.com/office/officeart/2005/8/layout/hProcess4"/>
    <dgm:cxn modelId="{7E7B895C-B594-4CF9-8113-F651EA5CC385}" type="presParOf" srcId="{3CF21F15-7E1E-4F7F-AB0F-033E9D64B74F}" destId="{C157B49B-6BF0-49D2-8070-50C215FED173}" srcOrd="2" destOrd="0" presId="urn:microsoft.com/office/officeart/2005/8/layout/hProcess4"/>
    <dgm:cxn modelId="{9915C173-1BB7-47B8-9910-3264A0C25597}" type="presParOf" srcId="{C157B49B-6BF0-49D2-8070-50C215FED173}" destId="{8A62DACC-44D2-4B3F-B9C2-D1394352FA7E}" srcOrd="0" destOrd="0" presId="urn:microsoft.com/office/officeart/2005/8/layout/hProcess4"/>
    <dgm:cxn modelId="{CE05B024-D8A9-4015-92D2-AF5640DA0207}" type="presParOf" srcId="{8A62DACC-44D2-4B3F-B9C2-D1394352FA7E}" destId="{07100F74-EBCD-4204-BA5D-720F74E5E5BD}" srcOrd="0" destOrd="0" presId="urn:microsoft.com/office/officeart/2005/8/layout/hProcess4"/>
    <dgm:cxn modelId="{B3353059-0EAF-428E-A9B4-8A4564E4095A}" type="presParOf" srcId="{8A62DACC-44D2-4B3F-B9C2-D1394352FA7E}" destId="{0B8493F4-CF17-48D0-876F-5392AA5E2470}" srcOrd="1" destOrd="0" presId="urn:microsoft.com/office/officeart/2005/8/layout/hProcess4"/>
    <dgm:cxn modelId="{B32FF1DB-56E8-4029-B74E-0044B3BD1230}" type="presParOf" srcId="{8A62DACC-44D2-4B3F-B9C2-D1394352FA7E}" destId="{02897501-75B1-4692-996E-490DB19DA778}" srcOrd="2" destOrd="0" presId="urn:microsoft.com/office/officeart/2005/8/layout/hProcess4"/>
    <dgm:cxn modelId="{0519B99F-5ADF-4449-BDD2-82A1E44CB98A}" type="presParOf" srcId="{8A62DACC-44D2-4B3F-B9C2-D1394352FA7E}" destId="{9D34923B-0DDF-4E57-A52B-E19171E4CB7F}" srcOrd="3" destOrd="0" presId="urn:microsoft.com/office/officeart/2005/8/layout/hProcess4"/>
    <dgm:cxn modelId="{FC1D0D7D-A436-4D43-ADAB-CC8C09AE7226}" type="presParOf" srcId="{8A62DACC-44D2-4B3F-B9C2-D1394352FA7E}" destId="{240C41F7-B333-409A-A2EA-397CBF2FAB38}" srcOrd="4" destOrd="0" presId="urn:microsoft.com/office/officeart/2005/8/layout/hProcess4"/>
    <dgm:cxn modelId="{EB02B744-61CC-4662-91B6-E3530D9BC7BD}" type="presParOf" srcId="{C157B49B-6BF0-49D2-8070-50C215FED173}" destId="{E4539055-9BAC-4CC6-9A96-6F05F9A53159}" srcOrd="1" destOrd="0" presId="urn:microsoft.com/office/officeart/2005/8/layout/hProcess4"/>
    <dgm:cxn modelId="{B5340CD5-A78D-4CBD-8A6D-DBF99CDD8F90}" type="presParOf" srcId="{C157B49B-6BF0-49D2-8070-50C215FED173}" destId="{826E29F1-342A-4FB2-B0BE-A388656F3768}" srcOrd="2" destOrd="0" presId="urn:microsoft.com/office/officeart/2005/8/layout/hProcess4"/>
    <dgm:cxn modelId="{DB7BF8AD-C84F-410D-9E02-7D9FB3031DFD}" type="presParOf" srcId="{826E29F1-342A-4FB2-B0BE-A388656F3768}" destId="{49555F07-A096-4650-8126-8046D006F049}" srcOrd="0" destOrd="0" presId="urn:microsoft.com/office/officeart/2005/8/layout/hProcess4"/>
    <dgm:cxn modelId="{559345B1-08F1-424F-A193-7FE5FE9DAB5C}" type="presParOf" srcId="{826E29F1-342A-4FB2-B0BE-A388656F3768}" destId="{D9671BD5-CB55-4D54-AA5A-BE9AB1E1BC98}" srcOrd="1" destOrd="0" presId="urn:microsoft.com/office/officeart/2005/8/layout/hProcess4"/>
    <dgm:cxn modelId="{92974FF9-D80D-4353-8217-7FAA0F3543BF}" type="presParOf" srcId="{826E29F1-342A-4FB2-B0BE-A388656F3768}" destId="{AB644D06-80C6-4CBE-A8F2-68563D000B74}" srcOrd="2" destOrd="0" presId="urn:microsoft.com/office/officeart/2005/8/layout/hProcess4"/>
    <dgm:cxn modelId="{D5347162-EE31-41BB-9A26-6FAA4112F47E}" type="presParOf" srcId="{826E29F1-342A-4FB2-B0BE-A388656F3768}" destId="{28826250-F764-4A22-B1A7-4EFDF4E96BA2}" srcOrd="3" destOrd="0" presId="urn:microsoft.com/office/officeart/2005/8/layout/hProcess4"/>
    <dgm:cxn modelId="{628DC3C1-1031-4142-879F-F420BB87FA88}" type="presParOf" srcId="{826E29F1-342A-4FB2-B0BE-A388656F3768}" destId="{B3F0E09F-8207-4AAD-B517-16B744AB6BBE}" srcOrd="4" destOrd="0" presId="urn:microsoft.com/office/officeart/2005/8/layout/hProcess4"/>
    <dgm:cxn modelId="{63587FA5-E904-42AA-946A-44B966065ECD}" type="presParOf" srcId="{C157B49B-6BF0-49D2-8070-50C215FED173}" destId="{6AA54F8F-AA0D-4BB9-9DDE-3095B289472C}" srcOrd="3" destOrd="0" presId="urn:microsoft.com/office/officeart/2005/8/layout/hProcess4"/>
    <dgm:cxn modelId="{F3493A74-B201-4285-8C31-D772E9D85EF1}" type="presParOf" srcId="{C157B49B-6BF0-49D2-8070-50C215FED173}" destId="{60F38940-2A74-4E8A-8098-D5C5EF86A92E}" srcOrd="4" destOrd="0" presId="urn:microsoft.com/office/officeart/2005/8/layout/hProcess4"/>
    <dgm:cxn modelId="{8053B916-ACC9-4406-AA9E-136A03313A7F}" type="presParOf" srcId="{60F38940-2A74-4E8A-8098-D5C5EF86A92E}" destId="{91C7AF1A-38A2-4F95-94EF-980832F4676F}" srcOrd="0" destOrd="0" presId="urn:microsoft.com/office/officeart/2005/8/layout/hProcess4"/>
    <dgm:cxn modelId="{23E4C705-05ED-4E31-8444-86B80A2F5BEE}" type="presParOf" srcId="{60F38940-2A74-4E8A-8098-D5C5EF86A92E}" destId="{E8FCD874-B704-4CDC-91DE-48276F9CAB2F}" srcOrd="1" destOrd="0" presId="urn:microsoft.com/office/officeart/2005/8/layout/hProcess4"/>
    <dgm:cxn modelId="{1B34F13E-DE5A-4D6E-A56F-0AF404F7B6E8}" type="presParOf" srcId="{60F38940-2A74-4E8A-8098-D5C5EF86A92E}" destId="{F76BEE54-4197-4F02-809E-8A4C999C7F56}" srcOrd="2" destOrd="0" presId="urn:microsoft.com/office/officeart/2005/8/layout/hProcess4"/>
    <dgm:cxn modelId="{0A4C8A29-4141-4566-8616-4C97D8E9939C}" type="presParOf" srcId="{60F38940-2A74-4E8A-8098-D5C5EF86A92E}" destId="{D0DD1598-0F84-4C17-8041-7F69EDD2475C}" srcOrd="3" destOrd="0" presId="urn:microsoft.com/office/officeart/2005/8/layout/hProcess4"/>
    <dgm:cxn modelId="{E062C77E-81C1-4E05-A72F-0AE0A29BBC9B}" type="presParOf" srcId="{60F38940-2A74-4E8A-8098-D5C5EF86A92E}" destId="{8015CBA8-6E59-42A3-87DC-B3C90219043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93F4-CF17-48D0-876F-5392AA5E2470}">
      <dsp:nvSpPr>
        <dsp:cNvPr id="0" name=""/>
        <dsp:cNvSpPr/>
      </dsp:nvSpPr>
      <dsp:spPr>
        <a:xfrm>
          <a:off x="2311" y="1388945"/>
          <a:ext cx="2231671" cy="1526114"/>
        </a:xfrm>
        <a:prstGeom prst="roundRect">
          <a:avLst>
            <a:gd name="adj" fmla="val 10000"/>
          </a:avLst>
        </a:prstGeom>
        <a:solidFill>
          <a:schemeClr val="lt1">
            <a:alpha val="90000"/>
            <a:hueOff val="0"/>
            <a:satOff val="0"/>
            <a:lumOff val="0"/>
            <a:alphaOff val="0"/>
          </a:schemeClr>
        </a:solidFill>
        <a:ln w="6350" cap="flat" cmpd="sng" algn="ctr">
          <a:solidFill>
            <a:srgbClr val="763E56"/>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90000"/>
            </a:lnSpc>
            <a:spcBef>
              <a:spcPct val="0"/>
            </a:spcBef>
            <a:spcAft>
              <a:spcPct val="15000"/>
            </a:spcAft>
            <a:buChar char="•"/>
          </a:pPr>
          <a:r>
            <a:rPr lang="tr-TR" sz="1600" b="0" i="0" kern="1200" dirty="0">
              <a:latin typeface="Cambria" panose="02040503050406030204" pitchFamily="18" charset="0"/>
              <a:ea typeface="Cambria" panose="02040503050406030204" pitchFamily="18" charset="0"/>
            </a:rPr>
            <a:t>Karatay Medresesi</a:t>
          </a:r>
        </a:p>
      </dsp:txBody>
      <dsp:txXfrm>
        <a:off x="37431" y="1424065"/>
        <a:ext cx="2161431" cy="1128849"/>
      </dsp:txXfrm>
    </dsp:sp>
    <dsp:sp modelId="{E4539055-9BAC-4CC6-9A96-6F05F9A53159}">
      <dsp:nvSpPr>
        <dsp:cNvPr id="0" name=""/>
        <dsp:cNvSpPr/>
      </dsp:nvSpPr>
      <dsp:spPr>
        <a:xfrm>
          <a:off x="1206476" y="1423302"/>
          <a:ext cx="2479443" cy="2479443"/>
        </a:xfrm>
        <a:prstGeom prst="leftCircularArrow">
          <a:avLst>
            <a:gd name="adj1" fmla="val 2498"/>
            <a:gd name="adj2" fmla="val 302758"/>
            <a:gd name="adj3" fmla="val 2078268"/>
            <a:gd name="adj4" fmla="val 9024489"/>
            <a:gd name="adj5" fmla="val 2915"/>
          </a:avLst>
        </a:prstGeom>
        <a:solidFill>
          <a:srgbClr val="2C8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34923B-0DDF-4E57-A52B-E19171E4CB7F}">
      <dsp:nvSpPr>
        <dsp:cNvPr id="0" name=""/>
        <dsp:cNvSpPr/>
      </dsp:nvSpPr>
      <dsp:spPr>
        <a:xfrm>
          <a:off x="604173" y="2588035"/>
          <a:ext cx="1644715" cy="654049"/>
        </a:xfrm>
        <a:prstGeom prst="roundRect">
          <a:avLst>
            <a:gd name="adj" fmla="val 10000"/>
          </a:avLst>
        </a:prstGeom>
        <a:solidFill>
          <a:srgbClr val="763E5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Cambria" panose="02040503050406030204" pitchFamily="18" charset="0"/>
              <a:ea typeface="Cambria" panose="02040503050406030204" pitchFamily="18" charset="0"/>
            </a:rPr>
            <a:t>1251 </a:t>
          </a:r>
        </a:p>
      </dsp:txBody>
      <dsp:txXfrm>
        <a:off x="623329" y="2607191"/>
        <a:ext cx="1606403" cy="615737"/>
      </dsp:txXfrm>
    </dsp:sp>
    <dsp:sp modelId="{D9671BD5-CB55-4D54-AA5A-BE9AB1E1BC98}">
      <dsp:nvSpPr>
        <dsp:cNvPr id="0" name=""/>
        <dsp:cNvSpPr/>
      </dsp:nvSpPr>
      <dsp:spPr>
        <a:xfrm>
          <a:off x="2543853" y="1388945"/>
          <a:ext cx="2645824" cy="1526114"/>
        </a:xfrm>
        <a:prstGeom prst="roundRect">
          <a:avLst>
            <a:gd name="adj" fmla="val 10000"/>
          </a:avLst>
        </a:prstGeom>
        <a:solidFill>
          <a:schemeClr val="lt1">
            <a:alpha val="90000"/>
            <a:hueOff val="0"/>
            <a:satOff val="0"/>
            <a:lumOff val="0"/>
            <a:alphaOff val="0"/>
          </a:schemeClr>
        </a:solidFill>
        <a:ln w="6350" cap="flat" cmpd="sng" algn="ctr">
          <a:solidFill>
            <a:srgbClr val="763E56"/>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Konya Ticaret </a:t>
          </a:r>
        </a:p>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Odası (KTO)</a:t>
          </a:r>
        </a:p>
      </dsp:txBody>
      <dsp:txXfrm>
        <a:off x="2578973" y="1751089"/>
        <a:ext cx="2575584" cy="1128849"/>
      </dsp:txXfrm>
    </dsp:sp>
    <dsp:sp modelId="{6AA54F8F-AA0D-4BB9-9DDE-3095B289472C}">
      <dsp:nvSpPr>
        <dsp:cNvPr id="0" name=""/>
        <dsp:cNvSpPr/>
      </dsp:nvSpPr>
      <dsp:spPr>
        <a:xfrm>
          <a:off x="3924530" y="282645"/>
          <a:ext cx="2948102" cy="2948102"/>
        </a:xfrm>
        <a:prstGeom prst="circularArrow">
          <a:avLst>
            <a:gd name="adj1" fmla="val 2101"/>
            <a:gd name="adj2" fmla="val 252308"/>
            <a:gd name="adj3" fmla="val 19572181"/>
            <a:gd name="adj4" fmla="val 12575511"/>
            <a:gd name="adj5" fmla="val 2451"/>
          </a:avLst>
        </a:prstGeom>
        <a:solidFill>
          <a:srgbClr val="2C8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826250-F764-4A22-B1A7-4EFDF4E96BA2}">
      <dsp:nvSpPr>
        <dsp:cNvPr id="0" name=""/>
        <dsp:cNvSpPr/>
      </dsp:nvSpPr>
      <dsp:spPr>
        <a:xfrm>
          <a:off x="3352792" y="1061920"/>
          <a:ext cx="1644715" cy="654049"/>
        </a:xfrm>
        <a:prstGeom prst="roundRect">
          <a:avLst>
            <a:gd name="adj" fmla="val 10000"/>
          </a:avLst>
        </a:prstGeom>
        <a:solidFill>
          <a:srgbClr val="763E5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Cambria" panose="02040503050406030204" pitchFamily="18" charset="0"/>
              <a:ea typeface="Cambria" panose="02040503050406030204" pitchFamily="18" charset="0"/>
            </a:rPr>
            <a:t>1882 </a:t>
          </a:r>
        </a:p>
      </dsp:txBody>
      <dsp:txXfrm>
        <a:off x="3371948" y="1081076"/>
        <a:ext cx="1606403" cy="615737"/>
      </dsp:txXfrm>
    </dsp:sp>
    <dsp:sp modelId="{E8FCD874-B704-4CDC-91DE-48276F9CAB2F}">
      <dsp:nvSpPr>
        <dsp:cNvPr id="0" name=""/>
        <dsp:cNvSpPr/>
      </dsp:nvSpPr>
      <dsp:spPr>
        <a:xfrm>
          <a:off x="5484642" y="1388945"/>
          <a:ext cx="2665363" cy="1526114"/>
        </a:xfrm>
        <a:prstGeom prst="roundRect">
          <a:avLst>
            <a:gd name="adj" fmla="val 10000"/>
          </a:avLst>
        </a:prstGeom>
        <a:solidFill>
          <a:schemeClr val="lt1">
            <a:alpha val="90000"/>
            <a:hueOff val="0"/>
            <a:satOff val="0"/>
            <a:lumOff val="0"/>
            <a:alphaOff val="0"/>
          </a:schemeClr>
        </a:solidFill>
        <a:ln w="6350" cap="flat" cmpd="sng" algn="ctr">
          <a:solidFill>
            <a:srgbClr val="763E56"/>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KTO Karatay </a:t>
          </a:r>
        </a:p>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Üniversitesi</a:t>
          </a:r>
        </a:p>
      </dsp:txBody>
      <dsp:txXfrm>
        <a:off x="5519762" y="1424065"/>
        <a:ext cx="2595123" cy="1128849"/>
      </dsp:txXfrm>
    </dsp:sp>
    <dsp:sp modelId="{D0DD1598-0F84-4C17-8041-7F69EDD2475C}">
      <dsp:nvSpPr>
        <dsp:cNvPr id="0" name=""/>
        <dsp:cNvSpPr/>
      </dsp:nvSpPr>
      <dsp:spPr>
        <a:xfrm>
          <a:off x="6303350" y="2588035"/>
          <a:ext cx="1644715" cy="654049"/>
        </a:xfrm>
        <a:prstGeom prst="roundRect">
          <a:avLst>
            <a:gd name="adj" fmla="val 10000"/>
          </a:avLst>
        </a:prstGeom>
        <a:solidFill>
          <a:srgbClr val="763E5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Cambria" panose="02040503050406030204" pitchFamily="18" charset="0"/>
            </a:rPr>
            <a:t>2009</a:t>
          </a:r>
        </a:p>
      </dsp:txBody>
      <dsp:txXfrm>
        <a:off x="6322506" y="2607191"/>
        <a:ext cx="1606403" cy="6157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A2E4A-2BFA-498C-AB11-56247DB0622F}" type="datetimeFigureOut">
              <a:rPr lang="tr-TR" smtClean="0"/>
              <a:t>17.09.2024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15684-5247-4712-AFA3-7C2439CC7541}" type="slidenum">
              <a:rPr lang="tr-TR" smtClean="0"/>
              <a:t>‹#›</a:t>
            </a:fld>
            <a:endParaRPr lang="tr-TR"/>
          </a:p>
        </p:txBody>
      </p:sp>
    </p:spTree>
    <p:extLst>
      <p:ext uri="{BB962C8B-B14F-4D97-AF65-F5344CB8AC3E}">
        <p14:creationId xmlns:p14="http://schemas.microsoft.com/office/powerpoint/2010/main" val="275302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0C4045-7029-4538-A93B-CCE9B7ABEC9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1AA8924-297A-414E-9EB5-282BD2122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C03D01F-6662-4746-8A5F-27ACF099374B}"/>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5" name="Alt Bilgi Yer Tutucusu 4">
            <a:extLst>
              <a:ext uri="{FF2B5EF4-FFF2-40B4-BE49-F238E27FC236}">
                <a16:creationId xmlns:a16="http://schemas.microsoft.com/office/drawing/2014/main" id="{F9E599C3-005B-4C6F-BEC5-AF9565328F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40CC63-89AE-4718-AF5A-924B9775DDF7}"/>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2991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819A94-B98C-493A-8DE8-5C11D8BA747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8D15CBA-9824-4500-B0ED-EF68E7EDE687}"/>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8D726B-F2A3-4D70-A0DC-3A1DC29603AE}"/>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5" name="Alt Bilgi Yer Tutucusu 4">
            <a:extLst>
              <a:ext uri="{FF2B5EF4-FFF2-40B4-BE49-F238E27FC236}">
                <a16:creationId xmlns:a16="http://schemas.microsoft.com/office/drawing/2014/main" id="{8F497F26-AD68-41FD-83EE-33CC7ACED6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64F553-36EA-4F45-B0ED-71A1C4354A6F}"/>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5742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10BE02F-980D-4E69-A19F-DECBE4FCEAE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3E9C837-3F54-4CC4-AB04-0AEF6006470B}"/>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834D902-366C-43B9-83D5-928B8ADC1F3D}"/>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5" name="Alt Bilgi Yer Tutucusu 4">
            <a:extLst>
              <a:ext uri="{FF2B5EF4-FFF2-40B4-BE49-F238E27FC236}">
                <a16:creationId xmlns:a16="http://schemas.microsoft.com/office/drawing/2014/main" id="{860FC26D-6F2B-4FD2-8AC9-F83B3D24C9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C5E0AC-D7F6-4F5F-8F6E-4DA23A109A7F}"/>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194375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94616B-8E95-4C33-8B13-FF36B314CE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99B7A3-A7CC-4AE5-B833-A3A88AE6AEA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09C480-62EC-4894-AEE0-0ACA0EBC0800}"/>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5" name="Alt Bilgi Yer Tutucusu 4">
            <a:extLst>
              <a:ext uri="{FF2B5EF4-FFF2-40B4-BE49-F238E27FC236}">
                <a16:creationId xmlns:a16="http://schemas.microsoft.com/office/drawing/2014/main" id="{ED57094D-73E1-4901-B6A4-ABAD8FF881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01D4AE-7D8C-43E3-97AE-45AF427357BA}"/>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4636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731459-F379-424E-88CA-1EF2177E4F2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5BB05C9-8001-44DE-B76F-5195AB8C0F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D188A86-C661-48AE-9F96-C886DA3FA6D8}"/>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5" name="Alt Bilgi Yer Tutucusu 4">
            <a:extLst>
              <a:ext uri="{FF2B5EF4-FFF2-40B4-BE49-F238E27FC236}">
                <a16:creationId xmlns:a16="http://schemas.microsoft.com/office/drawing/2014/main" id="{D97E1862-CC6E-4446-BB08-193D2BE9541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EF2399-EB18-44D1-9E18-91E8FD8FD007}"/>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3644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7E4C1F-C365-44B3-B2EE-18BD5FB713B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A1780CE-78A4-4247-9460-4B99525045C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1A86A6C-3593-47B0-8B1B-08BFE32F345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7A2BE33-9A66-40B6-821A-770360DD0016}"/>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6" name="Alt Bilgi Yer Tutucusu 5">
            <a:extLst>
              <a:ext uri="{FF2B5EF4-FFF2-40B4-BE49-F238E27FC236}">
                <a16:creationId xmlns:a16="http://schemas.microsoft.com/office/drawing/2014/main" id="{BAE3C4AE-D84E-44AB-B429-C7316B9F56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43B9F8C-3C27-4252-AA72-063D539EE57A}"/>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63515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16FDBE-6364-4044-8DAC-D70379391FC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890011E-1C76-48E8-B66A-038D8DADF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3002BC28-146C-44A4-A4DA-5F7E3066FE96}"/>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E8AC2B7-38A3-4813-9614-72869529E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F7241AF-FBAF-4D2F-B5EC-EA630C02090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B502D6F-54BE-4356-BDA1-D87F69AF0BCB}"/>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8" name="Alt Bilgi Yer Tutucusu 7">
            <a:extLst>
              <a:ext uri="{FF2B5EF4-FFF2-40B4-BE49-F238E27FC236}">
                <a16:creationId xmlns:a16="http://schemas.microsoft.com/office/drawing/2014/main" id="{B8683B49-A1A9-4107-B506-667D892B89E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EAA2DB-2F9E-42C1-BF57-DC5AB4B047B1}"/>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9973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A37D1F-EDE3-4430-9C60-8A993EEFDAB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DBE1A06-A4E3-49CF-99AC-DFE089543872}"/>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4" name="Alt Bilgi Yer Tutucusu 3">
            <a:extLst>
              <a:ext uri="{FF2B5EF4-FFF2-40B4-BE49-F238E27FC236}">
                <a16:creationId xmlns:a16="http://schemas.microsoft.com/office/drawing/2014/main" id="{73F89A6E-D4D4-41AA-ACD9-DFCFFBDEE6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21D2D71-E28C-489A-9A7E-9E9C07B16F0C}"/>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85422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A998028-2AB9-477A-8F2F-707D673C3F87}"/>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3" name="Alt Bilgi Yer Tutucusu 2">
            <a:extLst>
              <a:ext uri="{FF2B5EF4-FFF2-40B4-BE49-F238E27FC236}">
                <a16:creationId xmlns:a16="http://schemas.microsoft.com/office/drawing/2014/main" id="{FCCB648D-41E7-47F6-BA64-33B58A389E6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5B2907B-BBD6-4EAE-AF7A-4E710CB5C5D3}"/>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46451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E43837-099D-4A40-80CB-2B8C2E20D3C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6552FAA-C81A-4570-B7AB-4E71FA835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8047E69-EFB6-4AD3-B84E-883DAAEB5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CBEE0D3-0F84-4963-93C7-7DD953D2E24E}"/>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6" name="Alt Bilgi Yer Tutucusu 5">
            <a:extLst>
              <a:ext uri="{FF2B5EF4-FFF2-40B4-BE49-F238E27FC236}">
                <a16:creationId xmlns:a16="http://schemas.microsoft.com/office/drawing/2014/main" id="{7577B017-47B0-4072-A4A2-7D884EC857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DAB20E6-FA80-4A65-B5F5-4FABDFD5D33B}"/>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46026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E5B672-EDE4-4AFC-8124-F4F1AE996C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572AD3-4262-4EE1-9AE2-68B8F4421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1F8F5FA-939D-47A0-85EA-F869F303D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CCD2CBD-AFD6-4910-8171-4834478FE15B}"/>
              </a:ext>
            </a:extLst>
          </p:cNvPr>
          <p:cNvSpPr>
            <a:spLocks noGrp="1"/>
          </p:cNvSpPr>
          <p:nvPr>
            <p:ph type="dt" sz="half" idx="10"/>
          </p:nvPr>
        </p:nvSpPr>
        <p:spPr/>
        <p:txBody>
          <a:bodyPr/>
          <a:lstStyle/>
          <a:p>
            <a:fld id="{1B97A18F-BA57-4CCF-923F-9EF602FE96F1}" type="datetimeFigureOut">
              <a:rPr lang="tr-TR" smtClean="0"/>
              <a:t>17.09.2024</a:t>
            </a:fld>
            <a:endParaRPr lang="tr-TR"/>
          </a:p>
        </p:txBody>
      </p:sp>
      <p:sp>
        <p:nvSpPr>
          <p:cNvPr id="6" name="Alt Bilgi Yer Tutucusu 5">
            <a:extLst>
              <a:ext uri="{FF2B5EF4-FFF2-40B4-BE49-F238E27FC236}">
                <a16:creationId xmlns:a16="http://schemas.microsoft.com/office/drawing/2014/main" id="{03C7B5C1-5E31-4A2D-ACB7-BE587BBFEFF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55F50E-03BC-4895-B33F-C12E870ACA75}"/>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60547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BFD7C7-6307-491E-B199-82ED9B3FE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F6C76E-23F4-421B-8D35-E07EDF5E7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907107-5630-465C-A73A-4C765A823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7A18F-BA57-4CCF-923F-9EF602FE96F1}" type="datetimeFigureOut">
              <a:rPr lang="tr-TR" smtClean="0"/>
              <a:t>17.09.2024</a:t>
            </a:fld>
            <a:endParaRPr lang="tr-TR"/>
          </a:p>
        </p:txBody>
      </p:sp>
      <p:sp>
        <p:nvSpPr>
          <p:cNvPr id="5" name="Alt Bilgi Yer Tutucusu 4">
            <a:extLst>
              <a:ext uri="{FF2B5EF4-FFF2-40B4-BE49-F238E27FC236}">
                <a16:creationId xmlns:a16="http://schemas.microsoft.com/office/drawing/2014/main" id="{3C223DEC-10A7-4B2D-9612-650EDB961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7521ACE-8941-49EC-8520-1CD27DCFE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D5E7-0F77-47D6-BF64-35C293353980}" type="slidenum">
              <a:rPr lang="tr-TR" smtClean="0"/>
              <a:t>‹#›</a:t>
            </a:fld>
            <a:endParaRPr lang="tr-TR"/>
          </a:p>
        </p:txBody>
      </p:sp>
    </p:spTree>
    <p:extLst>
      <p:ext uri="{BB962C8B-B14F-4D97-AF65-F5344CB8AC3E}">
        <p14:creationId xmlns:p14="http://schemas.microsoft.com/office/powerpoint/2010/main" val="428576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sv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s://obs.karatay.edu.tr/" TargetMode="External"/><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s://www.karatay.edu.tr/" TargetMode="External"/><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www.karatay.edu.tr/AkademikTakvim.html" TargetMode="External"/><Relationship Id="rId5" Type="http://schemas.openxmlformats.org/officeDocument/2006/relationships/image" Target="../media/image6.png"/><Relationship Id="rId10" Type="http://schemas.openxmlformats.org/officeDocument/2006/relationships/hyperlink" Target="https://obs.karatay.edu.tr/oibs/bologna/start.aspx?gkm=001032210388803550033303378403313832194333453444836720" TargetMode="External"/><Relationship Id="rId4" Type="http://schemas.openxmlformats.org/officeDocument/2006/relationships/image" Target="../media/image5.png"/><Relationship Id="rId9" Type="http://schemas.openxmlformats.org/officeDocument/2006/relationships/hyperlink" Target="https://www.karatay.edu.tr/OgrenciIsleriDirektorlugu.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utlu.karatay.edu.tr/index.html"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karatay.edu.tr/"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akif.ergurum@karatay.edu.tr"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taslak, çizim, çizgi sanatı, taramalı çizim içeren bir resim&#10;&#10;Açıklama otomatik olarak oluşturuldu">
            <a:extLst>
              <a:ext uri="{FF2B5EF4-FFF2-40B4-BE49-F238E27FC236}">
                <a16:creationId xmlns:a16="http://schemas.microsoft.com/office/drawing/2014/main" id="{249BC5F1-5070-39E4-347D-CF3C7C6590C9}"/>
              </a:ext>
            </a:extLst>
          </p:cNvPr>
          <p:cNvPicPr>
            <a:picLocks noChangeAspect="1"/>
          </p:cNvPicPr>
          <p:nvPr/>
        </p:nvPicPr>
        <p:blipFill rotWithShape="1">
          <a:blip r:embed="rId2"/>
          <a:srcRect b="13882"/>
          <a:stretch/>
        </p:blipFill>
        <p:spPr>
          <a:xfrm>
            <a:off x="643467" y="5124329"/>
            <a:ext cx="10905066" cy="1713894"/>
          </a:xfrm>
          <a:prstGeom prst="rect">
            <a:avLst/>
          </a:prstGeom>
          <a:ln>
            <a:noFill/>
          </a:ln>
        </p:spPr>
      </p:pic>
      <p:sp>
        <p:nvSpPr>
          <p:cNvPr id="4" name="TextBox 13">
            <a:extLst>
              <a:ext uri="{FF2B5EF4-FFF2-40B4-BE49-F238E27FC236}">
                <a16:creationId xmlns:a16="http://schemas.microsoft.com/office/drawing/2014/main" id="{8774F70B-5E6D-AB78-2F0B-F7F94C4D9C28}"/>
              </a:ext>
            </a:extLst>
          </p:cNvPr>
          <p:cNvSpPr txBox="1"/>
          <p:nvPr/>
        </p:nvSpPr>
        <p:spPr>
          <a:xfrm>
            <a:off x="1573054" y="2439477"/>
            <a:ext cx="4944974" cy="1628203"/>
          </a:xfrm>
          <a:prstGeom prst="rect">
            <a:avLst/>
          </a:prstGeom>
          <a:noFill/>
        </p:spPr>
        <p:txBody>
          <a:bodyPr wrap="square" rtlCol="0">
            <a:spAutoFit/>
          </a:bodyPr>
          <a:lstStyle/>
          <a:p>
            <a:pPr algn="ctr">
              <a:lnSpc>
                <a:spcPct val="150000"/>
              </a:lnSpc>
              <a:spcBef>
                <a:spcPts val="600"/>
              </a:spcBef>
              <a:spcAft>
                <a:spcPts val="1200"/>
              </a:spcAft>
            </a:pPr>
            <a:r>
              <a:rPr lang="tr-TR" sz="3200" b="1" dirty="0">
                <a:solidFill>
                  <a:srgbClr val="221F20"/>
                </a:solidFill>
                <a:latin typeface="Cambria" panose="02040503050406030204" pitchFamily="18" charset="0"/>
                <a:ea typeface="Cambria" panose="02040503050406030204" pitchFamily="18" charset="0"/>
              </a:rPr>
              <a:t>ORYANTASYON SUNUMU</a:t>
            </a:r>
          </a:p>
          <a:p>
            <a:pPr algn="ctr">
              <a:lnSpc>
                <a:spcPct val="150000"/>
              </a:lnSpc>
              <a:spcBef>
                <a:spcPts val="600"/>
              </a:spcBef>
              <a:spcAft>
                <a:spcPts val="1200"/>
              </a:spcAft>
            </a:pPr>
            <a:r>
              <a:rPr lang="tr-TR" sz="2800" dirty="0">
                <a:solidFill>
                  <a:srgbClr val="221F20"/>
                </a:solidFill>
                <a:latin typeface="Cambria" panose="02040503050406030204" pitchFamily="18" charset="0"/>
                <a:ea typeface="Cambria" panose="02040503050406030204" pitchFamily="18" charset="0"/>
              </a:rPr>
              <a:t>EYLÜL</a:t>
            </a:r>
            <a:r>
              <a:rPr lang="tr-TR" sz="2800" b="1" dirty="0">
                <a:solidFill>
                  <a:srgbClr val="221F20"/>
                </a:solidFill>
                <a:latin typeface="Cambria" panose="02040503050406030204" pitchFamily="18" charset="0"/>
                <a:ea typeface="Cambria" panose="02040503050406030204" pitchFamily="18" charset="0"/>
              </a:rPr>
              <a:t> 2024</a:t>
            </a:r>
            <a:endParaRPr lang="en-US" sz="2800" b="1" dirty="0">
              <a:solidFill>
                <a:srgbClr val="53C5CF"/>
              </a:solidFill>
              <a:latin typeface="Cambria" panose="02040503050406030204" pitchFamily="18" charset="0"/>
              <a:ea typeface="Cambria" panose="02040503050406030204" pitchFamily="18" charset="0"/>
            </a:endParaRPr>
          </a:p>
        </p:txBody>
      </p:sp>
      <p:pic>
        <p:nvPicPr>
          <p:cNvPr id="6" name="Resim 5" descr="metin, yazı tipi, grafik, poster içeren bir resim">
            <a:extLst>
              <a:ext uri="{FF2B5EF4-FFF2-40B4-BE49-F238E27FC236}">
                <a16:creationId xmlns:a16="http://schemas.microsoft.com/office/drawing/2014/main" id="{AFB55EF0-D41E-1AB7-AB0F-68EC30E0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4086" y="2673459"/>
            <a:ext cx="1597846" cy="1047657"/>
          </a:xfrm>
          <a:prstGeom prst="rect">
            <a:avLst/>
          </a:prstGeom>
        </p:spPr>
      </p:pic>
    </p:spTree>
    <p:extLst>
      <p:ext uri="{BB962C8B-B14F-4D97-AF65-F5344CB8AC3E}">
        <p14:creationId xmlns:p14="http://schemas.microsoft.com/office/powerpoint/2010/main" val="52470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846907" y="1132060"/>
            <a:ext cx="2736647" cy="584775"/>
          </a:xfrm>
          <a:prstGeom prst="rect">
            <a:avLst/>
          </a:prstGeom>
          <a:noFill/>
        </p:spPr>
        <p:txBody>
          <a:bodyPr wrap="none" lIns="91440" tIns="45720" rIns="91440" bIns="45720">
            <a:spAutoFit/>
          </a:bodyPr>
          <a:lstStyle/>
          <a:p>
            <a:pPr algn="ctr"/>
            <a:r>
              <a:rPr lang="tr-TR" sz="3200" dirty="0">
                <a:ln w="0"/>
                <a:solidFill>
                  <a:srgbClr val="00B0F0"/>
                </a:solidFill>
                <a:effectLst>
                  <a:outerShdw blurRad="38100" dist="19050" dir="2700000" algn="tl" rotWithShape="0">
                    <a:schemeClr val="dk1">
                      <a:alpha val="40000"/>
                    </a:schemeClr>
                  </a:outerShdw>
                </a:effectLst>
              </a:rPr>
              <a:t>HAZIRLIK SINIFI</a:t>
            </a:r>
            <a:endParaRPr lang="tr-TR" sz="3200" b="0" cap="none" spc="0" dirty="0">
              <a:ln w="0"/>
              <a:solidFill>
                <a:srgbClr val="00B0F0"/>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144954" y="-30942"/>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486561" y="1915189"/>
            <a:ext cx="10253253" cy="3785652"/>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sz="2400" u="sng" dirty="0">
                <a:ln w="0"/>
                <a:effectLst>
                  <a:outerShdw blurRad="38100" dist="19050" dir="2700000" algn="tl" rotWithShape="0">
                    <a:schemeClr val="dk1">
                      <a:alpha val="40000"/>
                    </a:schemeClr>
                  </a:outerShdw>
                </a:effectLst>
              </a:rPr>
              <a:t>Haftalık ders saati 24’tür.</a:t>
            </a:r>
          </a:p>
          <a:p>
            <a:pPr algn="just"/>
            <a:endParaRPr lang="tr-TR" sz="2400"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Hazırlık sınıfında dersler; </a:t>
            </a:r>
          </a:p>
          <a:p>
            <a:pPr marL="800100" lvl="1"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9.00 – 15.30 arasında yapılmaktadır. </a:t>
            </a:r>
          </a:p>
          <a:p>
            <a:pPr marL="800100" lvl="1"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Dersler 45 dakika olup 15’er dakikalık teneffüs verilmektedir.</a:t>
            </a:r>
          </a:p>
          <a:p>
            <a:pPr marL="800100" lvl="1"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 11.45’de bir saatlik öğle arası verilmektedir. Son ders 15.30’da bitmektedir. </a:t>
            </a:r>
          </a:p>
          <a:p>
            <a:pPr marL="800100" lvl="1"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Pazartesi-Perşembe günlük 6 ders, Cuma günü ise 3 ders olmak üzere haftalık toplam 24 saat ders işlenmektedir. </a:t>
            </a:r>
          </a:p>
          <a:p>
            <a:pPr marL="800100" lvl="1"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Cuma öğleden sonra ders yoktur ancak bu zaman diliminde çeşitli sınavlar yapılmaktadır. </a:t>
            </a:r>
          </a:p>
        </p:txBody>
      </p:sp>
    </p:spTree>
    <p:extLst>
      <p:ext uri="{BB962C8B-B14F-4D97-AF65-F5344CB8AC3E}">
        <p14:creationId xmlns:p14="http://schemas.microsoft.com/office/powerpoint/2010/main" val="285458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846907" y="1132060"/>
            <a:ext cx="2736647" cy="584775"/>
          </a:xfrm>
          <a:prstGeom prst="rect">
            <a:avLst/>
          </a:prstGeom>
          <a:noFill/>
        </p:spPr>
        <p:txBody>
          <a:bodyPr wrap="none" lIns="91440" tIns="45720" rIns="91440" bIns="45720">
            <a:spAutoFit/>
          </a:bodyPr>
          <a:lstStyle/>
          <a:p>
            <a:pPr algn="ctr"/>
            <a:r>
              <a:rPr lang="tr-TR" sz="3200" dirty="0">
                <a:ln w="0"/>
                <a:solidFill>
                  <a:srgbClr val="00B0F0"/>
                </a:solidFill>
                <a:effectLst>
                  <a:outerShdw blurRad="38100" dist="19050" dir="2700000" algn="tl" rotWithShape="0">
                    <a:schemeClr val="dk1">
                      <a:alpha val="40000"/>
                    </a:schemeClr>
                  </a:outerShdw>
                </a:effectLst>
              </a:rPr>
              <a:t>HAZIRLIK SINIFI</a:t>
            </a:r>
            <a:endParaRPr lang="tr-TR" sz="3200" b="0" cap="none" spc="0" dirty="0">
              <a:ln w="0"/>
              <a:solidFill>
                <a:srgbClr val="00B0F0"/>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144954" y="-30942"/>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486561" y="1915189"/>
            <a:ext cx="10253253" cy="4231928"/>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sz="1800" b="1" i="0" u="none" strike="noStrike" baseline="0" dirty="0">
                <a:solidFill>
                  <a:srgbClr val="000000"/>
                </a:solidFill>
                <a:latin typeface="Maiandra GD" panose="020E0502030308020204" pitchFamily="34" charset="0"/>
              </a:rPr>
              <a:t>İngilizce Hazırlık Sınıfı 4 seviyeden oluşmaktadır; </a:t>
            </a:r>
            <a:endParaRPr lang="tr-TR" sz="2400" b="1" dirty="0">
              <a:ln w="0"/>
              <a:effectLst>
                <a:outerShdw blurRad="38100" dist="19050" dir="2700000" algn="tl" rotWithShape="0">
                  <a:schemeClr val="dk1">
                    <a:alpha val="40000"/>
                  </a:schemeClr>
                </a:outerShdw>
              </a:effectLst>
            </a:endParaRPr>
          </a:p>
          <a:p>
            <a:pPr marL="800100" lvl="1" indent="-342900" algn="just">
              <a:buFont typeface="Wingdings" panose="05000000000000000000" pitchFamily="2" charset="2"/>
              <a:buChar char="Ø"/>
            </a:pPr>
            <a:r>
              <a:rPr lang="tr-TR" b="1" i="0" u="sng" strike="noStrike" baseline="0" dirty="0">
                <a:solidFill>
                  <a:srgbClr val="002060"/>
                </a:solidFill>
                <a:latin typeface="Maiandra GD" panose="020E0502030308020204" pitchFamily="34" charset="0"/>
              </a:rPr>
              <a:t>Başlangıç (A1 / </a:t>
            </a:r>
            <a:r>
              <a:rPr lang="tr-TR" b="1" i="0" u="sng" strike="noStrike" baseline="0" dirty="0" err="1">
                <a:solidFill>
                  <a:srgbClr val="002060"/>
                </a:solidFill>
                <a:latin typeface="Maiandra GD" panose="020E0502030308020204" pitchFamily="34" charset="0"/>
              </a:rPr>
              <a:t>Elementary</a:t>
            </a:r>
            <a:r>
              <a:rPr lang="tr-TR" b="1" i="0" u="sng" strike="noStrike" baseline="0" dirty="0">
                <a:solidFill>
                  <a:srgbClr val="002060"/>
                </a:solidFill>
                <a:latin typeface="Maiandra GD" panose="020E0502030308020204" pitchFamily="34" charset="0"/>
              </a:rPr>
              <a:t>)</a:t>
            </a:r>
            <a:r>
              <a:rPr lang="tr-TR" b="1" i="0" u="none" strike="noStrike" baseline="0" dirty="0">
                <a:solidFill>
                  <a:srgbClr val="000000"/>
                </a:solidFill>
                <a:latin typeface="Maiandra GD" panose="020E0502030308020204" pitchFamily="34" charset="0"/>
              </a:rPr>
              <a:t>, </a:t>
            </a:r>
          </a:p>
          <a:p>
            <a:pPr marL="800100" lvl="1" indent="-342900" algn="just">
              <a:buFont typeface="Wingdings" panose="05000000000000000000" pitchFamily="2" charset="2"/>
              <a:buChar char="Ø"/>
            </a:pPr>
            <a:r>
              <a:rPr lang="tr-TR" b="1" i="0" u="sng" strike="noStrike" baseline="0" dirty="0">
                <a:solidFill>
                  <a:srgbClr val="7030A0"/>
                </a:solidFill>
                <a:latin typeface="Maiandra GD" panose="020E0502030308020204" pitchFamily="34" charset="0"/>
              </a:rPr>
              <a:t>Orta-Altı  (A2 / </a:t>
            </a:r>
            <a:r>
              <a:rPr lang="tr-TR" b="1" i="0" u="sng" strike="noStrike" baseline="0" dirty="0" err="1">
                <a:solidFill>
                  <a:srgbClr val="7030A0"/>
                </a:solidFill>
                <a:latin typeface="Maiandra GD" panose="020E0502030308020204" pitchFamily="34" charset="0"/>
              </a:rPr>
              <a:t>Pre-intermediate</a:t>
            </a:r>
            <a:r>
              <a:rPr lang="tr-TR" b="1" i="0" u="sng" strike="noStrike" baseline="0" dirty="0">
                <a:solidFill>
                  <a:srgbClr val="7030A0"/>
                </a:solidFill>
                <a:latin typeface="Maiandra GD" panose="020E0502030308020204" pitchFamily="34" charset="0"/>
              </a:rPr>
              <a:t>)</a:t>
            </a:r>
            <a:r>
              <a:rPr lang="tr-TR" b="1" i="0" u="none" strike="noStrike" baseline="0" dirty="0">
                <a:solidFill>
                  <a:srgbClr val="000000"/>
                </a:solidFill>
                <a:latin typeface="Maiandra GD" panose="020E0502030308020204" pitchFamily="34" charset="0"/>
              </a:rPr>
              <a:t>, </a:t>
            </a:r>
          </a:p>
          <a:p>
            <a:pPr marL="800100" lvl="1" indent="-342900" algn="just">
              <a:buFont typeface="Wingdings" panose="05000000000000000000" pitchFamily="2" charset="2"/>
              <a:buChar char="Ø"/>
            </a:pPr>
            <a:r>
              <a:rPr lang="tr-TR" b="1" i="0" u="none" strike="noStrike" baseline="0" dirty="0">
                <a:solidFill>
                  <a:schemeClr val="accent1"/>
                </a:solidFill>
                <a:latin typeface="Maiandra GD" panose="020E0502030308020204" pitchFamily="34" charset="0"/>
              </a:rPr>
              <a:t>Orta (B1 / </a:t>
            </a:r>
            <a:r>
              <a:rPr lang="tr-TR" b="1" dirty="0" err="1">
                <a:solidFill>
                  <a:schemeClr val="accent1"/>
                </a:solidFill>
                <a:latin typeface="Sitka Heading" panose="02000505000000020004" pitchFamily="2" charset="0"/>
              </a:rPr>
              <a:t>Intermediate</a:t>
            </a:r>
            <a:r>
              <a:rPr lang="tr-TR" b="1" i="0" u="none" strike="noStrike" baseline="0" dirty="0">
                <a:solidFill>
                  <a:schemeClr val="accent1"/>
                </a:solidFill>
                <a:latin typeface="Maiandra GD" panose="020E0502030308020204" pitchFamily="34" charset="0"/>
              </a:rPr>
              <a:t>)</a:t>
            </a:r>
            <a:r>
              <a:rPr lang="tr-TR" b="1" i="0" u="none" strike="noStrike" baseline="0" dirty="0">
                <a:solidFill>
                  <a:srgbClr val="000000"/>
                </a:solidFill>
                <a:latin typeface="Maiandra GD" panose="020E0502030308020204" pitchFamily="34" charset="0"/>
              </a:rPr>
              <a:t> </a:t>
            </a:r>
          </a:p>
          <a:p>
            <a:pPr marL="800100" lvl="1" indent="-342900" algn="just">
              <a:buFont typeface="Wingdings" panose="05000000000000000000" pitchFamily="2" charset="2"/>
              <a:buChar char="Ø"/>
            </a:pPr>
            <a:r>
              <a:rPr lang="tr-TR" b="1" i="0" u="none" strike="noStrike" baseline="0" dirty="0">
                <a:solidFill>
                  <a:schemeClr val="accent6"/>
                </a:solidFill>
                <a:latin typeface="Maiandra GD" panose="020E0502030308020204" pitchFamily="34" charset="0"/>
              </a:rPr>
              <a:t>Orta-Üzeri (B2 / </a:t>
            </a:r>
            <a:r>
              <a:rPr lang="tr-TR" b="1" i="0" u="none" strike="noStrike" baseline="0" dirty="0" err="1">
                <a:solidFill>
                  <a:schemeClr val="accent6"/>
                </a:solidFill>
                <a:latin typeface="Maiandra GD" panose="020E0502030308020204" pitchFamily="34" charset="0"/>
              </a:rPr>
              <a:t>Upper-intermediate</a:t>
            </a:r>
            <a:r>
              <a:rPr lang="tr-TR" b="1" i="0" u="none" strike="noStrike" baseline="0" dirty="0">
                <a:solidFill>
                  <a:schemeClr val="accent6"/>
                </a:solidFill>
                <a:latin typeface="Maiandra GD" panose="020E0502030308020204" pitchFamily="34" charset="0"/>
              </a:rPr>
              <a:t>)</a:t>
            </a:r>
            <a:endParaRPr lang="tr-TR" sz="2400" b="1"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endParaRPr lang="tr-TR" sz="1100"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Her kur 8 hafta olup kur aralarında birer haftalık ara verilmektedir. 2. kurun sonunda ise iki haftalık dönem arası verilmektedir.</a:t>
            </a:r>
          </a:p>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İngilizce Hazırlık Sınıfı </a:t>
            </a:r>
            <a:r>
              <a:rPr lang="tr-TR" sz="2400" b="1" i="1" u="sng" dirty="0">
                <a:ln w="0"/>
                <a:effectLst>
                  <a:outerShdw blurRad="38100" dist="19050" dir="2700000" algn="tl" rotWithShape="0">
                    <a:schemeClr val="dk1">
                      <a:alpha val="40000"/>
                    </a:schemeClr>
                  </a:outerShdw>
                </a:effectLst>
              </a:rPr>
              <a:t>1 eğitim-öğretim yılını </a:t>
            </a:r>
            <a:r>
              <a:rPr lang="tr-TR" sz="2400" dirty="0">
                <a:ln w="0"/>
                <a:effectLst>
                  <a:outerShdw blurRad="38100" dist="19050" dir="2700000" algn="tl" rotWithShape="0">
                    <a:schemeClr val="dk1">
                      <a:alpha val="40000"/>
                    </a:schemeClr>
                  </a:outerShdw>
                </a:effectLst>
              </a:rPr>
              <a:t>kapsar.</a:t>
            </a:r>
          </a:p>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Başarısızlık sebebiyle kur tekrarı yoktur. </a:t>
            </a:r>
            <a:r>
              <a:rPr lang="tr-TR" sz="2400" b="1" u="sng" dirty="0">
                <a:ln w="0"/>
                <a:effectLst>
                  <a:outerShdw blurRad="38100" dist="19050" dir="2700000" algn="tl" rotWithShape="0">
                    <a:schemeClr val="dk1">
                      <a:alpha val="40000"/>
                    </a:schemeClr>
                  </a:outerShdw>
                </a:effectLst>
              </a:rPr>
              <a:t>Ancak;</a:t>
            </a:r>
          </a:p>
          <a:p>
            <a:pPr marL="800100" lvl="1" indent="-342900" algn="just">
              <a:buFont typeface="Wingdings" panose="05000000000000000000" pitchFamily="2" charset="2"/>
              <a:buChar char="Ø"/>
            </a:pPr>
            <a:r>
              <a:rPr lang="tr-TR" sz="2400" b="1" u="sng" dirty="0">
                <a:ln w="0"/>
                <a:effectLst>
                  <a:outerShdw blurRad="38100" dist="19050" dir="2700000" algn="tl" rotWithShape="0">
                    <a:schemeClr val="dk1">
                      <a:alpha val="40000"/>
                    </a:schemeClr>
                  </a:outerShdw>
                </a:effectLst>
              </a:rPr>
              <a:t>sene sonu genel not ortalaması 60’ın altında olan,</a:t>
            </a:r>
          </a:p>
          <a:p>
            <a:pPr marL="800100" lvl="1" indent="-342900" algn="just">
              <a:buFont typeface="Wingdings" panose="05000000000000000000" pitchFamily="2" charset="2"/>
              <a:buChar char="Ø"/>
            </a:pPr>
            <a:r>
              <a:rPr lang="tr-TR" sz="2400" b="1" u="sng" dirty="0">
                <a:ln w="0"/>
                <a:effectLst>
                  <a:outerShdw blurRad="38100" dist="19050" dir="2700000" algn="tl" rotWithShape="0">
                    <a:schemeClr val="dk1">
                      <a:alpha val="40000"/>
                    </a:schemeClr>
                  </a:outerShdw>
                </a:effectLst>
              </a:rPr>
              <a:t>devamsızlığı toplam ders saatinin % 20’ini (153 saat) aşan öğrenciler YIL tekrarı yapmaktadır.</a:t>
            </a:r>
          </a:p>
        </p:txBody>
      </p:sp>
    </p:spTree>
    <p:extLst>
      <p:ext uri="{BB962C8B-B14F-4D97-AF65-F5344CB8AC3E}">
        <p14:creationId xmlns:p14="http://schemas.microsoft.com/office/powerpoint/2010/main" val="407020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777798" y="1125649"/>
            <a:ext cx="2736647" cy="584775"/>
          </a:xfrm>
          <a:prstGeom prst="rect">
            <a:avLst/>
          </a:prstGeom>
          <a:noFill/>
        </p:spPr>
        <p:txBody>
          <a:bodyPr wrap="none" lIns="91440" tIns="45720" rIns="91440" bIns="45720">
            <a:spAutoFit/>
          </a:bodyPr>
          <a:lstStyle/>
          <a:p>
            <a:pPr algn="ctr"/>
            <a:r>
              <a:rPr lang="tr-TR" sz="3200" dirty="0">
                <a:ln w="0"/>
                <a:solidFill>
                  <a:srgbClr val="00B0F0"/>
                </a:solidFill>
                <a:effectLst>
                  <a:outerShdw blurRad="38100" dist="19050" dir="2700000" algn="tl" rotWithShape="0">
                    <a:schemeClr val="dk1">
                      <a:alpha val="40000"/>
                    </a:schemeClr>
                  </a:outerShdw>
                </a:effectLst>
              </a:rPr>
              <a:t>HAZIRLIK SINIFI</a:t>
            </a:r>
            <a:endParaRPr lang="tr-TR" sz="3200" b="0" cap="none" spc="0" dirty="0">
              <a:ln w="0"/>
              <a:solidFill>
                <a:srgbClr val="00B0F0"/>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144954" y="48612"/>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547943" y="1783337"/>
            <a:ext cx="10947633" cy="3913059"/>
          </a:xfrm>
          <a:prstGeom prst="rect">
            <a:avLst/>
          </a:prstGeom>
          <a:noFill/>
        </p:spPr>
        <p:txBody>
          <a:bodyPr wrap="square" lIns="91440" tIns="45720" rIns="91440" bIns="45720">
            <a:spAutoFit/>
          </a:bodyPr>
          <a:lstStyle/>
          <a:p>
            <a:pPr marL="342900" indent="-342900" algn="just">
              <a:lnSpc>
                <a:spcPct val="150000"/>
              </a:lnSpc>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İngilizce Hazırlık Sınıfında 4 ders bulunmaktadır. Ders saatleri kurlara göre farklılık göstermektedir;</a:t>
            </a:r>
          </a:p>
          <a:p>
            <a:pPr marL="342900" indent="-342900" algn="l">
              <a:lnSpc>
                <a:spcPct val="150000"/>
              </a:lnSpc>
              <a:buFont typeface="Arial" panose="020B0604020202020204" pitchFamily="34" charset="0"/>
              <a:buChar char="•"/>
            </a:pPr>
            <a:r>
              <a:rPr lang="tr-TR" sz="2400" dirty="0">
                <a:ln w="0"/>
                <a:effectLst>
                  <a:outerShdw blurRad="38100" dist="19050" dir="2700000" algn="tl" rotWithShape="0">
                    <a:schemeClr val="dk1">
                      <a:alpha val="40000"/>
                    </a:schemeClr>
                  </a:outerShdw>
                </a:effectLst>
              </a:rPr>
              <a:t>A1 ve A2’de </a:t>
            </a:r>
            <a:r>
              <a:rPr lang="tr-TR" sz="2400" dirty="0">
                <a:ln w="0"/>
                <a:solidFill>
                  <a:srgbClr val="C00000"/>
                </a:solidFill>
                <a:effectLst>
                  <a:outerShdw blurRad="38100" dist="19050" dir="2700000" algn="tl" rotWithShape="0">
                    <a:schemeClr val="dk1">
                      <a:alpha val="40000"/>
                    </a:schemeClr>
                  </a:outerShdw>
                </a:effectLst>
              </a:rPr>
              <a:t>Genel İngilizce </a:t>
            </a:r>
            <a:r>
              <a:rPr lang="tr-TR" sz="2400" dirty="0">
                <a:ln w="0"/>
                <a:effectLst>
                  <a:outerShdw blurRad="38100" dist="19050" dir="2700000" algn="tl" rotWithShape="0">
                    <a:schemeClr val="dk1">
                      <a:alpha val="40000"/>
                    </a:schemeClr>
                  </a:outerShdw>
                </a:effectLst>
              </a:rPr>
              <a:t>(Main Course) </a:t>
            </a:r>
            <a:r>
              <a:rPr kumimoji="0" lang="en-GB" sz="24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a:t>
            </a:r>
            <a:r>
              <a:rPr lang="tr-TR" sz="1800" b="0" i="0" u="none" strike="noStrike" baseline="0" dirty="0">
                <a:solidFill>
                  <a:srgbClr val="000000"/>
                </a:solidFill>
                <a:latin typeface="Symbol" panose="05050102010706020507" pitchFamily="18" charset="2"/>
              </a:rPr>
              <a:t> </a:t>
            </a:r>
            <a:r>
              <a:rPr lang="tr-TR" sz="2400" b="0" i="0" u="none" strike="noStrike" baseline="0" dirty="0">
                <a:ln w="0"/>
                <a:solidFill>
                  <a:prstClr val="black"/>
                </a:solidFill>
                <a:effectLst>
                  <a:outerShdw blurRad="38100" dist="19050" dir="2700000" algn="tl" rotWithShape="0">
                    <a:prstClr val="black">
                      <a:alpha val="40000"/>
                    </a:prstClr>
                  </a:outerShdw>
                </a:effectLst>
                <a:latin typeface="Calibri" panose="020F0502020204030204"/>
              </a:rPr>
              <a:t>9+9+6=24 saat</a:t>
            </a:r>
          </a:p>
          <a:p>
            <a:pPr marL="342900" indent="-342900" algn="l">
              <a:lnSpc>
                <a:spcPct val="150000"/>
              </a:lnSpc>
              <a:buFont typeface="Arial" panose="020B0604020202020204" pitchFamily="34" charset="0"/>
              <a:buChar char="•"/>
            </a:pPr>
            <a:r>
              <a:rPr lang="tr-TR" sz="2400" dirty="0">
                <a:ln w="0"/>
                <a:solidFill>
                  <a:prstClr val="black"/>
                </a:solidFill>
                <a:effectLst>
                  <a:outerShdw blurRad="38100" dist="19050" dir="2700000" algn="tl" rotWithShape="0">
                    <a:prstClr val="black">
                      <a:alpha val="40000"/>
                    </a:prstClr>
                  </a:outerShdw>
                </a:effectLst>
                <a:latin typeface="Calibri" panose="020F0502020204030204"/>
              </a:rPr>
              <a:t>B1 ve B2’de </a:t>
            </a:r>
            <a:r>
              <a:rPr lang="tr-TR" sz="2400" dirty="0">
                <a:ln w="0"/>
                <a:solidFill>
                  <a:srgbClr val="C00000"/>
                </a:solidFill>
                <a:effectLst>
                  <a:outerShdw blurRad="38100" dist="19050" dir="2700000" algn="tl" rotWithShape="0">
                    <a:prstClr val="black">
                      <a:alpha val="40000"/>
                    </a:prstClr>
                  </a:outerShdw>
                </a:effectLst>
                <a:latin typeface="Calibri" panose="020F0502020204030204"/>
              </a:rPr>
              <a:t>Dinleme ve Konuşma </a:t>
            </a:r>
            <a:r>
              <a:rPr lang="tr-TR" sz="2400" dirty="0">
                <a:ln w="0"/>
                <a:effectLst>
                  <a:outerShdw blurRad="38100" dist="19050" dir="2700000" algn="tl" rotWithShape="0">
                    <a:prstClr val="black">
                      <a:alpha val="40000"/>
                    </a:prstClr>
                  </a:outerShdw>
                </a:effectLst>
                <a:latin typeface="Calibri" panose="020F0502020204030204"/>
              </a:rPr>
              <a:t>(</a:t>
            </a:r>
            <a:r>
              <a:rPr lang="tr-TR" sz="2400" dirty="0" err="1">
                <a:ln w="0"/>
                <a:effectLst>
                  <a:outerShdw blurRad="38100" dist="19050" dir="2700000" algn="tl" rotWithShape="0">
                    <a:prstClr val="black">
                      <a:alpha val="40000"/>
                    </a:prstClr>
                  </a:outerShdw>
                </a:effectLst>
                <a:latin typeface="Calibri" panose="020F0502020204030204"/>
              </a:rPr>
              <a:t>Listenig</a:t>
            </a:r>
            <a:r>
              <a:rPr lang="tr-TR" sz="2400" dirty="0">
                <a:ln w="0"/>
                <a:effectLst>
                  <a:outerShdw blurRad="38100" dist="19050" dir="2700000" algn="tl" rotWithShape="0">
                    <a:prstClr val="black">
                      <a:alpha val="40000"/>
                    </a:prstClr>
                  </a:outerShdw>
                </a:effectLst>
                <a:latin typeface="Calibri" panose="020F0502020204030204"/>
              </a:rPr>
              <a:t> &amp; </a:t>
            </a:r>
            <a:r>
              <a:rPr lang="tr-TR" sz="2400" dirty="0" err="1">
                <a:ln w="0"/>
                <a:effectLst>
                  <a:outerShdw blurRad="38100" dist="19050" dir="2700000" algn="tl" rotWithShape="0">
                    <a:prstClr val="black">
                      <a:alpha val="40000"/>
                    </a:prstClr>
                  </a:outerShdw>
                </a:effectLst>
                <a:latin typeface="Calibri" panose="020F0502020204030204"/>
              </a:rPr>
              <a:t>Speaking</a:t>
            </a:r>
            <a:r>
              <a:rPr lang="tr-TR" sz="2400" dirty="0">
                <a:ln w="0"/>
                <a:effectLst>
                  <a:outerShdw blurRad="38100" dist="19050" dir="2700000" algn="tl" rotWithShape="0">
                    <a:prstClr val="black">
                      <a:alpha val="40000"/>
                    </a:prstClr>
                  </a:outerShdw>
                </a:effectLst>
                <a:latin typeface="Calibri" panose="020F0502020204030204"/>
              </a:rPr>
              <a:t>)</a:t>
            </a:r>
            <a:r>
              <a:rPr lang="tr-TR" sz="2400" dirty="0">
                <a:ln w="0"/>
                <a:solidFill>
                  <a:prstClr val="black"/>
                </a:solidFill>
                <a:effectLst>
                  <a:outerShdw blurRad="38100" dist="19050" dir="2700000" algn="tl" rotWithShape="0">
                    <a:prstClr val="black">
                      <a:alpha val="40000"/>
                    </a:prstClr>
                  </a:outerShdw>
                </a:effectLst>
                <a:latin typeface="Calibri" panose="020F0502020204030204"/>
              </a:rPr>
              <a:t> </a:t>
            </a:r>
            <a:r>
              <a:rPr lang="en-GB" sz="2400" b="0" i="0" u="none" strike="noStrike" baseline="0" dirty="0">
                <a:solidFill>
                  <a:srgbClr val="000000"/>
                </a:solidFill>
                <a:latin typeface="Symbol" panose="05050102010706020507" pitchFamily="18" charset="2"/>
              </a:rPr>
              <a:t> </a:t>
            </a:r>
            <a:r>
              <a:rPr lang="tr-TR" sz="2400" dirty="0">
                <a:ln w="0"/>
                <a:solidFill>
                  <a:prstClr val="black"/>
                </a:solidFill>
                <a:effectLst>
                  <a:outerShdw blurRad="38100" dist="19050" dir="2700000" algn="tl" rotWithShape="0">
                    <a:prstClr val="black">
                      <a:alpha val="40000"/>
                    </a:prstClr>
                  </a:outerShdw>
                </a:effectLst>
                <a:latin typeface="Calibri" panose="020F0502020204030204"/>
              </a:rPr>
              <a:t>9 Saat</a:t>
            </a:r>
          </a:p>
          <a:p>
            <a:pPr lvl="3">
              <a:lnSpc>
                <a:spcPct val="150000"/>
              </a:lnSpc>
            </a:pPr>
            <a:r>
              <a:rPr lang="tr-TR" sz="2400" b="0" i="0" u="none" strike="noStrike" baseline="0" dirty="0">
                <a:ln w="0"/>
                <a:solidFill>
                  <a:prstClr val="black"/>
                </a:solidFill>
                <a:effectLst>
                  <a:outerShdw blurRad="38100" dist="19050" dir="2700000" algn="tl" rotWithShape="0">
                    <a:prstClr val="black">
                      <a:alpha val="40000"/>
                    </a:prstClr>
                  </a:outerShdw>
                </a:effectLst>
                <a:latin typeface="Calibri" panose="020F0502020204030204"/>
              </a:rPr>
              <a:t>	</a:t>
            </a:r>
            <a:r>
              <a:rPr lang="tr-TR" sz="2400" b="0" i="0" u="none" strike="noStrike" baseline="0" dirty="0">
                <a:ln w="0"/>
                <a:solidFill>
                  <a:srgbClr val="C00000"/>
                </a:solidFill>
                <a:effectLst>
                  <a:outerShdw blurRad="38100" dist="19050" dir="2700000" algn="tl" rotWithShape="0">
                    <a:prstClr val="black">
                      <a:alpha val="40000"/>
                    </a:prstClr>
                  </a:outerShdw>
                </a:effectLst>
                <a:latin typeface="Calibri" panose="020F0502020204030204"/>
              </a:rPr>
              <a:t>Oku</a:t>
            </a:r>
            <a:r>
              <a:rPr lang="tr-TR" sz="2400" dirty="0">
                <a:ln w="0"/>
                <a:solidFill>
                  <a:srgbClr val="C00000"/>
                </a:solidFill>
                <a:effectLst>
                  <a:outerShdw blurRad="38100" dist="19050" dir="2700000" algn="tl" rotWithShape="0">
                    <a:prstClr val="black">
                      <a:alpha val="40000"/>
                    </a:prstClr>
                  </a:outerShdw>
                </a:effectLst>
                <a:latin typeface="Calibri" panose="020F0502020204030204"/>
              </a:rPr>
              <a:t>ma ve Yazma</a:t>
            </a:r>
            <a:r>
              <a:rPr lang="tr-TR" sz="2400" dirty="0">
                <a:ln w="0"/>
                <a:solidFill>
                  <a:prstClr val="black"/>
                </a:solidFill>
                <a:effectLst>
                  <a:outerShdw blurRad="38100" dist="19050" dir="2700000" algn="tl" rotWithShape="0">
                    <a:prstClr val="black">
                      <a:alpha val="40000"/>
                    </a:prstClr>
                  </a:outerShdw>
                </a:effectLst>
                <a:latin typeface="Calibri" panose="020F0502020204030204"/>
              </a:rPr>
              <a:t> (Reading &amp; Writing) </a:t>
            </a:r>
            <a:r>
              <a:rPr lang="en-GB" sz="2400" b="0" i="0" u="none" strike="noStrike" baseline="0" dirty="0">
                <a:solidFill>
                  <a:srgbClr val="000000"/>
                </a:solidFill>
                <a:latin typeface="Symbol" panose="05050102010706020507" pitchFamily="18" charset="2"/>
              </a:rPr>
              <a:t></a:t>
            </a:r>
            <a:r>
              <a:rPr lang="tr-TR" sz="2400" dirty="0">
                <a:ln w="0"/>
                <a:solidFill>
                  <a:prstClr val="black"/>
                </a:solidFill>
                <a:effectLst>
                  <a:outerShdw blurRad="38100" dist="19050" dir="2700000" algn="tl" rotWithShape="0">
                    <a:prstClr val="black">
                      <a:alpha val="40000"/>
                    </a:prstClr>
                  </a:outerShdw>
                </a:effectLst>
                <a:latin typeface="Calibri" panose="020F0502020204030204"/>
              </a:rPr>
              <a:t> 9 Saat</a:t>
            </a:r>
          </a:p>
          <a:p>
            <a:pPr lvl="3">
              <a:lnSpc>
                <a:spcPct val="150000"/>
              </a:lnSpc>
            </a:pPr>
            <a:r>
              <a:rPr lang="tr-TR" sz="2400" dirty="0">
                <a:ln w="0"/>
                <a:solidFill>
                  <a:prstClr val="black"/>
                </a:solidFill>
                <a:effectLst>
                  <a:outerShdw blurRad="38100" dist="19050" dir="2700000" algn="tl" rotWithShape="0">
                    <a:prstClr val="black">
                      <a:alpha val="40000"/>
                    </a:prstClr>
                  </a:outerShdw>
                </a:effectLst>
                <a:latin typeface="Calibri" panose="020F0502020204030204"/>
              </a:rPr>
              <a:t>	</a:t>
            </a:r>
            <a:r>
              <a:rPr lang="tr-TR" sz="2400" dirty="0">
                <a:ln w="0"/>
                <a:solidFill>
                  <a:srgbClr val="C00000"/>
                </a:solidFill>
                <a:effectLst>
                  <a:outerShdw blurRad="38100" dist="19050" dir="2700000" algn="tl" rotWithShape="0">
                    <a:prstClr val="black">
                      <a:alpha val="40000"/>
                    </a:prstClr>
                  </a:outerShdw>
                </a:effectLst>
                <a:latin typeface="Calibri" panose="020F0502020204030204"/>
              </a:rPr>
              <a:t>Dil Bilgisi </a:t>
            </a:r>
            <a:r>
              <a:rPr lang="tr-TR" sz="2400" dirty="0">
                <a:ln w="0"/>
                <a:effectLst>
                  <a:outerShdw blurRad="38100" dist="19050" dir="2700000" algn="tl" rotWithShape="0">
                    <a:prstClr val="black">
                      <a:alpha val="40000"/>
                    </a:prstClr>
                  </a:outerShdw>
                </a:effectLst>
                <a:latin typeface="Calibri" panose="020F0502020204030204"/>
              </a:rPr>
              <a:t>(</a:t>
            </a:r>
            <a:r>
              <a:rPr lang="tr-TR" sz="2400" dirty="0" err="1">
                <a:ln w="0"/>
                <a:effectLst>
                  <a:outerShdw blurRad="38100" dist="19050" dir="2700000" algn="tl" rotWithShape="0">
                    <a:prstClr val="black">
                      <a:alpha val="40000"/>
                    </a:prstClr>
                  </a:outerShdw>
                </a:effectLst>
                <a:latin typeface="Calibri" panose="020F0502020204030204"/>
              </a:rPr>
              <a:t>Grammar</a:t>
            </a:r>
            <a:r>
              <a:rPr lang="tr-TR" sz="2400" dirty="0">
                <a:ln w="0"/>
                <a:effectLst>
                  <a:outerShdw blurRad="38100" dist="19050" dir="2700000" algn="tl" rotWithShape="0">
                    <a:prstClr val="black">
                      <a:alpha val="40000"/>
                    </a:prstClr>
                  </a:outerShdw>
                </a:effectLst>
                <a:latin typeface="Calibri" panose="020F0502020204030204"/>
              </a:rPr>
              <a:t>)</a:t>
            </a:r>
            <a:r>
              <a:rPr lang="en-GB" sz="2400" b="0" i="0" u="none" strike="noStrike" baseline="0" dirty="0">
                <a:latin typeface="Symbol" panose="05050102010706020507" pitchFamily="18" charset="2"/>
              </a:rPr>
              <a:t> </a:t>
            </a:r>
            <a:r>
              <a:rPr lang="en-GB" sz="2400" b="0" i="0" u="none" strike="noStrike" baseline="0" dirty="0">
                <a:solidFill>
                  <a:srgbClr val="000000"/>
                </a:solidFill>
                <a:latin typeface="Symbol" panose="05050102010706020507" pitchFamily="18" charset="2"/>
              </a:rPr>
              <a:t></a:t>
            </a:r>
            <a:r>
              <a:rPr lang="tr-TR" sz="2400" dirty="0">
                <a:ln w="0"/>
                <a:solidFill>
                  <a:prstClr val="black"/>
                </a:solidFill>
                <a:effectLst>
                  <a:outerShdw blurRad="38100" dist="19050" dir="2700000" algn="tl" rotWithShape="0">
                    <a:prstClr val="black">
                      <a:alpha val="40000"/>
                    </a:prstClr>
                  </a:outerShdw>
                </a:effectLst>
                <a:latin typeface="Calibri" panose="020F0502020204030204"/>
              </a:rPr>
              <a:t> 9 Saat</a:t>
            </a:r>
          </a:p>
          <a:p>
            <a:pPr lvl="3">
              <a:lnSpc>
                <a:spcPct val="150000"/>
              </a:lnSpc>
            </a:pPr>
            <a:r>
              <a:rPr lang="tr-TR" sz="2400" dirty="0">
                <a:ln w="0"/>
                <a:solidFill>
                  <a:prstClr val="black"/>
                </a:solidFill>
                <a:effectLst>
                  <a:outerShdw blurRad="38100" dist="19050" dir="2700000" algn="tl" rotWithShape="0">
                    <a:prstClr val="black">
                      <a:alpha val="40000"/>
                    </a:prstClr>
                  </a:outerShdw>
                </a:effectLst>
                <a:latin typeface="Calibri" panose="020F0502020204030204"/>
              </a:rPr>
              <a:t>TOPLAM: </a:t>
            </a:r>
            <a:r>
              <a:rPr lang="tr-TR" sz="2400" b="1" i="0" u="sng" strike="noStrike" baseline="0" dirty="0">
                <a:ln w="0"/>
                <a:solidFill>
                  <a:prstClr val="black"/>
                </a:solidFill>
                <a:effectLst>
                  <a:outerShdw blurRad="38100" dist="19050" dir="2700000" algn="tl" rotWithShape="0">
                    <a:prstClr val="black">
                      <a:alpha val="40000"/>
                    </a:prstClr>
                  </a:outerShdw>
                </a:effectLst>
                <a:latin typeface="Calibri" panose="020F0502020204030204"/>
              </a:rPr>
              <a:t>9+9+6=24 saat</a:t>
            </a:r>
            <a:endParaRPr lang="tr-TR" sz="2400" b="1" u="sng" dirty="0">
              <a:ln w="0"/>
              <a:solidFill>
                <a:prstClr val="black"/>
              </a:solidFill>
              <a:effectLst>
                <a:outerShdw blurRad="38100" dist="1905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225728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777798" y="1125649"/>
            <a:ext cx="2736647" cy="584775"/>
          </a:xfrm>
          <a:prstGeom prst="rect">
            <a:avLst/>
          </a:prstGeom>
          <a:noFill/>
        </p:spPr>
        <p:txBody>
          <a:bodyPr wrap="none" lIns="91440" tIns="45720" rIns="91440" bIns="45720">
            <a:spAutoFit/>
          </a:bodyPr>
          <a:lstStyle/>
          <a:p>
            <a:pPr algn="ctr"/>
            <a:r>
              <a:rPr lang="tr-TR" sz="3200" dirty="0">
                <a:ln w="0"/>
                <a:solidFill>
                  <a:srgbClr val="00B0F0"/>
                </a:solidFill>
                <a:effectLst>
                  <a:outerShdw blurRad="38100" dist="19050" dir="2700000" algn="tl" rotWithShape="0">
                    <a:schemeClr val="dk1">
                      <a:alpha val="40000"/>
                    </a:schemeClr>
                  </a:outerShdw>
                </a:effectLst>
              </a:rPr>
              <a:t>HAZIRLIK SINIFI</a:t>
            </a:r>
            <a:endParaRPr lang="tr-TR" sz="3200" b="0" cap="none" spc="0" dirty="0">
              <a:ln w="0"/>
              <a:solidFill>
                <a:srgbClr val="00B0F0"/>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144954" y="48612"/>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654341" y="2608721"/>
            <a:ext cx="10947633" cy="3416320"/>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İngilizce Hazırlık Sınıfı Programı ders içerikleri aşağıdaki konular çerçevesinde oluşturulmaktadır:</a:t>
            </a:r>
          </a:p>
          <a:p>
            <a:pPr algn="just"/>
            <a:r>
              <a:rPr lang="tr-TR" sz="2400" dirty="0">
                <a:ln w="0"/>
                <a:effectLst>
                  <a:outerShdw blurRad="38100" dist="19050" dir="2700000" algn="tl" rotWithShape="0">
                    <a:schemeClr val="dk1">
                      <a:alpha val="40000"/>
                    </a:schemeClr>
                  </a:outerShdw>
                </a:effectLst>
              </a:rPr>
              <a:t>	• İngilizce Konuşma ve Telaffuz</a:t>
            </a:r>
          </a:p>
          <a:p>
            <a:pPr algn="just"/>
            <a:r>
              <a:rPr lang="tr-TR" sz="2400" dirty="0">
                <a:ln w="0"/>
                <a:effectLst>
                  <a:outerShdw blurRad="38100" dist="19050" dir="2700000" algn="tl" rotWithShape="0">
                    <a:schemeClr val="dk1">
                      <a:alpha val="40000"/>
                    </a:schemeClr>
                  </a:outerShdw>
                </a:effectLst>
              </a:rPr>
              <a:t>	• İngilizce Paragraf ve Metin Yazma</a:t>
            </a:r>
          </a:p>
          <a:p>
            <a:pPr algn="just"/>
            <a:r>
              <a:rPr lang="tr-TR" sz="2400" dirty="0">
                <a:ln w="0"/>
                <a:effectLst>
                  <a:outerShdw blurRad="38100" dist="19050" dir="2700000" algn="tl" rotWithShape="0">
                    <a:schemeClr val="dk1">
                      <a:alpha val="40000"/>
                    </a:schemeClr>
                  </a:outerShdw>
                </a:effectLst>
              </a:rPr>
              <a:t>	• İngilizce Dinleme</a:t>
            </a:r>
          </a:p>
          <a:p>
            <a:pPr algn="just"/>
            <a:r>
              <a:rPr lang="tr-TR" sz="2400" dirty="0">
                <a:ln w="0"/>
                <a:effectLst>
                  <a:outerShdw blurRad="38100" dist="19050" dir="2700000" algn="tl" rotWithShape="0">
                    <a:schemeClr val="dk1">
                      <a:alpha val="40000"/>
                    </a:schemeClr>
                  </a:outerShdw>
                </a:effectLst>
              </a:rPr>
              <a:t>	• İngilizce Okuma Becerisi</a:t>
            </a:r>
          </a:p>
          <a:p>
            <a:pPr algn="just"/>
            <a:r>
              <a:rPr lang="tr-TR" sz="2400" dirty="0">
                <a:ln w="0"/>
                <a:effectLst>
                  <a:outerShdw blurRad="38100" dist="19050" dir="2700000" algn="tl" rotWithShape="0">
                    <a:schemeClr val="dk1">
                      <a:alpha val="40000"/>
                    </a:schemeClr>
                  </a:outerShdw>
                </a:effectLst>
              </a:rPr>
              <a:t>	• İngilizce Kelime Bilgisi</a:t>
            </a:r>
          </a:p>
          <a:p>
            <a:pPr algn="just"/>
            <a:r>
              <a:rPr lang="tr-TR" sz="2400" dirty="0">
                <a:ln w="0"/>
                <a:effectLst>
                  <a:outerShdw blurRad="38100" dist="19050" dir="2700000" algn="tl" rotWithShape="0">
                    <a:schemeClr val="dk1">
                      <a:alpha val="40000"/>
                    </a:schemeClr>
                  </a:outerShdw>
                </a:effectLst>
              </a:rPr>
              <a:t>	• İngilizce Dil bilgisi</a:t>
            </a:r>
          </a:p>
          <a:p>
            <a:pPr algn="just"/>
            <a:r>
              <a:rPr lang="tr-TR" sz="2400" dirty="0">
                <a:ln w="0"/>
                <a:effectLst>
                  <a:outerShdw blurRad="38100" dist="19050" dir="2700000" algn="tl" rotWithShape="0">
                    <a:schemeClr val="dk1">
                      <a:alpha val="40000"/>
                    </a:schemeClr>
                  </a:outerShdw>
                </a:effectLst>
              </a:rPr>
              <a:t>	• Genel İngilizce</a:t>
            </a:r>
          </a:p>
        </p:txBody>
      </p:sp>
    </p:spTree>
    <p:extLst>
      <p:ext uri="{BB962C8B-B14F-4D97-AF65-F5344CB8AC3E}">
        <p14:creationId xmlns:p14="http://schemas.microsoft.com/office/powerpoint/2010/main" val="323821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3936619" y="1156349"/>
            <a:ext cx="4674358" cy="369332"/>
          </a:xfrm>
          <a:prstGeom prst="rect">
            <a:avLst/>
          </a:prstGeom>
          <a:noFill/>
        </p:spPr>
        <p:txBody>
          <a:bodyPr wrap="none" lIns="91440" tIns="45720" rIns="91440" bIns="45720">
            <a:spAutoFit/>
          </a:bodyPr>
          <a:lstStyle/>
          <a:p>
            <a:pPr algn="ctr"/>
            <a:r>
              <a:rPr lang="en-GB" sz="1800" b="0" i="0" u="none" strike="noStrike" baseline="0" dirty="0">
                <a:solidFill>
                  <a:srgbClr val="2D74B5"/>
                </a:solidFill>
                <a:latin typeface="Maiandra GD" panose="020E0502030308020204" pitchFamily="34" charset="0"/>
              </a:rPr>
              <a:t>İNGİLİZCE HAZIRLIK SINIFI SINAV TÜRLERİ</a:t>
            </a:r>
            <a:endParaRPr lang="tr-TR" sz="32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250938" y="-78515"/>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1452186" y="2096993"/>
            <a:ext cx="9287628" cy="3231654"/>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sz="2400" dirty="0">
                <a:ln w="0"/>
                <a:solidFill>
                  <a:srgbClr val="C00000"/>
                </a:solidFill>
                <a:effectLst>
                  <a:outerShdw blurRad="38100" dist="19050" dir="2700000" algn="tl" rotWithShape="0">
                    <a:schemeClr val="dk1">
                      <a:alpha val="40000"/>
                    </a:schemeClr>
                  </a:outerShdw>
                </a:effectLst>
              </a:rPr>
              <a:t>Hazırlık sınıfında A1 ve A2 kurlarında;</a:t>
            </a:r>
          </a:p>
          <a:p>
            <a:pPr marL="800100" lvl="1" indent="-342900" algn="just">
              <a:buFont typeface="Wingdings" panose="05000000000000000000" pitchFamily="2" charset="2"/>
              <a:buChar char="q"/>
            </a:pPr>
            <a:r>
              <a:rPr lang="tr-TR" dirty="0">
                <a:ln w="0"/>
                <a:effectLst>
                  <a:outerShdw blurRad="38100" dist="19050" dir="2700000" algn="tl" rotWithShape="0">
                    <a:schemeClr val="dk1">
                      <a:alpha val="40000"/>
                    </a:schemeClr>
                  </a:outerShdw>
                </a:effectLst>
              </a:rPr>
              <a:t>1 Ara sınav (</a:t>
            </a:r>
            <a:r>
              <a:rPr lang="tr-TR" dirty="0" err="1">
                <a:ln w="0"/>
                <a:effectLst>
                  <a:outerShdw blurRad="38100" dist="19050" dir="2700000" algn="tl" rotWithShape="0">
                    <a:schemeClr val="dk1">
                      <a:alpha val="40000"/>
                    </a:schemeClr>
                  </a:outerShdw>
                </a:effectLst>
              </a:rPr>
              <a:t>Midterm</a:t>
            </a:r>
            <a:r>
              <a:rPr lang="tr-TR" dirty="0">
                <a:ln w="0"/>
                <a:effectLst>
                  <a:outerShdw blurRad="38100" dist="19050" dir="2700000" algn="tl" rotWithShape="0">
                    <a:schemeClr val="dk1">
                      <a:alpha val="40000"/>
                    </a:schemeClr>
                  </a:outerShdw>
                </a:effectLst>
              </a:rPr>
              <a:t>) → % 40 etki eder</a:t>
            </a:r>
          </a:p>
          <a:p>
            <a:pPr marL="800100" lvl="1" indent="-342900" algn="just">
              <a:buFont typeface="Wingdings" panose="05000000000000000000" pitchFamily="2" charset="2"/>
              <a:buChar char="q"/>
            </a:pPr>
            <a:r>
              <a:rPr lang="tr-TR" dirty="0">
                <a:ln w="0"/>
                <a:effectLst>
                  <a:outerShdw blurRad="38100" dist="19050" dir="2700000" algn="tl" rotWithShape="0">
                    <a:schemeClr val="dk1">
                      <a:alpha val="40000"/>
                    </a:schemeClr>
                  </a:outerShdw>
                </a:effectLst>
              </a:rPr>
              <a:t>1 </a:t>
            </a:r>
            <a:r>
              <a:rPr lang="tr-TR" dirty="0" err="1">
                <a:ln w="0"/>
                <a:effectLst>
                  <a:outerShdw blurRad="38100" dist="19050" dir="2700000" algn="tl" rotWithShape="0">
                    <a:schemeClr val="dk1">
                      <a:alpha val="40000"/>
                    </a:schemeClr>
                  </a:outerShdw>
                </a:effectLst>
              </a:rPr>
              <a:t>Quiz</a:t>
            </a:r>
            <a:r>
              <a:rPr lang="tr-TR" dirty="0">
                <a:ln w="0"/>
                <a:effectLst>
                  <a:outerShdw blurRad="38100" dist="19050" dir="2700000" algn="tl" rotWithShape="0">
                    <a:schemeClr val="dk1">
                      <a:alpha val="40000"/>
                    </a:schemeClr>
                  </a:outerShdw>
                </a:effectLst>
              </a:rPr>
              <a:t> → % 10 etki eder</a:t>
            </a:r>
          </a:p>
          <a:p>
            <a:pPr marL="800100" lvl="1" indent="-342900" algn="just">
              <a:buFont typeface="Wingdings" panose="05000000000000000000" pitchFamily="2" charset="2"/>
              <a:buChar char="q"/>
            </a:pPr>
            <a:r>
              <a:rPr lang="tr-TR" dirty="0">
                <a:ln w="0"/>
                <a:effectLst>
                  <a:outerShdw blurRad="38100" dist="19050" dir="2700000" algn="tl" rotWithShape="0">
                    <a:schemeClr val="dk1">
                      <a:alpha val="40000"/>
                    </a:schemeClr>
                  </a:outerShdw>
                </a:effectLst>
              </a:rPr>
              <a:t>1 Final → % 50 etki eder</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a:ea typeface="+mn-ea"/>
                <a:cs typeface="+mn-cs"/>
              </a:rPr>
              <a:t>Hazırlık sınıfında B1 ve B2 kurlarında ise;</a:t>
            </a:r>
          </a:p>
          <a:p>
            <a:pPr marL="800100" lvl="1" indent="-342900" algn="just">
              <a:buFont typeface="Wingdings" panose="05000000000000000000" pitchFamily="2" charset="2"/>
              <a:buChar char="q"/>
              <a:defRPr/>
            </a:pPr>
            <a:r>
              <a:rPr kumimoji="0" lang="pt-B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1 </a:t>
            </a:r>
            <a:r>
              <a:rPr kumimoji="0" lang="tr-T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A</a:t>
            </a:r>
            <a:r>
              <a:rPr kumimoji="0" lang="pt-B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ra sınav (Midterm)</a:t>
            </a:r>
            <a:r>
              <a:rPr kumimoji="0" lang="tr-T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 → % 30 etki eder</a:t>
            </a:r>
            <a:endParaRPr kumimoji="0" lang="pt-B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endParaRPr>
          </a:p>
          <a:p>
            <a:pPr marL="800100" lvl="1" indent="-342900" algn="just">
              <a:buFont typeface="Wingdings" panose="05000000000000000000" pitchFamily="2" charset="2"/>
              <a:buChar char="q"/>
              <a:defRPr/>
            </a:pPr>
            <a:r>
              <a:rPr lang="tr-TR" dirty="0">
                <a:ln w="0"/>
                <a:effectLst>
                  <a:outerShdw blurRad="38100" dist="19050" dir="2700000" algn="tl" rotWithShape="0">
                    <a:prstClr val="black">
                      <a:alpha val="40000"/>
                    </a:prstClr>
                  </a:outerShdw>
                </a:effectLst>
                <a:latin typeface="Calibri" panose="020F0502020204030204"/>
              </a:rPr>
              <a:t>2</a:t>
            </a:r>
            <a:r>
              <a:rPr kumimoji="0" lang="pt-B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 </a:t>
            </a:r>
            <a:r>
              <a:rPr kumimoji="0" lang="tr-T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Yazma sınavı (Writing </a:t>
            </a:r>
            <a:r>
              <a:rPr kumimoji="0" lang="tr-TR" b="0" i="0" u="none" strike="noStrike" kern="1200" cap="none" spc="0" normalizeH="0" baseline="0" noProof="0" dirty="0" err="1">
                <a:ln w="0"/>
                <a:effectLst>
                  <a:outerShdw blurRad="38100" dist="19050" dir="2700000" algn="tl" rotWithShape="0">
                    <a:prstClr val="black">
                      <a:alpha val="40000"/>
                    </a:prstClr>
                  </a:outerShdw>
                </a:effectLst>
                <a:uLnTx/>
                <a:uFillTx/>
                <a:latin typeface="Calibri" panose="020F0502020204030204"/>
                <a:ea typeface="+mn-ea"/>
                <a:cs typeface="+mn-cs"/>
              </a:rPr>
              <a:t>Exam</a:t>
            </a:r>
            <a:r>
              <a:rPr kumimoji="0" lang="tr-T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 </a:t>
            </a:r>
            <a:r>
              <a:rPr lang="tr-TR" dirty="0">
                <a:ln w="0"/>
                <a:effectLst>
                  <a:outerShdw blurRad="38100" dist="19050" dir="2700000" algn="tl" rotWithShape="0">
                    <a:schemeClr val="dk1">
                      <a:alpha val="40000"/>
                    </a:schemeClr>
                  </a:outerShdw>
                </a:effectLst>
              </a:rPr>
              <a:t>→ % 10’ar etki eder</a:t>
            </a:r>
            <a:endParaRPr kumimoji="0" lang="pt-B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endParaRPr>
          </a:p>
          <a:p>
            <a:pPr marL="800100" lvl="1" indent="-342900" algn="just">
              <a:buFont typeface="Wingdings" panose="05000000000000000000" pitchFamily="2" charset="2"/>
              <a:buChar char="q"/>
              <a:defRPr/>
            </a:pPr>
            <a:r>
              <a:rPr kumimoji="0" lang="pt-B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1 Final</a:t>
            </a:r>
            <a:r>
              <a:rPr kumimoji="0" lang="tr-T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rPr>
              <a:t> sınavı </a:t>
            </a:r>
            <a:r>
              <a:rPr lang="tr-TR" dirty="0">
                <a:ln w="0"/>
                <a:effectLst>
                  <a:outerShdw blurRad="38100" dist="19050" dir="2700000" algn="tl" rotWithShape="0">
                    <a:schemeClr val="dk1">
                      <a:alpha val="40000"/>
                    </a:schemeClr>
                  </a:outerShdw>
                </a:effectLst>
              </a:rPr>
              <a:t>→ % 50 etki eder</a:t>
            </a:r>
            <a:endParaRPr kumimoji="0" lang="pt-BR" b="0" i="0" u="none" strike="noStrike" kern="1200" cap="none" spc="0" normalizeH="0" baseline="0" noProof="0" dirty="0">
              <a:ln w="0"/>
              <a:effectLst>
                <a:outerShdw blurRad="38100" dist="19050" dir="2700000" algn="tl" rotWithShape="0">
                  <a:prstClr val="black">
                    <a:alpha val="40000"/>
                  </a:prstClr>
                </a:outerShdw>
              </a:effectLst>
              <a:uLnTx/>
              <a:uFillTx/>
              <a:latin typeface="Calibri" panose="020F0502020204030204"/>
              <a:ea typeface="+mn-ea"/>
              <a:cs typeface="+mn-cs"/>
            </a:endParaRPr>
          </a:p>
          <a:p>
            <a:pPr algn="just"/>
            <a:endParaRPr lang="tr-TR" sz="2400"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r>
              <a:rPr lang="tr-TR" sz="2400" dirty="0">
                <a:ln w="0"/>
                <a:solidFill>
                  <a:srgbClr val="C00000"/>
                </a:solidFill>
                <a:effectLst>
                  <a:outerShdw blurRad="38100" dist="19050" dir="2700000" algn="tl" rotWithShape="0">
                    <a:schemeClr val="dk1">
                      <a:alpha val="40000"/>
                    </a:schemeClr>
                  </a:outerShdw>
                </a:effectLst>
              </a:rPr>
              <a:t>Akademik Yıl Sonu Sınavı (AYSS)</a:t>
            </a:r>
          </a:p>
        </p:txBody>
      </p:sp>
    </p:spTree>
    <p:extLst>
      <p:ext uri="{BB962C8B-B14F-4D97-AF65-F5344CB8AC3E}">
        <p14:creationId xmlns:p14="http://schemas.microsoft.com/office/powerpoint/2010/main" val="6871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2947878" y="1271825"/>
            <a:ext cx="6604693" cy="584775"/>
          </a:xfrm>
          <a:prstGeom prst="rect">
            <a:avLst/>
          </a:prstGeom>
          <a:noFill/>
        </p:spPr>
        <p:txBody>
          <a:bodyPr wrap="none" lIns="91440" tIns="45720" rIns="91440" bIns="45720">
            <a:spAutoFit/>
          </a:bodyPr>
          <a:lstStyle/>
          <a:p>
            <a:pPr algn="ctr"/>
            <a:r>
              <a:rPr lang="tr-TR" sz="3200" b="0" dirty="0">
                <a:ln w="0"/>
                <a:solidFill>
                  <a:srgbClr val="2D74B5"/>
                </a:solidFill>
                <a:effectLst>
                  <a:outerShdw blurRad="38100" dist="19050" dir="2700000" algn="tl" rotWithShape="0">
                    <a:schemeClr val="dk1">
                      <a:alpha val="40000"/>
                    </a:schemeClr>
                  </a:outerShdw>
                </a:effectLst>
                <a:latin typeface="Maiandra GD" panose="020E0502030308020204" pitchFamily="34" charset="0"/>
              </a:rPr>
              <a:t>Hazırlık Bitirme Notu Hesaplanması</a:t>
            </a:r>
            <a:endParaRPr lang="tr-TR" sz="32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227364" y="159805"/>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2" name="Dikdörtgen 1">
            <a:extLst>
              <a:ext uri="{FF2B5EF4-FFF2-40B4-BE49-F238E27FC236}">
                <a16:creationId xmlns:a16="http://schemas.microsoft.com/office/drawing/2014/main" id="{37118DC9-0F4F-A508-929D-323E039993C3}"/>
              </a:ext>
            </a:extLst>
          </p:cNvPr>
          <p:cNvSpPr/>
          <p:nvPr/>
        </p:nvSpPr>
        <p:spPr>
          <a:xfrm>
            <a:off x="290428" y="2588884"/>
            <a:ext cx="153244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b="1" dirty="0"/>
              <a:t>A1 Kur ortalamasının      % 15’i</a:t>
            </a:r>
            <a:endParaRPr lang="en-GB" sz="1400" b="1" dirty="0"/>
          </a:p>
        </p:txBody>
      </p:sp>
      <p:pic>
        <p:nvPicPr>
          <p:cNvPr id="19" name="Grafik 18" descr="Ekle düz dolguyla">
            <a:extLst>
              <a:ext uri="{FF2B5EF4-FFF2-40B4-BE49-F238E27FC236}">
                <a16:creationId xmlns:a16="http://schemas.microsoft.com/office/drawing/2014/main" id="{1F49BA6A-986C-9D39-408C-3F2BF1155D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1777" y="2779254"/>
            <a:ext cx="557597" cy="557597"/>
          </a:xfrm>
          <a:prstGeom prst="rect">
            <a:avLst/>
          </a:prstGeom>
        </p:spPr>
      </p:pic>
      <p:pic>
        <p:nvPicPr>
          <p:cNvPr id="23" name="Grafik 22" descr="Ekle düz dolguyla">
            <a:extLst>
              <a:ext uri="{FF2B5EF4-FFF2-40B4-BE49-F238E27FC236}">
                <a16:creationId xmlns:a16="http://schemas.microsoft.com/office/drawing/2014/main" id="{05CBC568-90A2-645B-5F60-F328DAD931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69464" y="2809911"/>
            <a:ext cx="557597" cy="557597"/>
          </a:xfrm>
          <a:prstGeom prst="rect">
            <a:avLst/>
          </a:prstGeom>
        </p:spPr>
      </p:pic>
      <p:pic>
        <p:nvPicPr>
          <p:cNvPr id="24" name="Grafik 23" descr="Ekle düz dolguyla">
            <a:extLst>
              <a:ext uri="{FF2B5EF4-FFF2-40B4-BE49-F238E27FC236}">
                <a16:creationId xmlns:a16="http://schemas.microsoft.com/office/drawing/2014/main" id="{A104054E-0CA9-0C41-5AB7-C2899B8FB7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70617" y="2779253"/>
            <a:ext cx="557597" cy="557597"/>
          </a:xfrm>
          <a:prstGeom prst="rect">
            <a:avLst/>
          </a:prstGeom>
        </p:spPr>
      </p:pic>
      <p:sp>
        <p:nvSpPr>
          <p:cNvPr id="26" name="Metin kutusu 25">
            <a:extLst>
              <a:ext uri="{FF2B5EF4-FFF2-40B4-BE49-F238E27FC236}">
                <a16:creationId xmlns:a16="http://schemas.microsoft.com/office/drawing/2014/main" id="{FC7CAB12-10E6-7E8E-C53B-CE23DCEF7F90}"/>
              </a:ext>
            </a:extLst>
          </p:cNvPr>
          <p:cNvSpPr txBox="1"/>
          <p:nvPr/>
        </p:nvSpPr>
        <p:spPr>
          <a:xfrm>
            <a:off x="8271857" y="2704108"/>
            <a:ext cx="439544" cy="707886"/>
          </a:xfrm>
          <a:prstGeom prst="rect">
            <a:avLst/>
          </a:prstGeom>
          <a:noFill/>
        </p:spPr>
        <p:txBody>
          <a:bodyPr wrap="none" rtlCol="0">
            <a:spAutoFit/>
          </a:bodyPr>
          <a:lstStyle/>
          <a:p>
            <a:r>
              <a:rPr lang="tr-TR" sz="4000" b="1" dirty="0">
                <a:effectLst>
                  <a:outerShdw blurRad="38100" dist="38100" dir="2700000" algn="tl">
                    <a:srgbClr val="000000">
                      <a:alpha val="43137"/>
                    </a:srgbClr>
                  </a:outerShdw>
                </a:effectLst>
              </a:rPr>
              <a:t>=</a:t>
            </a:r>
            <a:endParaRPr lang="en-GB" sz="2000" b="1" dirty="0">
              <a:effectLst>
                <a:outerShdw blurRad="38100" dist="38100" dir="2700000" algn="tl">
                  <a:srgbClr val="000000">
                    <a:alpha val="43137"/>
                  </a:srgbClr>
                </a:outerShdw>
              </a:effectLst>
            </a:endParaRPr>
          </a:p>
        </p:txBody>
      </p:sp>
      <p:sp>
        <p:nvSpPr>
          <p:cNvPr id="27" name="Metin kutusu 26">
            <a:extLst>
              <a:ext uri="{FF2B5EF4-FFF2-40B4-BE49-F238E27FC236}">
                <a16:creationId xmlns:a16="http://schemas.microsoft.com/office/drawing/2014/main" id="{66E53212-410D-0CB4-4A8D-14449D07303C}"/>
              </a:ext>
            </a:extLst>
          </p:cNvPr>
          <p:cNvSpPr txBox="1"/>
          <p:nvPr/>
        </p:nvSpPr>
        <p:spPr>
          <a:xfrm>
            <a:off x="8776254" y="2773886"/>
            <a:ext cx="989373" cy="646331"/>
          </a:xfrm>
          <a:prstGeom prst="rect">
            <a:avLst/>
          </a:prstGeom>
          <a:noFill/>
        </p:spPr>
        <p:txBody>
          <a:bodyPr wrap="none" rtlCol="0">
            <a:spAutoFit/>
          </a:bodyPr>
          <a:lstStyle/>
          <a:p>
            <a:r>
              <a:rPr lang="tr-TR" sz="3600" b="1" dirty="0">
                <a:effectLst>
                  <a:outerShdw blurRad="38100" dist="38100" dir="2700000" algn="tl">
                    <a:srgbClr val="000000">
                      <a:alpha val="43137"/>
                    </a:srgbClr>
                  </a:outerShdw>
                </a:effectLst>
              </a:rPr>
              <a:t>%70</a:t>
            </a:r>
            <a:endParaRPr lang="en-GB" sz="3600" b="1" dirty="0">
              <a:effectLst>
                <a:outerShdw blurRad="38100" dist="38100" dir="2700000" algn="tl">
                  <a:srgbClr val="000000">
                    <a:alpha val="43137"/>
                  </a:srgbClr>
                </a:outerShdw>
              </a:effectLst>
            </a:endParaRPr>
          </a:p>
        </p:txBody>
      </p:sp>
      <p:sp>
        <p:nvSpPr>
          <p:cNvPr id="29" name="Dikdörtgen 28">
            <a:extLst>
              <a:ext uri="{FF2B5EF4-FFF2-40B4-BE49-F238E27FC236}">
                <a16:creationId xmlns:a16="http://schemas.microsoft.com/office/drawing/2014/main" id="{A7E2FB8C-09F7-79F0-1051-9705140B9FF3}"/>
              </a:ext>
            </a:extLst>
          </p:cNvPr>
          <p:cNvSpPr/>
          <p:nvPr/>
        </p:nvSpPr>
        <p:spPr>
          <a:xfrm>
            <a:off x="2427838" y="2603348"/>
            <a:ext cx="153244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b="1" dirty="0"/>
              <a:t>A2 Kur ortalamasının      % 15’i</a:t>
            </a:r>
            <a:endParaRPr lang="en-GB" sz="1400" b="1" dirty="0"/>
          </a:p>
        </p:txBody>
      </p:sp>
      <p:sp>
        <p:nvSpPr>
          <p:cNvPr id="30" name="Dikdörtgen 29">
            <a:extLst>
              <a:ext uri="{FF2B5EF4-FFF2-40B4-BE49-F238E27FC236}">
                <a16:creationId xmlns:a16="http://schemas.microsoft.com/office/drawing/2014/main" id="{B2A94AAE-5B68-EEDA-7106-A02D7CC87958}"/>
              </a:ext>
            </a:extLst>
          </p:cNvPr>
          <p:cNvSpPr/>
          <p:nvPr/>
        </p:nvSpPr>
        <p:spPr>
          <a:xfrm>
            <a:off x="4538546" y="2622362"/>
            <a:ext cx="153244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b="1" dirty="0"/>
              <a:t>B1 Kur ortalamasının      % 20’si</a:t>
            </a:r>
            <a:endParaRPr lang="en-GB" sz="1400" b="1" dirty="0"/>
          </a:p>
        </p:txBody>
      </p:sp>
      <p:sp>
        <p:nvSpPr>
          <p:cNvPr id="31" name="Dikdörtgen 30">
            <a:extLst>
              <a:ext uri="{FF2B5EF4-FFF2-40B4-BE49-F238E27FC236}">
                <a16:creationId xmlns:a16="http://schemas.microsoft.com/office/drawing/2014/main" id="{45B2F8D1-AA99-36D4-9D2E-A8B762FD7B58}"/>
              </a:ext>
            </a:extLst>
          </p:cNvPr>
          <p:cNvSpPr/>
          <p:nvPr/>
        </p:nvSpPr>
        <p:spPr>
          <a:xfrm>
            <a:off x="6663119" y="2639852"/>
            <a:ext cx="153244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b="1" dirty="0"/>
              <a:t>B2 Kur ortalamasının      % 20’si</a:t>
            </a:r>
            <a:endParaRPr lang="en-GB" sz="1400" b="1" dirty="0"/>
          </a:p>
        </p:txBody>
      </p:sp>
      <p:sp>
        <p:nvSpPr>
          <p:cNvPr id="32" name="Dikdörtgen 31">
            <a:extLst>
              <a:ext uri="{FF2B5EF4-FFF2-40B4-BE49-F238E27FC236}">
                <a16:creationId xmlns:a16="http://schemas.microsoft.com/office/drawing/2014/main" id="{F187334B-617D-A6A9-E532-B10052AFA46E}"/>
              </a:ext>
            </a:extLst>
          </p:cNvPr>
          <p:cNvSpPr/>
          <p:nvPr/>
        </p:nvSpPr>
        <p:spPr>
          <a:xfrm>
            <a:off x="6627061" y="3815712"/>
            <a:ext cx="1568505"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b="1" dirty="0"/>
              <a:t>Akademik Yıl Sonu Sınavı’nın (AYSS) % 30’u</a:t>
            </a:r>
            <a:endParaRPr lang="en-GB" sz="1400" b="1" dirty="0"/>
          </a:p>
        </p:txBody>
      </p:sp>
      <p:sp>
        <p:nvSpPr>
          <p:cNvPr id="33" name="Metin kutusu 32">
            <a:extLst>
              <a:ext uri="{FF2B5EF4-FFF2-40B4-BE49-F238E27FC236}">
                <a16:creationId xmlns:a16="http://schemas.microsoft.com/office/drawing/2014/main" id="{E57FE6B7-BA33-9064-F2B7-E745818CB22E}"/>
              </a:ext>
            </a:extLst>
          </p:cNvPr>
          <p:cNvSpPr txBox="1"/>
          <p:nvPr/>
        </p:nvSpPr>
        <p:spPr>
          <a:xfrm>
            <a:off x="8271857" y="3830016"/>
            <a:ext cx="439544" cy="707886"/>
          </a:xfrm>
          <a:prstGeom prst="rect">
            <a:avLst/>
          </a:prstGeom>
          <a:noFill/>
        </p:spPr>
        <p:txBody>
          <a:bodyPr wrap="none" rtlCol="0">
            <a:spAutoFit/>
          </a:bodyPr>
          <a:lstStyle/>
          <a:p>
            <a:r>
              <a:rPr lang="tr-TR" sz="4000" b="1" dirty="0">
                <a:effectLst>
                  <a:outerShdw blurRad="38100" dist="38100" dir="2700000" algn="tl">
                    <a:srgbClr val="000000">
                      <a:alpha val="43137"/>
                    </a:srgbClr>
                  </a:outerShdw>
                </a:effectLst>
              </a:rPr>
              <a:t>=</a:t>
            </a:r>
            <a:endParaRPr lang="en-GB" sz="2000" b="1" dirty="0">
              <a:effectLst>
                <a:outerShdw blurRad="38100" dist="38100" dir="2700000" algn="tl">
                  <a:srgbClr val="000000">
                    <a:alpha val="43137"/>
                  </a:srgbClr>
                </a:outerShdw>
              </a:effectLst>
            </a:endParaRPr>
          </a:p>
        </p:txBody>
      </p:sp>
      <p:sp>
        <p:nvSpPr>
          <p:cNvPr id="34" name="Metin kutusu 33">
            <a:extLst>
              <a:ext uri="{FF2B5EF4-FFF2-40B4-BE49-F238E27FC236}">
                <a16:creationId xmlns:a16="http://schemas.microsoft.com/office/drawing/2014/main" id="{4F2BC663-C73E-1707-EF49-65250C7F3493}"/>
              </a:ext>
            </a:extLst>
          </p:cNvPr>
          <p:cNvSpPr txBox="1"/>
          <p:nvPr/>
        </p:nvSpPr>
        <p:spPr>
          <a:xfrm>
            <a:off x="8760613" y="3891571"/>
            <a:ext cx="989373" cy="646331"/>
          </a:xfrm>
          <a:prstGeom prst="rect">
            <a:avLst/>
          </a:prstGeom>
          <a:noFill/>
        </p:spPr>
        <p:txBody>
          <a:bodyPr wrap="square" rtlCol="0">
            <a:spAutoFit/>
          </a:bodyPr>
          <a:lstStyle/>
          <a:p>
            <a:r>
              <a:rPr lang="tr-TR" sz="3600" b="1" dirty="0">
                <a:effectLst>
                  <a:outerShdw blurRad="38100" dist="38100" dir="2700000" algn="tl">
                    <a:srgbClr val="000000">
                      <a:alpha val="43137"/>
                    </a:srgbClr>
                  </a:outerShdw>
                </a:effectLst>
              </a:rPr>
              <a:t>%30</a:t>
            </a:r>
            <a:endParaRPr lang="en-GB" sz="3600" b="1" dirty="0">
              <a:effectLst>
                <a:outerShdw blurRad="38100" dist="38100" dir="2700000" algn="tl">
                  <a:srgbClr val="000000">
                    <a:alpha val="43137"/>
                  </a:srgbClr>
                </a:outerShdw>
              </a:effectLst>
            </a:endParaRPr>
          </a:p>
        </p:txBody>
      </p:sp>
      <p:sp>
        <p:nvSpPr>
          <p:cNvPr id="35" name="Dikdörtgen 34">
            <a:extLst>
              <a:ext uri="{FF2B5EF4-FFF2-40B4-BE49-F238E27FC236}">
                <a16:creationId xmlns:a16="http://schemas.microsoft.com/office/drawing/2014/main" id="{06B65D07-4EAD-4F85-8160-3420FBB60127}"/>
              </a:ext>
            </a:extLst>
          </p:cNvPr>
          <p:cNvSpPr/>
          <p:nvPr/>
        </p:nvSpPr>
        <p:spPr>
          <a:xfrm rot="5400000">
            <a:off x="4910118" y="136403"/>
            <a:ext cx="46058" cy="9664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pic>
        <p:nvPicPr>
          <p:cNvPr id="37" name="Grafik 36" descr="Rozet Takip Et düz dolguyla">
            <a:extLst>
              <a:ext uri="{FF2B5EF4-FFF2-40B4-BE49-F238E27FC236}">
                <a16:creationId xmlns:a16="http://schemas.microsoft.com/office/drawing/2014/main" id="{A28C8355-99BF-34C7-A175-EBEBBDB033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668" y="4289012"/>
            <a:ext cx="679870" cy="679870"/>
          </a:xfrm>
          <a:prstGeom prst="rect">
            <a:avLst/>
          </a:prstGeom>
        </p:spPr>
      </p:pic>
      <p:sp>
        <p:nvSpPr>
          <p:cNvPr id="38" name="Metin kutusu 37">
            <a:extLst>
              <a:ext uri="{FF2B5EF4-FFF2-40B4-BE49-F238E27FC236}">
                <a16:creationId xmlns:a16="http://schemas.microsoft.com/office/drawing/2014/main" id="{8A19E1BD-7C6D-C852-9C7E-84004331992E}"/>
              </a:ext>
            </a:extLst>
          </p:cNvPr>
          <p:cNvSpPr txBox="1"/>
          <p:nvPr/>
        </p:nvSpPr>
        <p:spPr>
          <a:xfrm>
            <a:off x="8776254" y="4974702"/>
            <a:ext cx="1407981" cy="646331"/>
          </a:xfrm>
          <a:prstGeom prst="rect">
            <a:avLst/>
          </a:prstGeom>
          <a:noFill/>
        </p:spPr>
        <p:txBody>
          <a:bodyPr wrap="square" rtlCol="0">
            <a:spAutoFit/>
          </a:bodyPr>
          <a:lstStyle/>
          <a:p>
            <a:r>
              <a:rPr lang="tr-TR" sz="3600" b="1" dirty="0">
                <a:effectLst>
                  <a:outerShdw blurRad="38100" dist="38100" dir="2700000" algn="tl">
                    <a:srgbClr val="000000">
                      <a:alpha val="43137"/>
                    </a:srgbClr>
                  </a:outerShdw>
                </a:effectLst>
              </a:rPr>
              <a:t>%100</a:t>
            </a:r>
            <a:endParaRPr lang="en-GB"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2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5031902" y="1449976"/>
            <a:ext cx="2358018" cy="369332"/>
          </a:xfrm>
          <a:prstGeom prst="rect">
            <a:avLst/>
          </a:prstGeom>
          <a:noFill/>
        </p:spPr>
        <p:txBody>
          <a:bodyPr wrap="none" lIns="91440" tIns="45720" rIns="91440" bIns="45720">
            <a:spAutoFit/>
          </a:bodyPr>
          <a:lstStyle/>
          <a:p>
            <a:pPr algn="ctr"/>
            <a:r>
              <a:rPr lang="tr-TR" cap="none" spc="0" dirty="0">
                <a:ln w="0"/>
                <a:solidFill>
                  <a:srgbClr val="2D74B5"/>
                </a:solidFill>
                <a:effectLst>
                  <a:outerShdw blurRad="38100" dist="19050" dir="2700000" algn="tl" rotWithShape="0">
                    <a:schemeClr val="dk1">
                      <a:alpha val="40000"/>
                    </a:schemeClr>
                  </a:outerShdw>
                </a:effectLst>
                <a:latin typeface="Maiandra GD" panose="020E0502030308020204" pitchFamily="34" charset="0"/>
              </a:rPr>
              <a:t>ÖRNEK HESAPLAMA</a:t>
            </a:r>
            <a:endParaRPr lang="tr-TR" sz="32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188051" y="210351"/>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graphicFrame>
        <p:nvGraphicFramePr>
          <p:cNvPr id="2" name="Tablo 2">
            <a:extLst>
              <a:ext uri="{FF2B5EF4-FFF2-40B4-BE49-F238E27FC236}">
                <a16:creationId xmlns:a16="http://schemas.microsoft.com/office/drawing/2014/main" id="{60677CF3-F00F-75CC-459A-0DD686991BAE}"/>
              </a:ext>
            </a:extLst>
          </p:cNvPr>
          <p:cNvGraphicFramePr>
            <a:graphicFrameLocks noGrp="1"/>
          </p:cNvGraphicFramePr>
          <p:nvPr>
            <p:extLst>
              <p:ext uri="{D42A27DB-BD31-4B8C-83A1-F6EECF244321}">
                <p14:modId xmlns:p14="http://schemas.microsoft.com/office/powerpoint/2010/main" val="3088974402"/>
              </p:ext>
            </p:extLst>
          </p:nvPr>
        </p:nvGraphicFramePr>
        <p:xfrm>
          <a:off x="343949" y="2950035"/>
          <a:ext cx="11367084" cy="1102360"/>
        </p:xfrm>
        <a:graphic>
          <a:graphicData uri="http://schemas.openxmlformats.org/drawingml/2006/table">
            <a:tbl>
              <a:tblPr firstRow="1" bandRow="1">
                <a:tableStyleId>{5C22544A-7EE6-4342-B048-85BDC9FD1C3A}</a:tableStyleId>
              </a:tblPr>
              <a:tblGrid>
                <a:gridCol w="1894514">
                  <a:extLst>
                    <a:ext uri="{9D8B030D-6E8A-4147-A177-3AD203B41FA5}">
                      <a16:colId xmlns:a16="http://schemas.microsoft.com/office/drawing/2014/main" val="4028001353"/>
                    </a:ext>
                  </a:extLst>
                </a:gridCol>
                <a:gridCol w="1894514">
                  <a:extLst>
                    <a:ext uri="{9D8B030D-6E8A-4147-A177-3AD203B41FA5}">
                      <a16:colId xmlns:a16="http://schemas.microsoft.com/office/drawing/2014/main" val="4149456578"/>
                    </a:ext>
                  </a:extLst>
                </a:gridCol>
                <a:gridCol w="1894514">
                  <a:extLst>
                    <a:ext uri="{9D8B030D-6E8A-4147-A177-3AD203B41FA5}">
                      <a16:colId xmlns:a16="http://schemas.microsoft.com/office/drawing/2014/main" val="88012075"/>
                    </a:ext>
                  </a:extLst>
                </a:gridCol>
                <a:gridCol w="1894514">
                  <a:extLst>
                    <a:ext uri="{9D8B030D-6E8A-4147-A177-3AD203B41FA5}">
                      <a16:colId xmlns:a16="http://schemas.microsoft.com/office/drawing/2014/main" val="2720532769"/>
                    </a:ext>
                  </a:extLst>
                </a:gridCol>
                <a:gridCol w="1894514">
                  <a:extLst>
                    <a:ext uri="{9D8B030D-6E8A-4147-A177-3AD203B41FA5}">
                      <a16:colId xmlns:a16="http://schemas.microsoft.com/office/drawing/2014/main" val="411685149"/>
                    </a:ext>
                  </a:extLst>
                </a:gridCol>
                <a:gridCol w="1894514">
                  <a:extLst>
                    <a:ext uri="{9D8B030D-6E8A-4147-A177-3AD203B41FA5}">
                      <a16:colId xmlns:a16="http://schemas.microsoft.com/office/drawing/2014/main" val="3192290566"/>
                    </a:ext>
                  </a:extLst>
                </a:gridCol>
              </a:tblGrid>
              <a:tr h="370840">
                <a:tc>
                  <a:txBody>
                    <a:bodyPr/>
                    <a:lstStyle/>
                    <a:p>
                      <a:pPr algn="ctr"/>
                      <a:r>
                        <a:rPr lang="tr-TR" sz="1400" b="0" dirty="0"/>
                        <a:t>A1 Kur ortalamasının %15’i</a:t>
                      </a:r>
                      <a:endParaRPr lang="en-GB"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dirty="0"/>
                        <a:t>A2 Kur ortalamasının %15’i</a:t>
                      </a:r>
                      <a:endParaRPr lang="en-GB" sz="1400" b="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dirty="0"/>
                        <a:t>B1 Kur ortalamasının %20’si</a:t>
                      </a:r>
                      <a:endParaRPr lang="en-GB" sz="1400" b="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dirty="0"/>
                        <a:t>B2 Kur ortalamasının %20’si</a:t>
                      </a:r>
                      <a:endParaRPr lang="en-GB" sz="1400" b="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mn-lt"/>
                          <a:ea typeface="+mn-ea"/>
                          <a:cs typeface="+mn-cs"/>
                        </a:rPr>
                        <a:t>AYSS notunun %30’u</a:t>
                      </a:r>
                      <a:endParaRPr kumimoji="0" lang="en-GB" sz="1400" b="0" i="0" u="none" strike="noStrike" kern="1200" cap="none" spc="0" normalizeH="0" baseline="0" noProof="0" dirty="0">
                        <a:ln>
                          <a:noFill/>
                        </a:ln>
                        <a:solidFill>
                          <a:prstClr val="white"/>
                        </a:solidFill>
                        <a:effectLst/>
                        <a:uLnTx/>
                        <a:uFillTx/>
                        <a:latin typeface="+mn-lt"/>
                        <a:ea typeface="+mn-ea"/>
                        <a:cs typeface="+mn-cs"/>
                      </a:endParaRPr>
                    </a:p>
                    <a:p>
                      <a:endParaRPr lang="en-GB" dirty="0"/>
                    </a:p>
                  </a:txBody>
                  <a:tcPr/>
                </a:tc>
                <a:tc>
                  <a:txBody>
                    <a:bodyPr/>
                    <a:lstStyle/>
                    <a:p>
                      <a:pPr algn="ctr"/>
                      <a:r>
                        <a:rPr lang="tr-TR" sz="1600" i="1" u="sng" dirty="0">
                          <a:effectLst>
                            <a:outerShdw blurRad="38100" dist="38100" dir="2700000" algn="tl">
                              <a:srgbClr val="000000">
                                <a:alpha val="43137"/>
                              </a:srgbClr>
                            </a:outerShdw>
                          </a:effectLst>
                        </a:rPr>
                        <a:t>Hazırlık başarı puanı</a:t>
                      </a:r>
                      <a:endParaRPr lang="en-GB" i="1" u="sng"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982783491"/>
                  </a:ext>
                </a:extLst>
              </a:tr>
              <a:tr h="370840">
                <a:tc>
                  <a:txBody>
                    <a:bodyPr/>
                    <a:lstStyle/>
                    <a:p>
                      <a:pPr algn="ctr"/>
                      <a:r>
                        <a:rPr lang="tr-TR" dirty="0"/>
                        <a:t>12</a:t>
                      </a:r>
                      <a:endParaRPr lang="en-GB" dirty="0"/>
                    </a:p>
                  </a:txBody>
                  <a:tcPr/>
                </a:tc>
                <a:tc>
                  <a:txBody>
                    <a:bodyPr/>
                    <a:lstStyle/>
                    <a:p>
                      <a:pPr algn="ctr"/>
                      <a:r>
                        <a:rPr lang="tr-TR" dirty="0"/>
                        <a:t>11,25</a:t>
                      </a:r>
                      <a:endParaRPr lang="en-GB" dirty="0"/>
                    </a:p>
                  </a:txBody>
                  <a:tcPr/>
                </a:tc>
                <a:tc>
                  <a:txBody>
                    <a:bodyPr/>
                    <a:lstStyle/>
                    <a:p>
                      <a:pPr algn="ctr"/>
                      <a:r>
                        <a:rPr lang="tr-TR" dirty="0"/>
                        <a:t>13</a:t>
                      </a:r>
                      <a:endParaRPr lang="en-GB" dirty="0"/>
                    </a:p>
                  </a:txBody>
                  <a:tcPr/>
                </a:tc>
                <a:tc>
                  <a:txBody>
                    <a:bodyPr/>
                    <a:lstStyle/>
                    <a:p>
                      <a:pPr algn="ctr"/>
                      <a:r>
                        <a:rPr lang="tr-TR" dirty="0"/>
                        <a:t>11</a:t>
                      </a:r>
                      <a:endParaRPr lang="en-GB" dirty="0"/>
                    </a:p>
                  </a:txBody>
                  <a:tcPr/>
                </a:tc>
                <a:tc>
                  <a:txBody>
                    <a:bodyPr/>
                    <a:lstStyle/>
                    <a:p>
                      <a:pPr algn="ctr"/>
                      <a:r>
                        <a:rPr lang="tr-TR" dirty="0"/>
                        <a:t>18</a:t>
                      </a:r>
                      <a:endParaRPr lang="en-GB" dirty="0"/>
                    </a:p>
                  </a:txBody>
                  <a:tcPr/>
                </a:tc>
                <a:tc>
                  <a:txBody>
                    <a:bodyPr/>
                    <a:lstStyle/>
                    <a:p>
                      <a:pPr algn="ctr"/>
                      <a:r>
                        <a:rPr lang="tr-TR" dirty="0"/>
                        <a:t>65,25</a:t>
                      </a:r>
                      <a:endParaRPr lang="en-GB" dirty="0"/>
                    </a:p>
                  </a:txBody>
                  <a:tcPr/>
                </a:tc>
                <a:extLst>
                  <a:ext uri="{0D108BD9-81ED-4DB2-BD59-A6C34878D82A}">
                    <a16:rowId xmlns:a16="http://schemas.microsoft.com/office/drawing/2014/main" val="4071402116"/>
                  </a:ext>
                </a:extLst>
              </a:tr>
            </a:tbl>
          </a:graphicData>
        </a:graphic>
      </p:graphicFrame>
      <p:graphicFrame>
        <p:nvGraphicFramePr>
          <p:cNvPr id="21" name="Tablo 20">
            <a:extLst>
              <a:ext uri="{FF2B5EF4-FFF2-40B4-BE49-F238E27FC236}">
                <a16:creationId xmlns:a16="http://schemas.microsoft.com/office/drawing/2014/main" id="{AF07CE4B-670D-D301-FC1E-C7C013E1B66C}"/>
              </a:ext>
            </a:extLst>
          </p:cNvPr>
          <p:cNvGraphicFramePr>
            <a:graphicFrameLocks noGrp="1"/>
          </p:cNvGraphicFramePr>
          <p:nvPr>
            <p:extLst>
              <p:ext uri="{D42A27DB-BD31-4B8C-83A1-F6EECF244321}">
                <p14:modId xmlns:p14="http://schemas.microsoft.com/office/powerpoint/2010/main" val="4097534130"/>
              </p:ext>
            </p:extLst>
          </p:nvPr>
        </p:nvGraphicFramePr>
        <p:xfrm>
          <a:off x="343949" y="2446576"/>
          <a:ext cx="11367084" cy="370840"/>
        </p:xfrm>
        <a:graphic>
          <a:graphicData uri="http://schemas.openxmlformats.org/drawingml/2006/table">
            <a:tbl>
              <a:tblPr firstRow="1" bandRow="1">
                <a:tableStyleId>{5C22544A-7EE6-4342-B048-85BDC9FD1C3A}</a:tableStyleId>
              </a:tblPr>
              <a:tblGrid>
                <a:gridCol w="1894514">
                  <a:extLst>
                    <a:ext uri="{9D8B030D-6E8A-4147-A177-3AD203B41FA5}">
                      <a16:colId xmlns:a16="http://schemas.microsoft.com/office/drawing/2014/main" val="3789663938"/>
                    </a:ext>
                  </a:extLst>
                </a:gridCol>
                <a:gridCol w="1894514">
                  <a:extLst>
                    <a:ext uri="{9D8B030D-6E8A-4147-A177-3AD203B41FA5}">
                      <a16:colId xmlns:a16="http://schemas.microsoft.com/office/drawing/2014/main" val="2263880524"/>
                    </a:ext>
                  </a:extLst>
                </a:gridCol>
                <a:gridCol w="1894514">
                  <a:extLst>
                    <a:ext uri="{9D8B030D-6E8A-4147-A177-3AD203B41FA5}">
                      <a16:colId xmlns:a16="http://schemas.microsoft.com/office/drawing/2014/main" val="3914501338"/>
                    </a:ext>
                  </a:extLst>
                </a:gridCol>
                <a:gridCol w="1894514">
                  <a:extLst>
                    <a:ext uri="{9D8B030D-6E8A-4147-A177-3AD203B41FA5}">
                      <a16:colId xmlns:a16="http://schemas.microsoft.com/office/drawing/2014/main" val="3719396040"/>
                    </a:ext>
                  </a:extLst>
                </a:gridCol>
                <a:gridCol w="1894514">
                  <a:extLst>
                    <a:ext uri="{9D8B030D-6E8A-4147-A177-3AD203B41FA5}">
                      <a16:colId xmlns:a16="http://schemas.microsoft.com/office/drawing/2014/main" val="2330376760"/>
                    </a:ext>
                  </a:extLst>
                </a:gridCol>
                <a:gridCol w="1894514">
                  <a:extLst>
                    <a:ext uri="{9D8B030D-6E8A-4147-A177-3AD203B41FA5}">
                      <a16:colId xmlns:a16="http://schemas.microsoft.com/office/drawing/2014/main" val="1552321954"/>
                    </a:ext>
                  </a:extLst>
                </a:gridCol>
              </a:tblGrid>
              <a:tr h="370840">
                <a:tc>
                  <a:txBody>
                    <a:bodyPr/>
                    <a:lstStyle/>
                    <a:p>
                      <a:r>
                        <a:rPr lang="tr-TR" dirty="0"/>
                        <a:t>A1 notu: 80</a:t>
                      </a:r>
                      <a:endParaRPr lang="en-GB" dirty="0"/>
                    </a:p>
                  </a:txBody>
                  <a:tcPr/>
                </a:tc>
                <a:tc>
                  <a:txBody>
                    <a:bodyPr/>
                    <a:lstStyle/>
                    <a:p>
                      <a:r>
                        <a:rPr lang="tr-TR" dirty="0"/>
                        <a:t>A2 notu: 75</a:t>
                      </a:r>
                      <a:endParaRPr lang="en-GB" dirty="0"/>
                    </a:p>
                  </a:txBody>
                  <a:tcPr/>
                </a:tc>
                <a:tc>
                  <a:txBody>
                    <a:bodyPr/>
                    <a:lstStyle/>
                    <a:p>
                      <a:r>
                        <a:rPr lang="tr-TR" dirty="0"/>
                        <a:t>B1 notu: 65</a:t>
                      </a:r>
                      <a:endParaRPr lang="en-GB" dirty="0"/>
                    </a:p>
                  </a:txBody>
                  <a:tcPr/>
                </a:tc>
                <a:tc>
                  <a:txBody>
                    <a:bodyPr/>
                    <a:lstStyle/>
                    <a:p>
                      <a:r>
                        <a:rPr lang="tr-TR" dirty="0"/>
                        <a:t>B2 notu: 55</a:t>
                      </a:r>
                      <a:endParaRPr lang="en-GB" dirty="0"/>
                    </a:p>
                  </a:txBody>
                  <a:tcPr/>
                </a:tc>
                <a:tc>
                  <a:txBody>
                    <a:bodyPr/>
                    <a:lstStyle/>
                    <a:p>
                      <a:r>
                        <a:rPr lang="tr-TR" dirty="0"/>
                        <a:t>AYSS notu : 60</a:t>
                      </a:r>
                      <a:endParaRPr lang="en-GB" dirty="0"/>
                    </a:p>
                  </a:txBody>
                  <a:tcPr/>
                </a:tc>
                <a:tc>
                  <a:txBody>
                    <a:bodyPr/>
                    <a:lstStyle/>
                    <a:p>
                      <a:endParaRPr lang="en-GB" dirty="0"/>
                    </a:p>
                  </a:txBody>
                  <a:tcPr/>
                </a:tc>
                <a:extLst>
                  <a:ext uri="{0D108BD9-81ED-4DB2-BD59-A6C34878D82A}">
                    <a16:rowId xmlns:a16="http://schemas.microsoft.com/office/drawing/2014/main" val="2293842171"/>
                  </a:ext>
                </a:extLst>
              </a:tr>
            </a:tbl>
          </a:graphicData>
        </a:graphic>
      </p:graphicFrame>
      <p:sp>
        <p:nvSpPr>
          <p:cNvPr id="22" name="Metin kutusu 21">
            <a:extLst>
              <a:ext uri="{FF2B5EF4-FFF2-40B4-BE49-F238E27FC236}">
                <a16:creationId xmlns:a16="http://schemas.microsoft.com/office/drawing/2014/main" id="{6AE1E9AD-88D2-650C-56E4-3C185F070339}"/>
              </a:ext>
            </a:extLst>
          </p:cNvPr>
          <p:cNvSpPr txBox="1"/>
          <p:nvPr/>
        </p:nvSpPr>
        <p:spPr>
          <a:xfrm>
            <a:off x="253560" y="4510810"/>
            <a:ext cx="10746133" cy="830997"/>
          </a:xfrm>
          <a:prstGeom prst="rect">
            <a:avLst/>
          </a:prstGeom>
          <a:noFill/>
        </p:spPr>
        <p:txBody>
          <a:bodyPr wrap="square" rtlCol="0">
            <a:spAutoFit/>
          </a:bodyPr>
          <a:lstStyle/>
          <a:p>
            <a:r>
              <a:rPr lang="tr-TR" sz="2800" b="1" dirty="0"/>
              <a:t>NOT:</a:t>
            </a:r>
            <a:r>
              <a:rPr lang="tr-TR" sz="2000" b="1" dirty="0"/>
              <a:t> </a:t>
            </a:r>
            <a:r>
              <a:rPr lang="tr-TR" sz="2000" b="1" dirty="0">
                <a:solidFill>
                  <a:srgbClr val="FF0000"/>
                </a:solidFill>
              </a:rPr>
              <a:t>Geçer not olan </a:t>
            </a:r>
            <a:r>
              <a:rPr lang="en-GB" sz="2000" b="1" dirty="0">
                <a:solidFill>
                  <a:srgbClr val="FF0000"/>
                </a:solidFill>
              </a:rPr>
              <a:t>60’ı</a:t>
            </a:r>
            <a:r>
              <a:rPr lang="tr-TR" sz="2000" b="1" dirty="0">
                <a:solidFill>
                  <a:srgbClr val="FF0000"/>
                </a:solidFill>
              </a:rPr>
              <a:t> alan öğrenciler</a:t>
            </a:r>
            <a:r>
              <a:rPr lang="en-GB" sz="2000" b="1" dirty="0">
                <a:solidFill>
                  <a:srgbClr val="FF0000"/>
                </a:solidFill>
              </a:rPr>
              <a:t> </a:t>
            </a:r>
            <a:r>
              <a:rPr lang="tr-TR" sz="2000" b="1" dirty="0">
                <a:solidFill>
                  <a:srgbClr val="FF0000"/>
                </a:solidFill>
              </a:rPr>
              <a:t>Hazırlık eğitimini başarı ile tamamlarken</a:t>
            </a:r>
            <a:r>
              <a:rPr lang="en-GB" sz="2000" b="1" dirty="0">
                <a:solidFill>
                  <a:srgbClr val="FF0000"/>
                </a:solidFill>
              </a:rPr>
              <a:t>, </a:t>
            </a:r>
            <a:r>
              <a:rPr lang="tr-TR" sz="2000" b="1" dirty="0">
                <a:solidFill>
                  <a:srgbClr val="FF0000"/>
                </a:solidFill>
              </a:rPr>
              <a:t>60’ın altında not alan veya sınava katılmayan</a:t>
            </a:r>
            <a:r>
              <a:rPr lang="en-GB" sz="2000" b="1" dirty="0">
                <a:solidFill>
                  <a:srgbClr val="FF0000"/>
                </a:solidFill>
              </a:rPr>
              <a:t> </a:t>
            </a:r>
            <a:r>
              <a:rPr lang="tr-TR" sz="2000" b="1" dirty="0">
                <a:solidFill>
                  <a:srgbClr val="FF0000"/>
                </a:solidFill>
              </a:rPr>
              <a:t>öğrenciler İngilizce hazırlık sınıfında başarısız kabul edilirler.</a:t>
            </a:r>
          </a:p>
        </p:txBody>
      </p:sp>
    </p:spTree>
    <p:extLst>
      <p:ext uri="{BB962C8B-B14F-4D97-AF65-F5344CB8AC3E}">
        <p14:creationId xmlns:p14="http://schemas.microsoft.com/office/powerpoint/2010/main" val="241837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5415396" y="1343012"/>
            <a:ext cx="1504836" cy="369332"/>
          </a:xfrm>
          <a:prstGeom prst="rect">
            <a:avLst/>
          </a:prstGeom>
          <a:noFill/>
        </p:spPr>
        <p:txBody>
          <a:bodyPr wrap="none" lIns="91440" tIns="45720" rIns="91440" bIns="45720">
            <a:spAutoFit/>
          </a:bodyPr>
          <a:lstStyle/>
          <a:p>
            <a:pPr algn="ctr"/>
            <a:r>
              <a:rPr lang="en-GB" sz="1800" b="0" i="0" u="none" strike="noStrike" baseline="0" dirty="0">
                <a:solidFill>
                  <a:srgbClr val="2D74B5"/>
                </a:solidFill>
                <a:latin typeface="Maiandra GD" panose="020E0502030308020204" pitchFamily="34" charset="0"/>
              </a:rPr>
              <a:t>YAZ OKULU </a:t>
            </a:r>
            <a:endParaRPr lang="tr-TR" sz="32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180234" y="137659"/>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1524000" y="2608721"/>
            <a:ext cx="9287628" cy="2862322"/>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dirty="0">
                <a:ln w="0"/>
                <a:effectLst>
                  <a:outerShdw blurRad="38100" dist="19050" dir="2700000" algn="tl" rotWithShape="0">
                    <a:schemeClr val="dk1">
                      <a:alpha val="40000"/>
                    </a:schemeClr>
                  </a:outerShdw>
                </a:effectLst>
              </a:rPr>
              <a:t>Her akademik yılsonunda öğrencilerden gelen yeterli sayıda talep ve yetkili kurulların onayı doğrultusunda yaz okulu açılır. Yaz okulu zorunlu bir uygulama olmayıp, akademik yıl içinde başarısız olan öğrencilerin bir sonraki akademik yılda dönem kaybetmelerini önlemek amacıyla öğrencilerin yazılı dilekçeleri ile kendi istekleri doğrultusunda yapılan bir uygulamadır.</a:t>
            </a:r>
          </a:p>
          <a:p>
            <a:pPr algn="just"/>
            <a:endParaRPr lang="tr-TR"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r>
              <a:rPr lang="tr-TR" dirty="0">
                <a:ln w="0"/>
                <a:effectLst>
                  <a:outerShdw blurRad="38100" dist="19050" dir="2700000" algn="tl" rotWithShape="0">
                    <a:schemeClr val="dk1">
                      <a:alpha val="40000"/>
                    </a:schemeClr>
                  </a:outerShdw>
                </a:effectLst>
              </a:rPr>
              <a:t>6 haftalık B2 düzeyinde yoğunlaştırılmış eğitim verilir.</a:t>
            </a:r>
          </a:p>
          <a:p>
            <a:pPr algn="just"/>
            <a:endParaRPr lang="tr-TR" sz="2400"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r>
              <a:rPr lang="tr-TR" sz="1800" b="0" i="0" u="none" strike="noStrike" baseline="0" dirty="0">
                <a:solidFill>
                  <a:srgbClr val="000000"/>
                </a:solidFill>
                <a:latin typeface="Maiandra GD" panose="020E0502030308020204" pitchFamily="34" charset="0"/>
              </a:rPr>
              <a:t>Yaz okulu almak isteyen öğ</a:t>
            </a:r>
            <a:r>
              <a:rPr lang="tr-TR" dirty="0">
                <a:solidFill>
                  <a:srgbClr val="000000"/>
                </a:solidFill>
                <a:latin typeface="Maiandra GD" panose="020E0502030308020204" pitchFamily="34" charset="0"/>
              </a:rPr>
              <a:t>renciler </a:t>
            </a:r>
            <a:r>
              <a:rPr lang="tr-TR" sz="2400" u="sng" dirty="0">
                <a:ln w="0"/>
                <a:solidFill>
                  <a:srgbClr val="000000"/>
                </a:solidFill>
                <a:effectLst>
                  <a:outerShdw blurRad="38100" dist="19050" dir="2700000" algn="tl" rotWithShape="0">
                    <a:schemeClr val="dk1">
                      <a:alpha val="40000"/>
                    </a:schemeClr>
                  </a:outerShdw>
                </a:effectLst>
                <a:latin typeface="Maiandra GD" panose="020E0502030308020204" pitchFamily="34" charset="0"/>
              </a:rPr>
              <a:t>Devamsızlıktan kalmamış olmaları gerekir</a:t>
            </a:r>
            <a:r>
              <a:rPr lang="tr-TR" sz="2400" dirty="0">
                <a:ln w="0"/>
                <a:solidFill>
                  <a:srgbClr val="000000"/>
                </a:solidFill>
                <a:effectLst>
                  <a:outerShdw blurRad="38100" dist="19050" dir="2700000" algn="tl" rotWithShape="0">
                    <a:schemeClr val="dk1">
                      <a:alpha val="40000"/>
                    </a:schemeClr>
                  </a:outerShdw>
                </a:effectLst>
                <a:latin typeface="Maiandra GD" panose="020E0502030308020204" pitchFamily="34" charset="0"/>
              </a:rPr>
              <a:t>.</a:t>
            </a:r>
            <a:endParaRPr lang="tr-TR"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108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5332391" y="1343012"/>
            <a:ext cx="1670842" cy="369332"/>
          </a:xfrm>
          <a:prstGeom prst="rect">
            <a:avLst/>
          </a:prstGeom>
          <a:noFill/>
        </p:spPr>
        <p:txBody>
          <a:bodyPr wrap="none" lIns="91440" tIns="45720" rIns="91440" bIns="45720">
            <a:spAutoFit/>
          </a:bodyPr>
          <a:lstStyle/>
          <a:p>
            <a:pPr algn="ctr"/>
            <a:r>
              <a:rPr lang="en-GB" sz="1800" b="0" i="0" u="none" strike="noStrike" baseline="0" dirty="0">
                <a:solidFill>
                  <a:srgbClr val="2D74B5"/>
                </a:solidFill>
                <a:latin typeface="Maiandra GD" panose="020E0502030308020204" pitchFamily="34" charset="0"/>
              </a:rPr>
              <a:t>DEVAMSIZLIK </a:t>
            </a:r>
            <a:endParaRPr lang="tr-TR" sz="32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073140" y="114799"/>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1524000" y="2093778"/>
            <a:ext cx="9287628" cy="3046988"/>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Öğrencilerin yıllık %80 devam zorunluluğu vardır, bu oranda derse devam etmeyen öğrenciler yıl sonunda yapılan Akademik Yıl Sonu Sınavı’na (AYSS) alınmazlar ve başarısız sayılıp Hazırlık Sınıfını tekrar ederler.</a:t>
            </a:r>
          </a:p>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İngilizce hazırlık sınıfında öğrencilere yıllık %20 devamsızlık hakkı tanınmıştır ve süre </a:t>
            </a:r>
            <a:r>
              <a:rPr lang="tr-TR" sz="2400" b="1" u="sng" dirty="0">
                <a:ln w="0"/>
              </a:rPr>
              <a:t>mazeretli durumları </a:t>
            </a:r>
            <a:r>
              <a:rPr lang="tr-TR" sz="2400" dirty="0">
                <a:ln w="0"/>
                <a:effectLst>
                  <a:outerShdw blurRad="38100" dist="19050" dir="2700000" algn="tl" rotWithShape="0">
                    <a:schemeClr val="dk1">
                      <a:alpha val="40000"/>
                    </a:schemeClr>
                  </a:outerShdw>
                </a:effectLst>
              </a:rPr>
              <a:t>da kapsamaktadır. Bu nedenle </a:t>
            </a:r>
            <a:r>
              <a:rPr lang="tr-TR" sz="2400" b="1" i="1" u="sng" spc="-150" dirty="0">
                <a:ln w="0"/>
                <a:effectLst>
                  <a:outerShdw blurRad="38100" dist="19050" dir="2700000" algn="tl" rotWithShape="0">
                    <a:schemeClr val="dk1">
                      <a:alpha val="40000"/>
                    </a:schemeClr>
                  </a:outerShdw>
                </a:effectLst>
              </a:rPr>
              <a:t>sağlık kurumlarından alınan raporlar kabul edilmemektedir</a:t>
            </a:r>
            <a:r>
              <a:rPr lang="tr-TR" sz="2400" dirty="0">
                <a:ln w="0"/>
                <a:effectLst>
                  <a:outerShdw blurRad="38100" dist="19050" dir="2700000" algn="tl" rotWithShape="0">
                    <a:schemeClr val="dk1">
                      <a:alpha val="40000"/>
                    </a:schemeClr>
                  </a:outerShdw>
                </a:effectLst>
              </a:rPr>
              <a:t>. Öğrencilerin devamsızlık haklarını bu doğrultuda bilinçli kullanmaları gerekmektedir.</a:t>
            </a:r>
          </a:p>
        </p:txBody>
      </p:sp>
    </p:spTree>
    <p:extLst>
      <p:ext uri="{BB962C8B-B14F-4D97-AF65-F5344CB8AC3E}">
        <p14:creationId xmlns:p14="http://schemas.microsoft.com/office/powerpoint/2010/main" val="169392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137267" y="1449976"/>
            <a:ext cx="4147289" cy="461665"/>
          </a:xfrm>
          <a:prstGeom prst="rect">
            <a:avLst/>
          </a:prstGeom>
          <a:noFill/>
        </p:spPr>
        <p:txBody>
          <a:bodyPr wrap="none" lIns="91440" tIns="45720" rIns="91440" bIns="45720">
            <a:spAutoFit/>
          </a:bodyPr>
          <a:lstStyle/>
          <a:p>
            <a:pPr algn="ctr"/>
            <a:r>
              <a:rPr lang="en-GB" sz="2400" b="1" i="0" u="sng" strike="noStrike" baseline="0" dirty="0">
                <a:solidFill>
                  <a:srgbClr val="2D74B5"/>
                </a:solidFill>
                <a:latin typeface="Maiandra GD" panose="020E0502030308020204" pitchFamily="34" charset="0"/>
              </a:rPr>
              <a:t>SINIF İÇİ SORUMLULUKLAR </a:t>
            </a:r>
            <a:endParaRPr lang="tr-TR" sz="4000" b="1" u="sng"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072968" y="291237"/>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883023" y="2033851"/>
            <a:ext cx="10425608" cy="4059445"/>
          </a:xfrm>
          <a:prstGeom prst="rect">
            <a:avLst/>
          </a:prstGeom>
          <a:noFill/>
        </p:spPr>
        <p:txBody>
          <a:bodyPr wrap="square" lIns="91440" tIns="45720" rIns="91440" bIns="45720">
            <a:spAutoFit/>
          </a:bodyPr>
          <a:lstStyle/>
          <a:p>
            <a:pPr algn="l"/>
            <a:endParaRPr lang="en-GB" sz="1800" b="0" i="0" u="none" strike="noStrike" baseline="0" dirty="0">
              <a:solidFill>
                <a:srgbClr val="000000"/>
              </a:solidFill>
              <a:latin typeface="Maiandra GD" panose="020E0502030308020204" pitchFamily="34" charset="0"/>
            </a:endParaRPr>
          </a:p>
          <a:p>
            <a:pPr marL="285750" indent="-285750">
              <a:lnSpc>
                <a:spcPct val="150000"/>
              </a:lnSpc>
              <a:buFont typeface="Wingdings" panose="05000000000000000000" pitchFamily="2" charset="2"/>
              <a:buChar char="ü"/>
            </a:pPr>
            <a:r>
              <a:rPr lang="tr-TR" sz="1800" b="0" i="0" u="none" strike="noStrike" baseline="0" dirty="0">
                <a:solidFill>
                  <a:srgbClr val="000000"/>
                </a:solidFill>
                <a:latin typeface="Maiandra GD" panose="020E0502030308020204" pitchFamily="34" charset="0"/>
              </a:rPr>
              <a:t>Öğrenciler sınıflarda bulunan araç ve gereçlere zarar vermemelidir.</a:t>
            </a:r>
          </a:p>
          <a:p>
            <a:pPr marL="285750" indent="-285750">
              <a:lnSpc>
                <a:spcPct val="150000"/>
              </a:lnSpc>
              <a:buFont typeface="Wingdings" panose="05000000000000000000" pitchFamily="2" charset="2"/>
              <a:buChar char="ü"/>
            </a:pPr>
            <a:r>
              <a:rPr lang="tr-TR" sz="1800" b="0" i="0" u="none" strike="noStrike" baseline="0" dirty="0">
                <a:solidFill>
                  <a:srgbClr val="000000"/>
                </a:solidFill>
                <a:latin typeface="Maiandra GD" panose="020E0502030308020204" pitchFamily="34" charset="0"/>
              </a:rPr>
              <a:t>Tüm öğrenciler derse zamanında gelmekle yükümlüdürler. 1 -2 dakikalık gecikmeler zaman zaman hoş görülebilir ancak öğrencilerin ilk ders de dâhil olmak üzere derse geç gelme gibi bir hakları söz konusu değildir. Geç kalan öğrencinin derse kabulü öğretim elemanının inisiyatifindedir. Geç kalan öğrenci ilgili öğretim elemanının izni ile kalan sürede derse girse dahi o derse girmemiş kabul edilir ve yok yazılır.</a:t>
            </a:r>
          </a:p>
          <a:p>
            <a:pPr marL="285750" indent="-285750">
              <a:lnSpc>
                <a:spcPct val="150000"/>
              </a:lnSpc>
              <a:buFont typeface="Wingdings" panose="05000000000000000000" pitchFamily="2" charset="2"/>
              <a:buChar char="ü"/>
            </a:pPr>
            <a:r>
              <a:rPr lang="tr-TR" sz="1800" b="0" i="0" u="none" strike="noStrike" baseline="0" dirty="0">
                <a:solidFill>
                  <a:srgbClr val="000000"/>
                </a:solidFill>
                <a:latin typeface="Maiandra GD" panose="020E0502030308020204" pitchFamily="34" charset="0"/>
              </a:rPr>
              <a:t>Öğrenciler derslerde gerekli araç ve gereçleri -kitap, defter, baskı sözlük- mutlaka yanlarında bulundurmalıdırlar. Sınıf içi kurallara uymayan, dersin akışını ve işleyişini bozan, gerekli ders gereçlerini bulundurmayan öğrenciler sınıf dışına davet edilir.</a:t>
            </a:r>
          </a:p>
        </p:txBody>
      </p:sp>
    </p:spTree>
    <p:extLst>
      <p:ext uri="{BB962C8B-B14F-4D97-AF65-F5344CB8AC3E}">
        <p14:creationId xmlns:p14="http://schemas.microsoft.com/office/powerpoint/2010/main" val="207768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887019" y="435207"/>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5CC16407-50BA-4CC1-93FF-2B20B4403CFB}"/>
              </a:ext>
            </a:extLst>
          </p:cNvPr>
          <p:cNvSpPr/>
          <p:nvPr/>
        </p:nvSpPr>
        <p:spPr>
          <a:xfrm>
            <a:off x="3735490" y="1350845"/>
            <a:ext cx="5096267" cy="646331"/>
          </a:xfrm>
          <a:prstGeom prst="rect">
            <a:avLst/>
          </a:prstGeom>
          <a:noFill/>
        </p:spPr>
        <p:txBody>
          <a:bodyPr wrap="none" lIns="91440" tIns="45720" rIns="91440" bIns="45720">
            <a:spAutoFit/>
          </a:bodyPr>
          <a:lstStyle/>
          <a:p>
            <a:pPr algn="ctr"/>
            <a:r>
              <a:rPr lang="tr-TR" altLang="tr-TR" sz="3600" b="0" cap="none" spc="0" dirty="0">
                <a:ln w="0"/>
                <a:solidFill>
                  <a:schemeClr val="tx1"/>
                </a:solidFill>
                <a:effectLst>
                  <a:outerShdw blurRad="38100" dist="19050" dir="2700000" algn="tl" rotWithShape="0">
                    <a:schemeClr val="dk1">
                      <a:alpha val="40000"/>
                    </a:schemeClr>
                  </a:outerShdw>
                </a:effectLst>
              </a:rPr>
              <a:t>2024-2025 AKADEMİK YILI</a:t>
            </a:r>
            <a:endParaRPr lang="tr-TR" sz="36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281F9E55-DB88-8D1F-C5AC-5AD39A9BEBD3}"/>
              </a:ext>
            </a:extLst>
          </p:cNvPr>
          <p:cNvSpPr/>
          <p:nvPr/>
        </p:nvSpPr>
        <p:spPr>
          <a:xfrm>
            <a:off x="2827237" y="2082767"/>
            <a:ext cx="6912768" cy="646331"/>
          </a:xfrm>
          <a:prstGeom prst="rect">
            <a:avLst/>
          </a:prstGeom>
          <a:noFill/>
        </p:spPr>
        <p:txBody>
          <a:bodyPr wrap="square" lIns="91440" tIns="45720" rIns="91440" bIns="45720">
            <a:spAutoFit/>
          </a:bodyPr>
          <a:lstStyle/>
          <a:p>
            <a:pPr algn="ctr"/>
            <a:r>
              <a:rPr lang="tr-TR" sz="3600" dirty="0">
                <a:ln w="0"/>
                <a:effectLst>
                  <a:outerShdw blurRad="38100" dist="19050" dir="2700000" algn="tl" rotWithShape="0">
                    <a:schemeClr val="dk1">
                      <a:alpha val="40000"/>
                    </a:schemeClr>
                  </a:outerShdw>
                </a:effectLst>
              </a:rPr>
              <a:t>YABANCI DİLLER </a:t>
            </a:r>
            <a:r>
              <a:rPr lang="tr-TR" sz="3600" b="0" cap="none" spc="0" dirty="0">
                <a:ln w="0"/>
                <a:solidFill>
                  <a:schemeClr val="tx1"/>
                </a:solidFill>
                <a:effectLst>
                  <a:outerShdw blurRad="38100" dist="19050" dir="2700000" algn="tl" rotWithShape="0">
                    <a:schemeClr val="dk1">
                      <a:alpha val="40000"/>
                    </a:schemeClr>
                  </a:outerShdw>
                </a:effectLst>
              </a:rPr>
              <a:t>YÜKSEKOKULU</a:t>
            </a:r>
          </a:p>
        </p:txBody>
      </p:sp>
      <p:sp>
        <p:nvSpPr>
          <p:cNvPr id="18" name="Dikdörtgen 17">
            <a:extLst>
              <a:ext uri="{FF2B5EF4-FFF2-40B4-BE49-F238E27FC236}">
                <a16:creationId xmlns:a16="http://schemas.microsoft.com/office/drawing/2014/main" id="{FCE87CBF-9C09-57B1-E17B-8478EC9F9A15}"/>
              </a:ext>
            </a:extLst>
          </p:cNvPr>
          <p:cNvSpPr/>
          <p:nvPr/>
        </p:nvSpPr>
        <p:spPr>
          <a:xfrm>
            <a:off x="2187072" y="2961489"/>
            <a:ext cx="8312661" cy="646331"/>
          </a:xfrm>
          <a:prstGeom prst="rect">
            <a:avLst/>
          </a:prstGeom>
          <a:noFill/>
        </p:spPr>
        <p:txBody>
          <a:bodyPr wrap="none" lIns="91440" tIns="45720" rIns="91440" bIns="45720">
            <a:spAutoFit/>
          </a:bodyPr>
          <a:lstStyle/>
          <a:p>
            <a:pPr algn="ctr"/>
            <a:r>
              <a:rPr lang="tr-TR" sz="3600" b="0" cap="none" spc="0" dirty="0">
                <a:ln w="0"/>
                <a:solidFill>
                  <a:schemeClr val="tx1"/>
                </a:solidFill>
                <a:effectLst>
                  <a:outerShdw blurRad="38100" dist="19050" dir="2700000" algn="tl" rotWithShape="0">
                    <a:schemeClr val="dk1">
                      <a:alpha val="40000"/>
                    </a:schemeClr>
                  </a:outerShdw>
                </a:effectLst>
              </a:rPr>
              <a:t>İNGİLİZCE HAZIRLIK AİLEMİZE HOŞGELDİNİZ</a:t>
            </a:r>
          </a:p>
        </p:txBody>
      </p:sp>
      <p:pic>
        <p:nvPicPr>
          <p:cNvPr id="1026" name="Picture 2" descr="Sites para praticar línguas">
            <a:extLst>
              <a:ext uri="{FF2B5EF4-FFF2-40B4-BE49-F238E27FC236}">
                <a16:creationId xmlns:a16="http://schemas.microsoft.com/office/drawing/2014/main" id="{8CBBD9F7-6A6E-C8B7-CC54-75106F9D7D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7238" y="3791920"/>
            <a:ext cx="7032330" cy="2249357"/>
          </a:xfrm>
          <a:prstGeom prst="rect">
            <a:avLst/>
          </a:prstGeom>
          <a:noFill/>
          <a:extLst>
            <a:ext uri="{909E8E84-426E-40DD-AFC4-6F175D3DCCD1}">
              <a14:hiddenFill xmlns:a14="http://schemas.microsoft.com/office/drawing/2010/main">
                <a:solidFill>
                  <a:srgbClr val="FFFFFF"/>
                </a:solidFill>
              </a14:hiddenFill>
            </a:ext>
          </a:extLst>
        </p:spPr>
      </p:pic>
      <p:pic>
        <p:nvPicPr>
          <p:cNvPr id="19" name="Resim 18">
            <a:extLst>
              <a:ext uri="{FF2B5EF4-FFF2-40B4-BE49-F238E27FC236}">
                <a16:creationId xmlns:a16="http://schemas.microsoft.com/office/drawing/2014/main" id="{0B5E0247-1607-E468-1984-8720E8FD70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48508" y="299890"/>
            <a:ext cx="1475303" cy="990714"/>
          </a:xfrm>
          <a:prstGeom prst="rect">
            <a:avLst/>
          </a:prstGeom>
        </p:spPr>
      </p:pic>
    </p:spTree>
    <p:extLst>
      <p:ext uri="{BB962C8B-B14F-4D97-AF65-F5344CB8AC3E}">
        <p14:creationId xmlns:p14="http://schemas.microsoft.com/office/powerpoint/2010/main" val="50247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137267" y="1449976"/>
            <a:ext cx="4147289" cy="461665"/>
          </a:xfrm>
          <a:prstGeom prst="rect">
            <a:avLst/>
          </a:prstGeom>
          <a:noFill/>
        </p:spPr>
        <p:txBody>
          <a:bodyPr wrap="none" lIns="91440" tIns="45720" rIns="91440" bIns="45720">
            <a:spAutoFit/>
          </a:bodyPr>
          <a:lstStyle/>
          <a:p>
            <a:pPr algn="ctr"/>
            <a:r>
              <a:rPr lang="en-GB" sz="2400" b="1" i="0" u="sng" strike="noStrike" baseline="0" dirty="0">
                <a:solidFill>
                  <a:srgbClr val="2D74B5"/>
                </a:solidFill>
                <a:latin typeface="Maiandra GD" panose="020E0502030308020204" pitchFamily="34" charset="0"/>
              </a:rPr>
              <a:t>SINIF İÇİ SORUMLULUKLAR </a:t>
            </a:r>
            <a:endParaRPr lang="tr-TR" sz="4000" b="1" u="sng"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072968" y="291237"/>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866788" y="2260262"/>
            <a:ext cx="10425608" cy="3643946"/>
          </a:xfrm>
          <a:prstGeom prst="rect">
            <a:avLst/>
          </a:prstGeom>
          <a:noFill/>
        </p:spPr>
        <p:txBody>
          <a:bodyPr wrap="square" lIns="91440" tIns="45720" rIns="91440" bIns="45720">
            <a:spAutoFit/>
          </a:bodyPr>
          <a:lstStyle/>
          <a:p>
            <a:pPr algn="l"/>
            <a:endParaRPr lang="en-GB" sz="1800" b="0" i="0" u="none" strike="noStrike" baseline="0" dirty="0">
              <a:solidFill>
                <a:srgbClr val="000000"/>
              </a:solidFill>
              <a:latin typeface="Maiandra GD" panose="020E0502030308020204" pitchFamily="34" charset="0"/>
            </a:endParaRPr>
          </a:p>
          <a:p>
            <a:pPr marL="285750" indent="-285750">
              <a:lnSpc>
                <a:spcPct val="150000"/>
              </a:lnSpc>
              <a:buFont typeface="Wingdings" panose="05000000000000000000" pitchFamily="2" charset="2"/>
              <a:buChar char="ü"/>
            </a:pPr>
            <a:r>
              <a:rPr lang="tr-TR" sz="1800" b="0" i="0" u="none" strike="noStrike" baseline="0" dirty="0">
                <a:solidFill>
                  <a:srgbClr val="000000"/>
                </a:solidFill>
                <a:latin typeface="Maiandra GD" panose="020E0502030308020204" pitchFamily="34" charset="0"/>
              </a:rPr>
              <a:t>Sınıf içinde kesinlikle argo ve küfürlü kelimeler kullanılmaz.</a:t>
            </a:r>
          </a:p>
          <a:p>
            <a:pPr marL="285750" indent="-285750">
              <a:lnSpc>
                <a:spcPct val="150000"/>
              </a:lnSpc>
              <a:buFont typeface="Wingdings" panose="05000000000000000000" pitchFamily="2" charset="2"/>
              <a:buChar char="ü"/>
            </a:pPr>
            <a:r>
              <a:rPr lang="tr-TR" sz="1800" b="0" i="0" u="none" strike="noStrike" baseline="0" dirty="0">
                <a:solidFill>
                  <a:srgbClr val="000000"/>
                </a:solidFill>
                <a:latin typeface="Maiandra GD" panose="020E0502030308020204" pitchFamily="34" charset="0"/>
              </a:rPr>
              <a:t>Gerek öğretim elemanlarına gerekse diğer öğrencilere karşı saygı çerçevesinde davranışlarda bulunulmalı ve sınıf içinde kullanılan üsluba özen gösterilmelidir.</a:t>
            </a:r>
          </a:p>
          <a:p>
            <a:pPr marL="285750" indent="-285750">
              <a:lnSpc>
                <a:spcPct val="150000"/>
              </a:lnSpc>
              <a:buFont typeface="Wingdings" panose="05000000000000000000" pitchFamily="2" charset="2"/>
              <a:buChar char="ü"/>
            </a:pPr>
            <a:r>
              <a:rPr lang="tr-TR" sz="1800" b="0" i="0" u="none" strike="noStrike" baseline="0" dirty="0">
                <a:solidFill>
                  <a:srgbClr val="000000"/>
                </a:solidFill>
                <a:latin typeface="Maiandra GD" panose="020E0502030308020204" pitchFamily="34" charset="0"/>
              </a:rPr>
              <a:t>Ders sırasında öğretim elemanlarından izin almadan cep telefonu veya benzer elektronik cihazları kullanmak kesinlikle yasaktır.</a:t>
            </a:r>
          </a:p>
          <a:p>
            <a:pPr marL="285750" indent="-285750">
              <a:lnSpc>
                <a:spcPct val="150000"/>
              </a:lnSpc>
              <a:buFont typeface="Wingdings" panose="05000000000000000000" pitchFamily="2" charset="2"/>
              <a:buChar char="ü"/>
            </a:pPr>
            <a:r>
              <a:rPr lang="tr-TR" sz="1800" b="0" i="0" u="none" strike="noStrike" baseline="0" dirty="0">
                <a:solidFill>
                  <a:srgbClr val="000000"/>
                </a:solidFill>
                <a:latin typeface="Maiandra GD" panose="020E0502030308020204" pitchFamily="34" charset="0"/>
              </a:rPr>
              <a:t>Sınıf bilgisayarları, ses sistemi ve projeksiyon cihazlarının koordinatörlüğün izni olmaksızın ders aralarında ve dersler bittikten sonra kullanılması yasaktır.</a:t>
            </a:r>
          </a:p>
          <a:p>
            <a:pPr>
              <a:lnSpc>
                <a:spcPct val="150000"/>
              </a:lnSpc>
            </a:pPr>
            <a:r>
              <a:rPr lang="tr-TR" sz="1800" b="1" i="1" u="sng" strike="noStrike" baseline="0" dirty="0">
                <a:solidFill>
                  <a:srgbClr val="FF0000"/>
                </a:solidFill>
                <a:effectLst>
                  <a:outerShdw blurRad="38100" dist="38100" dir="2700000" algn="tl">
                    <a:srgbClr val="000000">
                      <a:alpha val="43137"/>
                    </a:srgbClr>
                  </a:outerShdw>
                </a:effectLst>
                <a:latin typeface="Maiandra GD" panose="020E0502030308020204" pitchFamily="34" charset="0"/>
              </a:rPr>
              <a:t>Bütün kurallar sizlere daha etkili ve sağlıklı bir eğitim öğretim ortamı sunmak için vardır!</a:t>
            </a:r>
          </a:p>
        </p:txBody>
      </p:sp>
    </p:spTree>
    <p:extLst>
      <p:ext uri="{BB962C8B-B14F-4D97-AF65-F5344CB8AC3E}">
        <p14:creationId xmlns:p14="http://schemas.microsoft.com/office/powerpoint/2010/main" val="119291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2058838" y="2862555"/>
            <a:ext cx="7747057" cy="830997"/>
          </a:xfrm>
          <a:prstGeom prst="rect">
            <a:avLst/>
          </a:prstGeom>
          <a:noFill/>
        </p:spPr>
        <p:txBody>
          <a:bodyPr wrap="none" lIns="91440" tIns="45720" rIns="91440" bIns="45720">
            <a:spAutoFit/>
          </a:bodyPr>
          <a:lstStyle/>
          <a:p>
            <a:pPr algn="ctr"/>
            <a:r>
              <a:rPr lang="tr-TR" sz="4800" b="1" i="1" dirty="0">
                <a:ln w="0"/>
                <a:highlight>
                  <a:srgbClr val="33CCFF"/>
                </a:highlight>
              </a:rPr>
              <a:t>Başarı, ciddiyet ve sebattadır!</a:t>
            </a:r>
            <a:endParaRPr lang="tr-TR" sz="3200" b="1" i="1" cap="none" spc="0" dirty="0">
              <a:ln w="0"/>
              <a:solidFill>
                <a:schemeClr val="tx1"/>
              </a:solidFill>
              <a:highlight>
                <a:srgbClr val="33CCFF"/>
              </a:highligh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5800705" y="2327424"/>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Tree>
    <p:extLst>
      <p:ext uri="{BB962C8B-B14F-4D97-AF65-F5344CB8AC3E}">
        <p14:creationId xmlns:p14="http://schemas.microsoft.com/office/powerpoint/2010/main" val="339240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87873" y="3068960"/>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ÖĞRENCİ İŞLERİ FAALİYETLERİ</a:t>
            </a:r>
          </a:p>
        </p:txBody>
      </p:sp>
    </p:spTree>
    <p:extLst>
      <p:ext uri="{BB962C8B-B14F-4D97-AF65-F5344CB8AC3E}">
        <p14:creationId xmlns:p14="http://schemas.microsoft.com/office/powerpoint/2010/main" val="197465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AKADEMİK TAKVİM</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3826625"/>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b="1" dirty="0">
                <a:latin typeface="Cambria" panose="02040503050406030204" pitchFamily="18" charset="0"/>
                <a:ea typeface="Cambria" panose="02040503050406030204" pitchFamily="18" charset="0"/>
              </a:rPr>
              <a:t>Akademik takvim</a:t>
            </a:r>
            <a:r>
              <a:rPr lang="tr-TR" dirty="0">
                <a:latin typeface="Cambria" panose="02040503050406030204" pitchFamily="18" charset="0"/>
                <a:ea typeface="Cambria" panose="02040503050406030204" pitchFamily="18" charset="0"/>
              </a:rPr>
              <a:t>, bir akademik yılda eğitim öğretim faaliyetlerinin tarihlerini belirten çizelgedir. Akademik takvimde; kayıt yenileme, ders ekle-bırak, derslerin başlangıcı, ara sınav, derslerin bitişi, yıl sonu sınavı, bütünleme sınavı ve tek ders sınavı gibi önemli tarihler bulunmaktadır. </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Akademik takvime ait bilgilere, Öğrenci İşleri Direktörlüğü’nün web sayfasından erişebilirsiniz:</a:t>
            </a:r>
          </a:p>
          <a:p>
            <a:pPr marL="285750" indent="-285750" algn="just">
              <a:lnSpc>
                <a:spcPct val="150000"/>
              </a:lnSpc>
              <a:spcBef>
                <a:spcPts val="600"/>
              </a:spcBef>
              <a:spcAft>
                <a:spcPts val="1200"/>
              </a:spcAft>
              <a:buFont typeface="Arial" panose="020B0604020202020204" pitchFamily="34" charset="0"/>
              <a:buChar char="•"/>
            </a:pPr>
            <a:r>
              <a:rPr lang="tr-TR" dirty="0">
                <a:solidFill>
                  <a:schemeClr val="accent1"/>
                </a:solidFill>
                <a:latin typeface="Cambria" panose="02040503050406030204" pitchFamily="18" charset="0"/>
                <a:ea typeface="Cambria" panose="02040503050406030204" pitchFamily="18" charset="0"/>
              </a:rPr>
              <a:t>https://www.karatay.edu.tr/tr/birim/ogrenci-isleri-direktorlugu/akademik-takvim/2024-2025-akademik-takvim</a:t>
            </a:r>
            <a:endParaRPr lang="tr-T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947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DERS KAYIT İŞLEMLERİ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8" y="1534026"/>
            <a:ext cx="9576079" cy="4888454"/>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 Bilgi Sistemi (OBS) (obs.karatay.edu.tr) adresinden </a:t>
            </a:r>
            <a:r>
              <a:rPr lang="tr-TR" b="1" dirty="0">
                <a:solidFill>
                  <a:srgbClr val="763E56"/>
                </a:solidFill>
                <a:latin typeface="Cambria" panose="02040503050406030204" pitchFamily="18" charset="0"/>
                <a:ea typeface="Cambria" panose="02040503050406030204" pitchFamily="18" charset="0"/>
              </a:rPr>
              <a:t>Ders ve Dönem İşlemleri-Ders Kayıt </a:t>
            </a:r>
            <a:r>
              <a:rPr lang="tr-TR" dirty="0">
                <a:latin typeface="Cambria" panose="02040503050406030204" pitchFamily="18" charset="0"/>
                <a:ea typeface="Cambria" panose="02040503050406030204" pitchFamily="18" charset="0"/>
              </a:rPr>
              <a:t>sekmesinden ders seçimleri yapılabilmektedir.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Ders kaydınızı, her yıl ilan edilen akademik takvimde belirtilen ders kayıt tarihleri arasında OBS üzerinden yapabilirsiniz. (YKS ile yerleşen 1.sınıf öğrencilerinin ders kayıtları otomatik olarak yapılmaktadır.)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OBS üzerinden ders seçiminizi yaptıktan sonra, kesinleştirme durumunda ders kaydınız </a:t>
            </a:r>
            <a:r>
              <a:rPr lang="tr-TR" b="1" dirty="0">
                <a:latin typeface="Cambria" panose="02040503050406030204" pitchFamily="18" charset="0"/>
                <a:ea typeface="Cambria" panose="02040503050406030204" pitchFamily="18" charset="0"/>
              </a:rPr>
              <a:t>danışmanınızın onayına sunulmakta </a:t>
            </a:r>
            <a:r>
              <a:rPr lang="tr-TR" dirty="0">
                <a:latin typeface="Cambria" panose="02040503050406030204" pitchFamily="18" charset="0"/>
                <a:ea typeface="Cambria" panose="02040503050406030204" pitchFamily="18" charset="0"/>
              </a:rPr>
              <a:t>ve </a:t>
            </a:r>
            <a:r>
              <a:rPr lang="tr-TR" b="1" dirty="0">
                <a:latin typeface="Cambria" panose="02040503050406030204" pitchFamily="18" charset="0"/>
                <a:ea typeface="Cambria" panose="02040503050406030204" pitchFamily="18" charset="0"/>
              </a:rPr>
              <a:t>danışman onayı </a:t>
            </a:r>
            <a:r>
              <a:rPr lang="tr-TR" dirty="0">
                <a:latin typeface="Cambria" panose="02040503050406030204" pitchFamily="18" charset="0"/>
                <a:ea typeface="Cambria" panose="02040503050406030204" pitchFamily="18" charset="0"/>
              </a:rPr>
              <a:t>neticesinde ders kayıt süreciniz tamamlanmaktadır.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Ders kaydı için öncelikle öğrenim gördüğünüz bölüme ait belirlenen dönemlik-yıllık ücreti ödemeniz gerekmektedir.</a:t>
            </a:r>
          </a:p>
        </p:txBody>
      </p:sp>
    </p:spTree>
    <p:extLst>
      <p:ext uri="{BB962C8B-B14F-4D97-AF65-F5344CB8AC3E}">
        <p14:creationId xmlns:p14="http://schemas.microsoft.com/office/powerpoint/2010/main" val="1461969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DERS PROGRAMI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2764796"/>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Her eğitim-öğretim yılında ve döneminde ders programları </a:t>
            </a:r>
            <a:r>
              <a:rPr lang="tr-TR" b="1" dirty="0">
                <a:solidFill>
                  <a:srgbClr val="763E56"/>
                </a:solidFill>
                <a:latin typeface="Cambria" panose="02040503050406030204" pitchFamily="18" charset="0"/>
                <a:ea typeface="Cambria" panose="02040503050406030204" pitchFamily="18" charset="0"/>
              </a:rPr>
              <a:t>Fakülte/Yüksekokul/Meslek Yüksekokullarının ‘Duyurular’</a:t>
            </a:r>
            <a:r>
              <a:rPr lang="tr-TR" dirty="0">
                <a:latin typeface="Cambria" panose="02040503050406030204" pitchFamily="18" charset="0"/>
                <a:ea typeface="Cambria" panose="02040503050406030204" pitchFamily="18" charset="0"/>
              </a:rPr>
              <a:t> menüsünde yayımlanmaktadır. </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763E56"/>
                </a:solidFill>
                <a:latin typeface="Cambria" panose="02040503050406030204" pitchFamily="18" charset="0"/>
                <a:ea typeface="Cambria" panose="02040503050406030204" pitchFamily="18" charset="0"/>
              </a:rPr>
              <a:t>Öğrenci Bilgi Sistemindeki </a:t>
            </a:r>
            <a:r>
              <a:rPr lang="tr-TR" dirty="0">
                <a:latin typeface="Cambria" panose="02040503050406030204" pitchFamily="18" charset="0"/>
                <a:ea typeface="Cambria" panose="02040503050406030204" pitchFamily="18" charset="0"/>
              </a:rPr>
              <a:t>menülerden, </a:t>
            </a:r>
            <a:r>
              <a:rPr lang="tr-TR" b="1" dirty="0">
                <a:solidFill>
                  <a:srgbClr val="763E56"/>
                </a:solidFill>
                <a:latin typeface="Cambria" panose="02040503050406030204" pitchFamily="18" charset="0"/>
                <a:ea typeface="Cambria" panose="02040503050406030204" pitchFamily="18" charset="0"/>
              </a:rPr>
              <a:t>Akademik Bilgiler-Danışman Bilgileri </a:t>
            </a:r>
            <a:r>
              <a:rPr lang="tr-TR" dirty="0">
                <a:latin typeface="Cambria" panose="02040503050406030204" pitchFamily="18" charset="0"/>
                <a:ea typeface="Cambria" panose="02040503050406030204" pitchFamily="18" charset="0"/>
              </a:rPr>
              <a:t>sekmesinden danışmanınızla ilgili bilgileri görebilir, aynı menü içerisinden </a:t>
            </a:r>
            <a:r>
              <a:rPr lang="tr-TR" b="1" dirty="0">
                <a:solidFill>
                  <a:srgbClr val="763E56"/>
                </a:solidFill>
                <a:latin typeface="Cambria" panose="02040503050406030204" pitchFamily="18" charset="0"/>
                <a:ea typeface="Cambria" panose="02040503050406030204" pitchFamily="18" charset="0"/>
              </a:rPr>
              <a:t>ders programınızı </a:t>
            </a:r>
            <a:r>
              <a:rPr lang="tr-TR" dirty="0">
                <a:latin typeface="Cambria" panose="02040503050406030204" pitchFamily="18" charset="0"/>
                <a:ea typeface="Cambria" panose="02040503050406030204" pitchFamily="18" charset="0"/>
              </a:rPr>
              <a:t>görüntüleyebilirsiniz.</a:t>
            </a:r>
          </a:p>
        </p:txBody>
      </p:sp>
    </p:spTree>
    <p:extLst>
      <p:ext uri="{BB962C8B-B14F-4D97-AF65-F5344CB8AC3E}">
        <p14:creationId xmlns:p14="http://schemas.microsoft.com/office/powerpoint/2010/main" val="266818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BELGE TALEP ETME ve BELGE SÜREÇLERİ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8" y="1534026"/>
            <a:ext cx="9576079" cy="4057457"/>
          </a:xfrm>
          <a:prstGeom prst="rect">
            <a:avLst/>
          </a:prstGeom>
          <a:noFill/>
        </p:spPr>
        <p:txBody>
          <a:bodyPr wrap="square">
            <a:spAutoFit/>
          </a:bodyPr>
          <a:lstStyle/>
          <a:p>
            <a:pPr marL="285750" indent="-285750">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 İşleri Direktörlüğünden öğrenci belgesi, not döküm belgesi (transkript), disiplin belgesi, diploma vb. belgeleri temin edebilirsiniz. </a:t>
            </a:r>
          </a:p>
          <a:p>
            <a:pPr marL="285750" indent="-285750">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İlgili belgeleri Öğrenci İşleri Direktörlüğünden aynı gün içinde temin edebilirsiniz. </a:t>
            </a:r>
          </a:p>
          <a:p>
            <a:pPr marL="285750" indent="-285750">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Bununla birlikte bizzat başvuruya gerek olmadan Öğrenci Bilgi Sisteminde bulunan (obs.karatay.edu.tr) “Belge Talepleri” sekmesinden talepte bulunarak, elektronik imzalı şekilde ilgili belgeleri elektronik ortamda temin edebilirsiniz.</a:t>
            </a:r>
          </a:p>
          <a:p>
            <a:pPr marL="285750" indent="-285750">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 kimlik kartınızın kaybolması durumunda yeni kimlik kartı temininde talep edilen ücreti ödemeniz gerekmektedir.</a:t>
            </a:r>
          </a:p>
        </p:txBody>
      </p:sp>
    </p:spTree>
    <p:extLst>
      <p:ext uri="{BB962C8B-B14F-4D97-AF65-F5344CB8AC3E}">
        <p14:creationId xmlns:p14="http://schemas.microsoft.com/office/powerpoint/2010/main" val="214589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AKADEMİSYEN GÖRÜŞME SAATLERİ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1856855"/>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Üniversitemizin web sayfasında </a:t>
            </a:r>
            <a:r>
              <a:rPr lang="tr-TR" b="1" dirty="0">
                <a:solidFill>
                  <a:srgbClr val="763E56"/>
                </a:solidFill>
                <a:latin typeface="Cambria" panose="02040503050406030204" pitchFamily="18" charset="0"/>
                <a:ea typeface="Cambria" panose="02040503050406030204" pitchFamily="18" charset="0"/>
              </a:rPr>
              <a:t>‘Akademik’ </a:t>
            </a:r>
            <a:r>
              <a:rPr lang="tr-TR" dirty="0">
                <a:latin typeface="Cambria" panose="02040503050406030204" pitchFamily="18" charset="0"/>
                <a:ea typeface="Cambria" panose="02040503050406030204" pitchFamily="18" charset="0"/>
              </a:rPr>
              <a:t>sekmesinde bulunan fakülteniz ile ilgili programlar menüsünden, </a:t>
            </a:r>
            <a:r>
              <a:rPr lang="tr-TR" b="1" dirty="0">
                <a:solidFill>
                  <a:srgbClr val="763E56"/>
                </a:solidFill>
                <a:latin typeface="Cambria" panose="02040503050406030204" pitchFamily="18" charset="0"/>
                <a:ea typeface="Cambria" panose="02040503050406030204" pitchFamily="18" charset="0"/>
              </a:rPr>
              <a:t>‘Akademik ve İdari Kadro’ </a:t>
            </a:r>
            <a:r>
              <a:rPr lang="tr-TR" dirty="0">
                <a:latin typeface="Cambria" panose="02040503050406030204" pitchFamily="18" charset="0"/>
                <a:ea typeface="Cambria" panose="02040503050406030204" pitchFamily="18" charset="0"/>
              </a:rPr>
              <a:t>sekmesinden akademisyeninizin görüşme saatleri için uygun olduğu zamanı görebilirsiniz.</a:t>
            </a:r>
          </a:p>
          <a:p>
            <a:pPr marL="285750" indent="-285750">
              <a:lnSpc>
                <a:spcPct val="150000"/>
              </a:lnSpc>
              <a:buFont typeface="Arial" panose="020B0604020202020204" pitchFamily="34" charset="0"/>
              <a:buChar char="•"/>
            </a:pPr>
            <a:endParaRPr lang="tr-TR" dirty="0">
              <a:latin typeface="Cambria" panose="02040503050406030204" pitchFamily="18" charset="0"/>
              <a:ea typeface="Cambria" panose="02040503050406030204" pitchFamily="18" charset="0"/>
            </a:endParaRPr>
          </a:p>
        </p:txBody>
      </p:sp>
      <p:pic>
        <p:nvPicPr>
          <p:cNvPr id="2" name="Resim 1">
            <a:extLst>
              <a:ext uri="{FF2B5EF4-FFF2-40B4-BE49-F238E27FC236}">
                <a16:creationId xmlns:a16="http://schemas.microsoft.com/office/drawing/2014/main" id="{913CCA04-FAF1-B30E-8205-D0CC603789E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535752" y="2419145"/>
            <a:ext cx="2024949" cy="883222"/>
          </a:xfrm>
          <a:prstGeom prst="rect">
            <a:avLst/>
          </a:prstGeom>
        </p:spPr>
      </p:pic>
      <p:sp>
        <p:nvSpPr>
          <p:cNvPr id="5" name="Metin kutusu 4">
            <a:extLst>
              <a:ext uri="{FF2B5EF4-FFF2-40B4-BE49-F238E27FC236}">
                <a16:creationId xmlns:a16="http://schemas.microsoft.com/office/drawing/2014/main" id="{00F9B35B-3AF3-A12E-236F-C254B978F5C7}"/>
              </a:ext>
            </a:extLst>
          </p:cNvPr>
          <p:cNvSpPr txBox="1"/>
          <p:nvPr/>
        </p:nvSpPr>
        <p:spPr>
          <a:xfrm>
            <a:off x="2297412" y="3295990"/>
            <a:ext cx="8656940" cy="2118465"/>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b="1" dirty="0">
                <a:solidFill>
                  <a:srgbClr val="763E56"/>
                </a:solidFill>
                <a:latin typeface="Cambria" panose="02040503050406030204" pitchFamily="18" charset="0"/>
                <a:ea typeface="Cambria" panose="02040503050406030204" pitchFamily="18" charset="0"/>
              </a:rPr>
              <a:t>Ofis Danışmanlık Sistemi </a:t>
            </a:r>
            <a:r>
              <a:rPr lang="tr-TR" dirty="0">
                <a:latin typeface="Cambria" panose="02040503050406030204" pitchFamily="18" charset="0"/>
                <a:ea typeface="Cambria" panose="02040503050406030204" pitchFamily="18" charset="0"/>
              </a:rPr>
              <a:t>için </a:t>
            </a:r>
            <a:r>
              <a:rPr lang="tr-TR" b="1" dirty="0">
                <a:solidFill>
                  <a:srgbClr val="763E56"/>
                </a:solidFill>
                <a:latin typeface="Cambria" panose="02040503050406030204" pitchFamily="18" charset="0"/>
                <a:ea typeface="Cambria" panose="02040503050406030204" pitchFamily="18" charset="0"/>
              </a:rPr>
              <a:t>Öğrenci Bilgi Sistemindeki </a:t>
            </a:r>
            <a:r>
              <a:rPr lang="tr-TR" dirty="0">
                <a:latin typeface="Cambria" panose="02040503050406030204" pitchFamily="18" charset="0"/>
                <a:ea typeface="Cambria" panose="02040503050406030204" pitchFamily="18" charset="0"/>
              </a:rPr>
              <a:t>menülerden </a:t>
            </a:r>
            <a:r>
              <a:rPr lang="tr-TR" b="1" dirty="0">
                <a:solidFill>
                  <a:srgbClr val="763E56"/>
                </a:solidFill>
                <a:latin typeface="Cambria" panose="02040503050406030204" pitchFamily="18" charset="0"/>
                <a:ea typeface="Cambria" panose="02040503050406030204" pitchFamily="18" charset="0"/>
              </a:rPr>
              <a:t>Akademik Bilgiler-Danışman Bilgileri </a:t>
            </a:r>
            <a:r>
              <a:rPr lang="tr-TR" dirty="0">
                <a:latin typeface="Cambria" panose="02040503050406030204" pitchFamily="18" charset="0"/>
                <a:ea typeface="Cambria" panose="02040503050406030204" pitchFamily="18" charset="0"/>
              </a:rPr>
              <a:t>sekmesinde yer alan danışmanınızla ilgili bilgileri görebilir, aynı menü içerisinden ders programı ile devam ettiğiniz takdirde </a:t>
            </a:r>
            <a:r>
              <a:rPr lang="tr-TR" b="1" dirty="0">
                <a:solidFill>
                  <a:srgbClr val="763E56"/>
                </a:solidFill>
                <a:latin typeface="Cambria" panose="02040503050406030204" pitchFamily="18" charset="0"/>
                <a:ea typeface="Cambria" panose="02040503050406030204" pitchFamily="18" charset="0"/>
              </a:rPr>
              <a:t>Ofis Danışmanlık Saatlerini Öğrenci Bilgi Sistemi </a:t>
            </a:r>
            <a:r>
              <a:rPr lang="tr-TR" dirty="0">
                <a:latin typeface="Cambria" panose="02040503050406030204" pitchFamily="18" charset="0"/>
                <a:ea typeface="Cambria" panose="02040503050406030204" pitchFamily="18" charset="0"/>
              </a:rPr>
              <a:t>üzerinden görüntüleyebilirsiniz.</a:t>
            </a:r>
          </a:p>
        </p:txBody>
      </p:sp>
      <p:pic>
        <p:nvPicPr>
          <p:cNvPr id="6" name="Resim 5">
            <a:extLst>
              <a:ext uri="{FF2B5EF4-FFF2-40B4-BE49-F238E27FC236}">
                <a16:creationId xmlns:a16="http://schemas.microsoft.com/office/drawing/2014/main" id="{3FBB578F-858E-90B2-1310-48D11C19984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115652" y="5097214"/>
            <a:ext cx="4838700" cy="752475"/>
          </a:xfrm>
          <a:prstGeom prst="rect">
            <a:avLst/>
          </a:prstGeom>
        </p:spPr>
      </p:pic>
    </p:spTree>
    <p:extLst>
      <p:ext uri="{BB962C8B-B14F-4D97-AF65-F5344CB8AC3E}">
        <p14:creationId xmlns:p14="http://schemas.microsoft.com/office/powerpoint/2010/main" val="1416024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OBS (ÖĞRENCİ BİLGİ SİSTEMİ)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5224EC13-0A8C-47D2-AB90-745406603BB8}"/>
              </a:ext>
            </a:extLst>
          </p:cNvPr>
          <p:cNvSpPr txBox="1">
            <a:spLocks/>
          </p:cNvSpPr>
          <p:nvPr/>
        </p:nvSpPr>
        <p:spPr>
          <a:xfrm>
            <a:off x="1150906" y="1459711"/>
            <a:ext cx="9144000" cy="46570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a:ln w="0"/>
                <a:effectLst>
                  <a:outerShdw blurRad="38100" dist="19050" dir="2700000" algn="tl" rotWithShape="0">
                    <a:schemeClr val="dk1">
                      <a:alpha val="40000"/>
                    </a:schemeClr>
                  </a:outerShdw>
                </a:effectLst>
              </a:rPr>
              <a:t>OBS (Öğrenci Bilgi Sistemi) öğrencilerimizin ders seçimlerini, ders programlarını, ders notlarını, transkriptlerini, eğitim öğretim faaliyetleri ile ilgili duyuruları, sınav başvurularını yaptıkları bir sistemdir.</a:t>
            </a:r>
          </a:p>
          <a:p>
            <a:pPr marL="0" indent="0" algn="just">
              <a:buNone/>
            </a:pPr>
            <a:endParaRPr lang="tr-TR" sz="2400" dirty="0">
              <a:ln w="0"/>
              <a:effectLst>
                <a:outerShdw blurRad="38100" dist="19050" dir="2700000" algn="tl" rotWithShape="0">
                  <a:schemeClr val="dk1">
                    <a:alpha val="40000"/>
                  </a:schemeClr>
                </a:outerShdw>
              </a:effectLst>
            </a:endParaRPr>
          </a:p>
          <a:p>
            <a:pPr marL="0" indent="0" algn="just">
              <a:buNone/>
            </a:pPr>
            <a:r>
              <a:rPr lang="tr-TR" sz="2400" dirty="0">
                <a:ln w="0"/>
                <a:effectLst>
                  <a:outerShdw blurRad="38100" dist="19050" dir="2700000" algn="tl" rotWithShape="0">
                    <a:schemeClr val="dk1">
                      <a:alpha val="40000"/>
                    </a:schemeClr>
                  </a:outerShdw>
                </a:effectLst>
              </a:rPr>
              <a:t>OBS (Öğrenci Bilgi Sistemine) girmek için </a:t>
            </a:r>
          </a:p>
          <a:p>
            <a:pPr marL="0" indent="0" algn="just">
              <a:buNone/>
            </a:pPr>
            <a:r>
              <a:rPr lang="tr-TR" sz="2400" dirty="0">
                <a:ln w="0"/>
                <a:effectLst>
                  <a:outerShdw blurRad="38100" dist="19050" dir="2700000" algn="tl" rotWithShape="0">
                    <a:schemeClr val="dk1">
                      <a:alpha val="40000"/>
                    </a:schemeClr>
                  </a:outerShdw>
                </a:effectLst>
              </a:rPr>
              <a:t>aşağıdaki adımları takip etmelisiniz:</a:t>
            </a:r>
          </a:p>
          <a:p>
            <a:pPr marL="0" indent="0" algn="just">
              <a:buNone/>
            </a:pPr>
            <a:r>
              <a:rPr lang="tr-TR" sz="2400" dirty="0">
                <a:ln w="0"/>
                <a:solidFill>
                  <a:schemeClr val="accent1"/>
                </a:solidFill>
                <a:effectLst>
                  <a:outerShdw blurRad="38100" dist="19050" dir="2700000" algn="tl" rotWithShape="0">
                    <a:schemeClr val="dk1">
                      <a:alpha val="40000"/>
                    </a:schemeClr>
                  </a:outerShdw>
                </a:effectLst>
                <a:hlinkClick r:id="rId8">
                  <a:extLst>
                    <a:ext uri="{A12FA001-AC4F-418D-AE19-62706E023703}">
                      <ahyp:hlinkClr xmlns:ahyp="http://schemas.microsoft.com/office/drawing/2018/hyperlinkcolor" val="tx"/>
                    </a:ext>
                  </a:extLst>
                </a:hlinkClick>
              </a:rPr>
              <a:t>https://obs.karatay.edu.tr/</a:t>
            </a:r>
            <a:r>
              <a:rPr lang="tr-TR" sz="2400" dirty="0">
                <a:ln w="0"/>
                <a:solidFill>
                  <a:schemeClr val="accent1"/>
                </a:solidFill>
                <a:effectLst>
                  <a:outerShdw blurRad="38100" dist="19050" dir="2700000" algn="tl" rotWithShape="0">
                    <a:schemeClr val="dk1">
                      <a:alpha val="40000"/>
                    </a:schemeClr>
                  </a:outerShdw>
                </a:effectLst>
              </a:rPr>
              <a:t> </a:t>
            </a:r>
          </a:p>
          <a:p>
            <a:pPr algn="just"/>
            <a:r>
              <a:rPr lang="tr-TR" sz="2400" dirty="0">
                <a:ln w="0"/>
                <a:effectLst>
                  <a:outerShdw blurRad="38100" dist="19050" dir="2700000" algn="tl" rotWithShape="0">
                    <a:schemeClr val="dk1">
                      <a:alpha val="40000"/>
                    </a:schemeClr>
                  </a:outerShdw>
                </a:effectLst>
              </a:rPr>
              <a:t>Öğrenci No kısmına size verilen öğrenci </a:t>
            </a:r>
          </a:p>
          <a:p>
            <a:pPr marL="0" indent="0" algn="just">
              <a:buNone/>
            </a:pPr>
            <a:r>
              <a:rPr lang="tr-TR" sz="2400" dirty="0">
                <a:ln w="0"/>
                <a:effectLst>
                  <a:outerShdw blurRad="38100" dist="19050" dir="2700000" algn="tl" rotWithShape="0">
                    <a:schemeClr val="dk1">
                      <a:alpha val="40000"/>
                    </a:schemeClr>
                  </a:outerShdw>
                </a:effectLst>
              </a:rPr>
              <a:t>numaranızı yazınız</a:t>
            </a:r>
          </a:p>
          <a:p>
            <a:pPr algn="just"/>
            <a:r>
              <a:rPr lang="tr-TR" sz="2400" dirty="0">
                <a:ln w="0"/>
                <a:effectLst>
                  <a:outerShdw blurRad="38100" dist="19050" dir="2700000" algn="tl" rotWithShape="0">
                    <a:schemeClr val="dk1">
                      <a:alpha val="40000"/>
                    </a:schemeClr>
                  </a:outerShdw>
                </a:effectLst>
              </a:rPr>
              <a:t>Şifre kısmına ….numaranızı yazınız.</a:t>
            </a:r>
          </a:p>
          <a:p>
            <a:pPr algn="just"/>
            <a:r>
              <a:rPr lang="tr-TR" sz="2400" dirty="0">
                <a:ln w="0"/>
                <a:effectLst>
                  <a:outerShdw blurRad="38100" dist="19050" dir="2700000" algn="tl" rotWithShape="0">
                    <a:schemeClr val="dk1">
                      <a:alpha val="40000"/>
                    </a:schemeClr>
                  </a:outerShdw>
                </a:effectLst>
              </a:rPr>
              <a:t>Şifrenizi güncelleyiniz.</a:t>
            </a:r>
          </a:p>
        </p:txBody>
      </p:sp>
      <p:pic>
        <p:nvPicPr>
          <p:cNvPr id="18" name="Resim 17">
            <a:extLst>
              <a:ext uri="{FF2B5EF4-FFF2-40B4-BE49-F238E27FC236}">
                <a16:creationId xmlns:a16="http://schemas.microsoft.com/office/drawing/2014/main" id="{89E8159D-C9CD-4B93-997D-94EE3C13AA09}"/>
              </a:ext>
            </a:extLst>
          </p:cNvPr>
          <p:cNvPicPr>
            <a:picLocks noChangeAspect="1"/>
          </p:cNvPicPr>
          <p:nvPr/>
        </p:nvPicPr>
        <p:blipFill rotWithShape="1">
          <a:blip r:embed="rId9"/>
          <a:srcRect r="23097"/>
          <a:stretch/>
        </p:blipFill>
        <p:spPr>
          <a:xfrm>
            <a:off x="6390935" y="2821289"/>
            <a:ext cx="4367739" cy="2415686"/>
          </a:xfrm>
          <a:prstGeom prst="rect">
            <a:avLst/>
          </a:prstGeom>
        </p:spPr>
      </p:pic>
    </p:spTree>
    <p:extLst>
      <p:ext uri="{BB962C8B-B14F-4D97-AF65-F5344CB8AC3E}">
        <p14:creationId xmlns:p14="http://schemas.microsoft.com/office/powerpoint/2010/main" val="342275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latin typeface="Cambria" panose="02040503050406030204" pitchFamily="18" charset="0"/>
              <a:ea typeface="Cambria" panose="02040503050406030204" pitchFamily="18" charset="0"/>
            </a:endParaRPr>
          </a:p>
          <a:p>
            <a:pPr algn="ctr"/>
            <a:r>
              <a:rPr lang="tr-TR"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DUYURU SİSTEMİ</a:t>
            </a:r>
          </a:p>
          <a:p>
            <a:pPr algn="ctr"/>
            <a:endParaRPr lang="tr-TR"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İçerik Yer Tutucusu 2">
            <a:extLst>
              <a:ext uri="{FF2B5EF4-FFF2-40B4-BE49-F238E27FC236}">
                <a16:creationId xmlns:a16="http://schemas.microsoft.com/office/drawing/2014/main" id="{CBAACA9C-68F9-4145-A1B4-CBB69D6369F0}"/>
              </a:ext>
            </a:extLst>
          </p:cNvPr>
          <p:cNvSpPr txBox="1">
            <a:spLocks/>
          </p:cNvSpPr>
          <p:nvPr/>
        </p:nvSpPr>
        <p:spPr>
          <a:xfrm>
            <a:off x="869399" y="1688733"/>
            <a:ext cx="1030472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dirty="0">
                <a:ln w="0"/>
                <a:effectLst>
                  <a:outerShdw blurRad="38100" dist="19050" dir="2700000" algn="tl" rotWithShape="0">
                    <a:schemeClr val="dk1">
                      <a:alpha val="40000"/>
                    </a:schemeClr>
                  </a:outerShdw>
                </a:effectLst>
              </a:rPr>
              <a:t>Öğrencilerimiz ile olan ilişkilerimiz temel olarak Üniversite, Fakülte/Yüksekokul/Meslek Yüksekokul veya Öğrenci İşleri WEB sayfasında, e-posta ve Öğrenci Bilgi Sistemi üzerinden yapılan duyurular üzerinden olmaktadır. Bu duyurular resmi tebligat yerine geçmektedir. </a:t>
            </a:r>
          </a:p>
          <a:p>
            <a:pPr algn="just"/>
            <a:endParaRPr lang="tr-TR" dirty="0">
              <a:ln w="0"/>
              <a:effectLst>
                <a:outerShdw blurRad="38100" dist="19050" dir="2700000" algn="tl" rotWithShape="0">
                  <a:schemeClr val="dk1">
                    <a:alpha val="40000"/>
                  </a:schemeClr>
                </a:outerShdw>
              </a:effectLst>
            </a:endParaRPr>
          </a:p>
          <a:p>
            <a:pPr algn="just"/>
            <a:r>
              <a:rPr lang="tr-TR" dirty="0">
                <a:ln w="0"/>
                <a:effectLst>
                  <a:outerShdw blurRad="38100" dist="19050" dir="2700000" algn="tl" rotWithShape="0">
                    <a:schemeClr val="dk1">
                      <a:alpha val="40000"/>
                    </a:schemeClr>
                  </a:outerShdw>
                </a:effectLst>
              </a:rPr>
              <a:t>Öğrenci E-Posta hesabı: Öğrenci e-posta adresi bilgileri kayıt esnasında tüm öğrencilere verilmektedir.</a:t>
            </a:r>
          </a:p>
          <a:p>
            <a:pPr algn="just"/>
            <a:r>
              <a:rPr lang="tr-TR" dirty="0">
                <a:ln w="0"/>
                <a:effectLst>
                  <a:outerShdw blurRad="38100" dist="19050" dir="2700000" algn="tl" rotWithShape="0">
                    <a:schemeClr val="dk1">
                      <a:alpha val="40000"/>
                    </a:schemeClr>
                  </a:outerShdw>
                </a:effectLst>
              </a:rPr>
              <a:t> </a:t>
            </a:r>
            <a:r>
              <a:rPr lang="tr-TR" dirty="0">
                <a:ln w="0"/>
                <a:solidFill>
                  <a:schemeClr val="accent1"/>
                </a:solidFill>
                <a:effectLst>
                  <a:outerShdw blurRad="38100" dist="19050" dir="2700000" algn="tl" rotWithShape="0">
                    <a:schemeClr val="dk1">
                      <a:alpha val="40000"/>
                    </a:schemeClr>
                  </a:outerShdw>
                </a:effectLst>
              </a:rPr>
              <a:t>http://posta.karatay.edu.tr</a:t>
            </a:r>
          </a:p>
          <a:p>
            <a:pPr algn="just"/>
            <a:endParaRPr lang="tr-TR" dirty="0">
              <a:ln w="0"/>
              <a:effectLst>
                <a:outerShdw blurRad="38100" dist="19050" dir="2700000" algn="tl" rotWithShape="0">
                  <a:schemeClr val="dk1">
                    <a:alpha val="40000"/>
                  </a:schemeClr>
                </a:outerShdw>
              </a:effectLst>
            </a:endParaRPr>
          </a:p>
          <a:p>
            <a:pPr algn="just"/>
            <a:r>
              <a:rPr lang="tr-TR" dirty="0">
                <a:ln w="0"/>
                <a:effectLst>
                  <a:outerShdw blurRad="38100" dist="19050" dir="2700000" algn="tl" rotWithShape="0">
                    <a:schemeClr val="dk1">
                      <a:alpha val="40000"/>
                    </a:schemeClr>
                  </a:outerShdw>
                </a:effectLst>
              </a:rPr>
              <a:t>WEB sayfalarındaki duyuruları sürekli olarak takip etmeniz önem arz etmektedir.</a:t>
            </a:r>
          </a:p>
          <a:p>
            <a:pPr algn="just"/>
            <a:endParaRPr lang="tr-TR" sz="2300" dirty="0">
              <a:solidFill>
                <a:prstClr val="black"/>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1528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E3ACDB38-8C05-4456-4FC4-64A70097B8F7}"/>
              </a:ext>
            </a:extLst>
          </p:cNvPr>
          <p:cNvSpPr/>
          <p:nvPr/>
        </p:nvSpPr>
        <p:spPr>
          <a:xfrm>
            <a:off x="1484407" y="1803301"/>
            <a:ext cx="8887779" cy="3539430"/>
          </a:xfrm>
          <a:prstGeom prst="rect">
            <a:avLst/>
          </a:prstGeom>
          <a:noFill/>
        </p:spPr>
        <p:txBody>
          <a:bodyPr wrap="square" lIns="91440" tIns="45720" rIns="91440" bIns="45720">
            <a:spAutoFit/>
          </a:bodyPr>
          <a:lstStyle/>
          <a:p>
            <a:r>
              <a:rPr lang="tr-TR" sz="32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Dili iyi öğrenmek için, doğru yerdesiniz.</a:t>
            </a:r>
          </a:p>
          <a:p>
            <a:r>
              <a:rPr lang="tr-TR"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Sadece Arapça / İngilizce değil daha bir çok dili de…</a:t>
            </a:r>
          </a:p>
          <a:p>
            <a:r>
              <a:rPr lang="tr-TR" sz="32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Her sorunun çözüm bulduğu, </a:t>
            </a:r>
            <a:r>
              <a:rPr lang="tr-TR"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hayallerin gerçeğe dönüştüğü</a:t>
            </a:r>
            <a:r>
              <a:rPr lang="tr-TR" sz="32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hudut tanımayan bir okuldasınız.</a:t>
            </a:r>
          </a:p>
          <a:p>
            <a:r>
              <a:rPr lang="tr-TR" sz="32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Bilgisi, görgüsü, tecrübesi en üst seviyedeki hocalarla aynı mekanı paylaşacaksınız!</a:t>
            </a:r>
          </a:p>
          <a:p>
            <a:r>
              <a:rPr lang="tr-TR"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HOŞ GELDİNİZ!</a:t>
            </a:r>
            <a:endParaRPr lang="tr-TR"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1749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KTO (KONYA TİCARET ODASI)</a:t>
            </a:r>
          </a:p>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3" name="Metin kutusu 2">
            <a:extLst>
              <a:ext uri="{FF2B5EF4-FFF2-40B4-BE49-F238E27FC236}">
                <a16:creationId xmlns:a16="http://schemas.microsoft.com/office/drawing/2014/main" id="{F3DAF968-5FE1-7E96-8174-8D11F0D8C761}"/>
              </a:ext>
            </a:extLst>
          </p:cNvPr>
          <p:cNvSpPr txBox="1"/>
          <p:nvPr/>
        </p:nvSpPr>
        <p:spPr>
          <a:xfrm>
            <a:off x="295275" y="2039845"/>
            <a:ext cx="11601450" cy="2708434"/>
          </a:xfrm>
          <a:prstGeom prst="rect">
            <a:avLst/>
          </a:prstGeom>
          <a:noFill/>
        </p:spPr>
        <p:txBody>
          <a:bodyPr wrap="square">
            <a:spAutoFit/>
          </a:bodyPr>
          <a:lstStyle/>
          <a:p>
            <a:r>
              <a:rPr lang="tr-TR" b="1" dirty="0">
                <a:latin typeface="Cambria" panose="02040503050406030204" pitchFamily="18" charset="0"/>
                <a:ea typeface="Cambria" panose="02040503050406030204" pitchFamily="18" charset="0"/>
              </a:rPr>
              <a:t>FAYDALI LİNKLER</a:t>
            </a:r>
          </a:p>
          <a:p>
            <a:endParaRPr lang="tr-TR"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Üniversite web sayfası, </a:t>
            </a:r>
            <a:r>
              <a:rPr lang="tr-TR" sz="1400" dirty="0">
                <a:latin typeface="Cambria" panose="02040503050406030204" pitchFamily="18" charset="0"/>
                <a:ea typeface="Cambria" panose="02040503050406030204" pitchFamily="18" charset="0"/>
                <a:hlinkClick r:id="rId8"/>
              </a:rPr>
              <a:t>https://www.karatay.edu.tr/</a:t>
            </a: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Öğrenci İşleri web sayfası, </a:t>
            </a:r>
            <a:r>
              <a:rPr lang="tr-TR" sz="1400" dirty="0">
                <a:latin typeface="Cambria" panose="02040503050406030204" pitchFamily="18" charset="0"/>
                <a:ea typeface="Cambria" panose="02040503050406030204" pitchFamily="18" charset="0"/>
                <a:hlinkClick r:id="rId9"/>
              </a:rPr>
              <a:t>https://www.karatay.edu.tr/OgrenciIsleriDirektorlugu.html</a:t>
            </a: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Ders içerikleri, </a:t>
            </a:r>
            <a:r>
              <a:rPr lang="tr-TR" sz="1400" dirty="0">
                <a:latin typeface="Cambria" panose="02040503050406030204" pitchFamily="18" charset="0"/>
                <a:ea typeface="Cambria" panose="02040503050406030204" pitchFamily="18" charset="0"/>
                <a:hlinkClick r:id="rId10"/>
              </a:rPr>
              <a:t>https://obs.karatay.edu.tr/oibs/bologna/start.aspx?gkm=001032210388803550033303378403313832194333453444836720</a:t>
            </a: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tr-TR" sz="1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tr-TR" sz="1400" dirty="0">
                <a:latin typeface="Cambria" panose="02040503050406030204" pitchFamily="18" charset="0"/>
                <a:ea typeface="Cambria" panose="02040503050406030204" pitchFamily="18" charset="0"/>
              </a:rPr>
              <a:t>Akademik takvim, </a:t>
            </a:r>
            <a:r>
              <a:rPr lang="tr-TR" sz="1400" dirty="0">
                <a:latin typeface="Cambria" panose="02040503050406030204" pitchFamily="18" charset="0"/>
                <a:ea typeface="Cambria" panose="02040503050406030204" pitchFamily="18" charset="0"/>
                <a:hlinkClick r:id="rId11"/>
              </a:rPr>
              <a:t>https://www.karatay.edu.tr/AkademikTakvim.html</a:t>
            </a:r>
            <a:endParaRPr lang="tr-TR" sz="1400" dirty="0">
              <a:latin typeface="Cambria" panose="02040503050406030204" pitchFamily="18" charset="0"/>
              <a:ea typeface="Cambria" panose="02040503050406030204" pitchFamily="18" charset="0"/>
            </a:endParaRPr>
          </a:p>
          <a:p>
            <a:endParaRPr lang="tr-TR" dirty="0">
              <a:latin typeface="Cambria" panose="02040503050406030204" pitchFamily="18" charset="0"/>
              <a:ea typeface="Cambria" panose="02040503050406030204" pitchFamily="18" charset="0"/>
            </a:endParaRPr>
          </a:p>
          <a:p>
            <a:endParaRPr lang="tr-T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641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MUTLU ÜNİVERSİTE</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8" y="1534026"/>
            <a:ext cx="4868585" cy="50269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tr-TR" b="0" i="0" u="none" strike="noStrike" dirty="0">
                <a:effectLst/>
                <a:latin typeface="Cambria" panose="02040503050406030204" pitchFamily="18" charset="0"/>
                <a:ea typeface="Cambria" panose="02040503050406030204" pitchFamily="18" charset="0"/>
              </a:rPr>
              <a:t>KTO Karatay Üniversitesi’nin eğitim öğretim ve hizmet sunumunda, öğrencileri tarafından duyulan memnuniyetin arttırılması öncelikli hedefleri arasında yer almaktadır. </a:t>
            </a:r>
          </a:p>
          <a:p>
            <a:pPr marL="285750" indent="-285750">
              <a:lnSpc>
                <a:spcPct val="150000"/>
              </a:lnSpc>
              <a:buFont typeface="Arial" panose="020B0604020202020204" pitchFamily="34" charset="0"/>
              <a:buChar char="•"/>
            </a:pPr>
            <a:r>
              <a:rPr lang="tr-TR" b="0" i="0" u="none" strike="noStrike" dirty="0">
                <a:effectLst/>
                <a:latin typeface="Cambria" panose="02040503050406030204" pitchFamily="18" charset="0"/>
                <a:ea typeface="Cambria" panose="02040503050406030204" pitchFamily="18" charset="0"/>
              </a:rPr>
              <a:t>Üniversitemiz tarafından sunulan hizmetlerin sürekli iyileştirilebilmesi için görüş ve önerileriniz hakkında </a:t>
            </a:r>
            <a:r>
              <a:rPr lang="tr-TR" b="1" dirty="0">
                <a:solidFill>
                  <a:srgbClr val="763E56"/>
                </a:solidFill>
                <a:latin typeface="Cambria" panose="02040503050406030204" pitchFamily="18" charset="0"/>
                <a:ea typeface="Cambria" panose="02040503050406030204" pitchFamily="18" charset="0"/>
              </a:rPr>
              <a:t>‘Mutlu Üniversite’ </a:t>
            </a:r>
            <a:r>
              <a:rPr lang="tr-TR" b="0" i="0" u="none" strike="noStrike" dirty="0">
                <a:effectLst/>
                <a:latin typeface="Cambria" panose="02040503050406030204" pitchFamily="18" charset="0"/>
                <a:ea typeface="Cambria" panose="02040503050406030204" pitchFamily="18" charset="0"/>
              </a:rPr>
              <a:t>platformu üzerinden geri dönüş sağlayabilirsiniz.</a:t>
            </a:r>
          </a:p>
          <a:p>
            <a:pPr marL="285750" indent="-285750">
              <a:lnSpc>
                <a:spcPct val="150000"/>
              </a:lnSpc>
              <a:buFont typeface="Arial" panose="020B0604020202020204" pitchFamily="34" charset="0"/>
              <a:buChar char="•"/>
            </a:pPr>
            <a:r>
              <a:rPr lang="tr-TR" b="1" dirty="0">
                <a:solidFill>
                  <a:srgbClr val="763E56"/>
                </a:solidFill>
                <a:latin typeface="Cambria" panose="02040503050406030204" pitchFamily="18" charset="0"/>
                <a:ea typeface="Cambria" panose="02040503050406030204" pitchFamily="18" charset="0"/>
              </a:rPr>
              <a:t>‘Mutlu Üniversite’ </a:t>
            </a:r>
            <a:r>
              <a:rPr lang="tr-TR" dirty="0">
                <a:latin typeface="Cambria" panose="02040503050406030204" pitchFamily="18" charset="0"/>
                <a:ea typeface="Cambria" panose="02040503050406030204" pitchFamily="18" charset="0"/>
              </a:rPr>
              <a:t>platformuna, </a:t>
            </a:r>
            <a:r>
              <a:rPr lang="tr-TR" dirty="0">
                <a:latin typeface="Cambria" panose="02040503050406030204" pitchFamily="18" charset="0"/>
                <a:ea typeface="Cambria" panose="02040503050406030204" pitchFamily="18" charset="0"/>
                <a:hlinkClick r:id="rId3"/>
              </a:rPr>
              <a:t>mutlu.karatay.edu.tr/index.html</a:t>
            </a:r>
            <a:r>
              <a:rPr lang="tr-TR" dirty="0">
                <a:latin typeface="Cambria" panose="02040503050406030204" pitchFamily="18" charset="0"/>
                <a:ea typeface="Cambria" panose="02040503050406030204" pitchFamily="18" charset="0"/>
              </a:rPr>
              <a:t> adresinden erişebilirsiniz.</a:t>
            </a:r>
            <a:endParaRPr lang="tr-TR" i="0" u="none" strike="noStrike" dirty="0">
              <a:effectLst/>
              <a:latin typeface="Cambria" panose="02040503050406030204" pitchFamily="18" charset="0"/>
              <a:ea typeface="Cambria" panose="02040503050406030204" pitchFamily="18" charset="0"/>
            </a:endParaRPr>
          </a:p>
        </p:txBody>
      </p:sp>
      <p:pic>
        <p:nvPicPr>
          <p:cNvPr id="4" name="Resim 3" descr="grafik, logo, yazı tipi, grafik tasarım içeren bir resim&#10;&#10;Açıklama otomatik olarak oluşturuldu">
            <a:extLst>
              <a:ext uri="{FF2B5EF4-FFF2-40B4-BE49-F238E27FC236}">
                <a16:creationId xmlns:a16="http://schemas.microsoft.com/office/drawing/2014/main" id="{DB942075-0CA9-1EFD-1318-52B1A5849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7882" y="2432152"/>
            <a:ext cx="3596470" cy="1993695"/>
          </a:xfrm>
          <a:prstGeom prst="rect">
            <a:avLst/>
          </a:prstGeom>
        </p:spPr>
      </p:pic>
    </p:spTree>
    <p:extLst>
      <p:ext uri="{BB962C8B-B14F-4D97-AF65-F5344CB8AC3E}">
        <p14:creationId xmlns:p14="http://schemas.microsoft.com/office/powerpoint/2010/main" val="179974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SOSYAL MEDYA</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8" y="1534026"/>
            <a:ext cx="9576079" cy="1933799"/>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b="0" i="0" u="none" strike="noStrike" dirty="0">
                <a:effectLst/>
                <a:latin typeface="Cambria" panose="02040503050406030204" pitchFamily="18" charset="0"/>
                <a:ea typeface="Cambria" panose="02040503050406030204" pitchFamily="18" charset="0"/>
              </a:rPr>
              <a:t>Üniversitemiz tarafından düzenlenen bilimsel, kültürel, sanatsal, sportif faaliyetler</a:t>
            </a:r>
            <a:r>
              <a:rPr lang="tr-TR" dirty="0">
                <a:latin typeface="Cambria" panose="02040503050406030204" pitchFamily="18" charset="0"/>
                <a:ea typeface="Cambria" panose="02040503050406030204" pitchFamily="18" charset="0"/>
              </a:rPr>
              <a:t> ve </a:t>
            </a:r>
            <a:r>
              <a:rPr lang="tr-TR" b="0" i="0" u="none" strike="noStrike" dirty="0">
                <a:effectLst/>
                <a:latin typeface="Cambria" panose="02040503050406030204" pitchFamily="18" charset="0"/>
                <a:ea typeface="Cambria" panose="02040503050406030204" pitchFamily="18" charset="0"/>
              </a:rPr>
              <a:t>etkinliklerden daha etkili bir şekilde haberdar olmak için üniversitemizin kurumsal sosyal medya hesaplarını takip edebilirsiniz.</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Ayrıca soru ve taleplerinizi de sosyal medya kanallarımız vasıtasıyla iletebilirsiniz.</a:t>
            </a:r>
            <a:endParaRPr lang="tr-TR" i="0" u="none" strike="noStrike" dirty="0">
              <a:effectLst/>
              <a:latin typeface="Cambria" panose="02040503050406030204" pitchFamily="18" charset="0"/>
              <a:ea typeface="Cambria" panose="02040503050406030204" pitchFamily="18" charset="0"/>
            </a:endParaRPr>
          </a:p>
        </p:txBody>
      </p:sp>
      <p:pic>
        <p:nvPicPr>
          <p:cNvPr id="6" name="Resim 5" descr="simge, sembol, logo, yazı tipi, metin içeren bir resim&#10;&#10;Açıklama otomatik olarak oluşturuldu">
            <a:extLst>
              <a:ext uri="{FF2B5EF4-FFF2-40B4-BE49-F238E27FC236}">
                <a16:creationId xmlns:a16="http://schemas.microsoft.com/office/drawing/2014/main" id="{1D0546F6-B2EB-F610-D727-643E66E84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265" y="4217092"/>
            <a:ext cx="1582229" cy="1661799"/>
          </a:xfrm>
          <a:prstGeom prst="rect">
            <a:avLst/>
          </a:prstGeom>
          <a:ln>
            <a:noFill/>
          </a:ln>
          <a:effectLst>
            <a:outerShdw blurRad="190500" algn="tl" rotWithShape="0">
              <a:srgbClr val="000000">
                <a:alpha val="70000"/>
              </a:srgbClr>
            </a:outerShdw>
          </a:effectLst>
        </p:spPr>
      </p:pic>
      <p:pic>
        <p:nvPicPr>
          <p:cNvPr id="8" name="Resim 7" descr="yazı tipi, logo, simge, sembol, beyaz içeren bir resim&#10;&#10;Açıklama otomatik olarak oluşturuldu">
            <a:extLst>
              <a:ext uri="{FF2B5EF4-FFF2-40B4-BE49-F238E27FC236}">
                <a16:creationId xmlns:a16="http://schemas.microsoft.com/office/drawing/2014/main" id="{5EB1F727-E223-48BF-DEDD-DFCA91098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323" y="4217092"/>
            <a:ext cx="1582228" cy="1661799"/>
          </a:xfrm>
          <a:prstGeom prst="rect">
            <a:avLst/>
          </a:prstGeom>
          <a:ln>
            <a:noFill/>
          </a:ln>
          <a:effectLst>
            <a:outerShdw blurRad="190500" algn="tl" rotWithShape="0">
              <a:srgbClr val="000000">
                <a:alpha val="70000"/>
              </a:srgbClr>
            </a:outerShdw>
          </a:effectLst>
        </p:spPr>
      </p:pic>
      <p:pic>
        <p:nvPicPr>
          <p:cNvPr id="10" name="Resim 9" descr="metin, grafik, yazı tipi, logo içeren bir resim&#10;&#10;Açıklama otomatik olarak oluşturuldu">
            <a:extLst>
              <a:ext uri="{FF2B5EF4-FFF2-40B4-BE49-F238E27FC236}">
                <a16:creationId xmlns:a16="http://schemas.microsoft.com/office/drawing/2014/main" id="{7D4FAD05-5007-F212-6B06-3BDF2D367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829" y="4213386"/>
            <a:ext cx="1582228" cy="1661799"/>
          </a:xfrm>
          <a:prstGeom prst="rect">
            <a:avLst/>
          </a:prstGeom>
          <a:ln>
            <a:noFill/>
          </a:ln>
          <a:effectLst>
            <a:outerShdw blurRad="190500" algn="tl" rotWithShape="0">
              <a:srgbClr val="000000">
                <a:alpha val="70000"/>
              </a:srgbClr>
            </a:outerShdw>
          </a:effectLst>
        </p:spPr>
      </p:pic>
      <p:pic>
        <p:nvPicPr>
          <p:cNvPr id="13" name="Resim 12" descr="metin, yazı tipi, grafik, logo içeren bir resim&#10;&#10;Açıklama otomatik olarak oluşturuldu">
            <a:extLst>
              <a:ext uri="{FF2B5EF4-FFF2-40B4-BE49-F238E27FC236}">
                <a16:creationId xmlns:a16="http://schemas.microsoft.com/office/drawing/2014/main" id="{FA6E7622-2CE3-1919-43A3-F0859424C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8785" y="4213386"/>
            <a:ext cx="1582228" cy="1661799"/>
          </a:xfrm>
          <a:prstGeom prst="rect">
            <a:avLst/>
          </a:prstGeom>
          <a:ln>
            <a:noFill/>
          </a:ln>
          <a:effectLst>
            <a:outerShdw blurRad="190500" algn="tl" rotWithShape="0">
              <a:srgbClr val="000000">
                <a:alpha val="70000"/>
              </a:srgbClr>
            </a:outerShdw>
          </a:effectLst>
        </p:spPr>
      </p:pic>
      <p:pic>
        <p:nvPicPr>
          <p:cNvPr id="15" name="Resim 14" descr="metin, yazı tipi, logo, grafik içeren bir resim&#10;&#10;Açıklama otomatik olarak oluşturuldu">
            <a:extLst>
              <a:ext uri="{FF2B5EF4-FFF2-40B4-BE49-F238E27FC236}">
                <a16:creationId xmlns:a16="http://schemas.microsoft.com/office/drawing/2014/main" id="{8C7EF7A5-D45A-02EE-A004-CC03D4077B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1886" y="4217091"/>
            <a:ext cx="1666079" cy="1658094"/>
          </a:xfrm>
          <a:prstGeom prst="rect">
            <a:avLst/>
          </a:prstGeom>
          <a:ln>
            <a:noFill/>
          </a:ln>
          <a:effectLst>
            <a:outerShdw blurRad="190500" algn="tl" rotWithShape="0">
              <a:srgbClr val="000000">
                <a:alpha val="70000"/>
              </a:srgbClr>
            </a:outerShdw>
          </a:effectLst>
        </p:spPr>
      </p:pic>
      <p:pic>
        <p:nvPicPr>
          <p:cNvPr id="17" name="Resim 16" descr="metin, grafik, ekran görüntüsü, yazı tipi içeren bir resim&#10;&#10;Açıklama otomatik olarak oluşturuldu">
            <a:extLst>
              <a:ext uri="{FF2B5EF4-FFF2-40B4-BE49-F238E27FC236}">
                <a16:creationId xmlns:a16="http://schemas.microsoft.com/office/drawing/2014/main" id="{521EF139-C528-FB45-2312-5B23E4DF02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4865" y="4217093"/>
            <a:ext cx="1640764" cy="1661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34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87873" y="3068960"/>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İLETİŞİM KANALLARI</a:t>
            </a:r>
          </a:p>
        </p:txBody>
      </p:sp>
    </p:spTree>
    <p:extLst>
      <p:ext uri="{BB962C8B-B14F-4D97-AF65-F5344CB8AC3E}">
        <p14:creationId xmlns:p14="http://schemas.microsoft.com/office/powerpoint/2010/main" val="77269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KURUMSAL WEB SİTESİ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1933799"/>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b="0" i="0" u="none" strike="noStrike" dirty="0">
                <a:effectLst/>
                <a:latin typeface="Cambria" panose="02040503050406030204" pitchFamily="18" charset="0"/>
                <a:ea typeface="Cambria" panose="02040503050406030204" pitchFamily="18" charset="0"/>
              </a:rPr>
              <a:t>Üniversitemiz ile ilgili tüm bilgiler, öğrencileri ilgilendiren tüm önemli duyuruların takibi, düzenlenen bilimsel, kültürel, sanatsal, sportif faaliyetler</a:t>
            </a:r>
            <a:r>
              <a:rPr lang="tr-TR" dirty="0">
                <a:latin typeface="Cambria" panose="02040503050406030204" pitchFamily="18" charset="0"/>
                <a:ea typeface="Cambria" panose="02040503050406030204" pitchFamily="18" charset="0"/>
              </a:rPr>
              <a:t> ve </a:t>
            </a:r>
            <a:r>
              <a:rPr lang="tr-TR" b="0" i="0" u="none" strike="noStrike" dirty="0">
                <a:effectLst/>
                <a:latin typeface="Cambria" panose="02040503050406030204" pitchFamily="18" charset="0"/>
                <a:ea typeface="Cambria" panose="02040503050406030204" pitchFamily="18" charset="0"/>
              </a:rPr>
              <a:t>öğrenci topluluklarının etkinliklerini kurumsal web sitemiz üzerinden takip edebilirsiniz.</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Kurumsal web sitesine, </a:t>
            </a:r>
            <a:r>
              <a:rPr lang="tr-TR" dirty="0">
                <a:latin typeface="Cambria" panose="02040503050406030204" pitchFamily="18" charset="0"/>
                <a:ea typeface="Cambria" panose="02040503050406030204" pitchFamily="18" charset="0"/>
                <a:hlinkClick r:id="rId3"/>
              </a:rPr>
              <a:t>www.karatay.edu.tr</a:t>
            </a:r>
            <a:r>
              <a:rPr lang="tr-TR" dirty="0">
                <a:latin typeface="Cambria" panose="02040503050406030204" pitchFamily="18" charset="0"/>
                <a:ea typeface="Cambria" panose="02040503050406030204" pitchFamily="18" charset="0"/>
              </a:rPr>
              <a:t> adresinden ulaşabilirsiniz.</a:t>
            </a:r>
            <a:endParaRPr lang="tr-TR" i="0" u="none" strike="noStrike"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1716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KURUMSAL WEB SİTESİ</a:t>
            </a:r>
          </a:p>
        </p:txBody>
      </p:sp>
      <p:pic>
        <p:nvPicPr>
          <p:cNvPr id="4" name="Resim 3" descr="metin, ekran görüntüsü, web sitesi, yazılım içeren bir resim&#10;&#10;Açıklama otomatik olarak oluşturuldu">
            <a:extLst>
              <a:ext uri="{FF2B5EF4-FFF2-40B4-BE49-F238E27FC236}">
                <a16:creationId xmlns:a16="http://schemas.microsoft.com/office/drawing/2014/main" id="{09266AF1-5839-C78D-61E4-2C8883BEB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582" y="1330858"/>
            <a:ext cx="7976174" cy="5193290"/>
          </a:xfrm>
          <a:prstGeom prst="rect">
            <a:avLst/>
          </a:prstGeom>
        </p:spPr>
      </p:pic>
    </p:spTree>
    <p:extLst>
      <p:ext uri="{BB962C8B-B14F-4D97-AF65-F5344CB8AC3E}">
        <p14:creationId xmlns:p14="http://schemas.microsoft.com/office/powerpoint/2010/main" val="944661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KURUMSAL WEB SİTESİ</a:t>
            </a:r>
          </a:p>
        </p:txBody>
      </p:sp>
      <p:pic>
        <p:nvPicPr>
          <p:cNvPr id="3" name="Resim 2" descr="metin, ekran görüntüsü, web sitesi, yazılım içeren bir resim&#10;&#10;Açıklama otomatik olarak oluşturuldu">
            <a:extLst>
              <a:ext uri="{FF2B5EF4-FFF2-40B4-BE49-F238E27FC236}">
                <a16:creationId xmlns:a16="http://schemas.microsoft.com/office/drawing/2014/main" id="{D568206D-A7B7-420A-6432-8921BEF1A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7" y="1445113"/>
            <a:ext cx="7882865" cy="5125554"/>
          </a:xfrm>
          <a:prstGeom prst="rect">
            <a:avLst/>
          </a:prstGeom>
        </p:spPr>
      </p:pic>
    </p:spTree>
    <p:extLst>
      <p:ext uri="{BB962C8B-B14F-4D97-AF65-F5344CB8AC3E}">
        <p14:creationId xmlns:p14="http://schemas.microsoft.com/office/powerpoint/2010/main" val="284908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MERKEZ KAMPÜS</a:t>
            </a:r>
          </a:p>
        </p:txBody>
      </p:sp>
      <p:pic>
        <p:nvPicPr>
          <p:cNvPr id="6" name="Resim 5" descr="dış mekan, ağaç, Hava fotoğrafçılığı, kent tasarımı içeren bir resim&#10;&#10;Açıklama otomatik olarak oluşturuldu">
            <a:extLst>
              <a:ext uri="{FF2B5EF4-FFF2-40B4-BE49-F238E27FC236}">
                <a16:creationId xmlns:a16="http://schemas.microsoft.com/office/drawing/2014/main" id="{BC575583-536D-74E6-8360-7CAF90E29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729" y="1499644"/>
            <a:ext cx="8996624" cy="50606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5683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MERKEZ KAMPÜS</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957728" y="1595482"/>
            <a:ext cx="8996624" cy="2764796"/>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i="0" u="none" strike="noStrike" dirty="0">
                <a:effectLst/>
                <a:latin typeface="Cambria" panose="02040503050406030204" pitchFamily="18" charset="0"/>
                <a:ea typeface="Cambria" panose="02040503050406030204" pitchFamily="18" charset="0"/>
              </a:rPr>
              <a:t>Yaklaşık 536.000 metrekarelik yerleşkesi ile Türkiye’nin en geniş kampüslerinden birine sahip olan KTO Karatay Üniversitesi’nde, Merkez Kampüs bünyesinde fakülte ve derslikler, spor sahaları, kafeteryalar, konferans salonları, kütüphaneler ve birçok imkân bulunmaktadır.</a:t>
            </a:r>
          </a:p>
          <a:p>
            <a:pPr marL="285750" indent="-285750" algn="just">
              <a:lnSpc>
                <a:spcPct val="150000"/>
              </a:lnSpc>
              <a:spcBef>
                <a:spcPts val="600"/>
              </a:spcBef>
              <a:spcAft>
                <a:spcPts val="1200"/>
              </a:spcAft>
              <a:buFont typeface="Arial" panose="020B0604020202020204" pitchFamily="34" charset="0"/>
              <a:buChar char="•"/>
            </a:pPr>
            <a:r>
              <a:rPr lang="tr-TR" i="0" u="none" strike="noStrike" dirty="0">
                <a:effectLst/>
                <a:latin typeface="Cambria" panose="02040503050406030204" pitchFamily="18" charset="0"/>
                <a:ea typeface="Cambria" panose="02040503050406030204" pitchFamily="18" charset="0"/>
              </a:rPr>
              <a:t>Merkez kampüs; teknolojik altyapısı güçlü, nezih ve ferah bi</a:t>
            </a:r>
            <a:r>
              <a:rPr lang="tr-TR" dirty="0">
                <a:latin typeface="Cambria" panose="02040503050406030204" pitchFamily="18" charset="0"/>
                <a:ea typeface="Cambria" panose="02040503050406030204" pitchFamily="18" charset="0"/>
              </a:rPr>
              <a:t>r ortama sahiptir. Öğrencilere son derece modern amfi, derslik ve laboratuvarlarda eğitim verilmektedir.</a:t>
            </a:r>
            <a:endParaRPr lang="tr-TR" i="0" u="none" strike="noStrike"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9034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TEKNOLOJİ VE EĞİTİM KAMPÜSÜ</a:t>
            </a:r>
          </a:p>
        </p:txBody>
      </p:sp>
      <p:pic>
        <p:nvPicPr>
          <p:cNvPr id="2" name="Resim 1">
            <a:extLst>
              <a:ext uri="{FF2B5EF4-FFF2-40B4-BE49-F238E27FC236}">
                <a16:creationId xmlns:a16="http://schemas.microsoft.com/office/drawing/2014/main" id="{05E92306-DA83-3682-0542-E2DD9BFD9CA7}"/>
              </a:ext>
            </a:extLst>
          </p:cNvPr>
          <p:cNvPicPr>
            <a:picLocks noChangeAspect="1"/>
          </p:cNvPicPr>
          <p:nvPr/>
        </p:nvPicPr>
        <p:blipFill rotWithShape="1">
          <a:blip r:embed="rId3">
            <a:extLst>
              <a:ext uri="{28A0092B-C50C-407E-A947-70E740481C1C}">
                <a14:useLocalDpi xmlns:a14="http://schemas.microsoft.com/office/drawing/2010/main" val="0"/>
              </a:ext>
            </a:extLst>
          </a:blip>
          <a:srcRect l="1874" t="9366" r="892" b="2497"/>
          <a:stretch/>
        </p:blipFill>
        <p:spPr>
          <a:xfrm>
            <a:off x="1957728" y="1513161"/>
            <a:ext cx="8996624" cy="43505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358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Montserrat" panose="00000800000000000000" pitchFamily="50" charset="-94"/>
                <a:ea typeface="Cambria" panose="02040503050406030204" pitchFamily="18" charset="0"/>
                <a:cs typeface="Tahoma" panose="020B0604030504040204" pitchFamily="34" charset="0"/>
              </a:rPr>
              <a:t>TARİHÇE</a:t>
            </a:r>
          </a:p>
        </p:txBody>
      </p:sp>
      <p:graphicFrame>
        <p:nvGraphicFramePr>
          <p:cNvPr id="3" name="Diyagram 2">
            <a:extLst>
              <a:ext uri="{FF2B5EF4-FFF2-40B4-BE49-F238E27FC236}">
                <a16:creationId xmlns:a16="http://schemas.microsoft.com/office/drawing/2014/main" id="{0AC5B5CC-25E8-68E4-E767-33EF6FB0AFA9}"/>
              </a:ext>
            </a:extLst>
          </p:cNvPr>
          <p:cNvGraphicFramePr/>
          <p:nvPr/>
        </p:nvGraphicFramePr>
        <p:xfrm>
          <a:off x="2650602" y="1724626"/>
          <a:ext cx="8152318" cy="4304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097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TEKNOLOJİ VE EĞİTİM KAMPÜSÜ</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957728" y="1595482"/>
            <a:ext cx="8996624" cy="2764796"/>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i="0" u="none" strike="noStrike" dirty="0">
                <a:effectLst/>
                <a:latin typeface="Cambria" panose="02040503050406030204" pitchFamily="18" charset="0"/>
                <a:ea typeface="Cambria" panose="02040503050406030204" pitchFamily="18" charset="0"/>
              </a:rPr>
              <a:t>Konya Ticaret Odası Teknoloji ve Eğitim Kampüsü (KTOTEK) içerisinde Mesleki Eğitim Merkezi (KTOMEM), Model Fabrika, Dış Ticaret Merkezi (KTODTM), Akıllı Teknolojiler Merkezi (AKİTEK), KTO Karatay Üniversitesi Ticaret ve Sanayi MYO ve Konya Ticaret Odası Fuar Şubesi bulunmaktadır.</a:t>
            </a:r>
          </a:p>
          <a:p>
            <a:pPr marL="285750" indent="-285750" algn="just">
              <a:lnSpc>
                <a:spcPct val="150000"/>
              </a:lnSpc>
              <a:spcBef>
                <a:spcPts val="600"/>
              </a:spcBef>
              <a:spcAft>
                <a:spcPts val="1200"/>
              </a:spcAft>
              <a:buFont typeface="Arial" panose="020B0604020202020204" pitchFamily="34" charset="0"/>
              <a:buChar char="•"/>
            </a:pPr>
            <a:r>
              <a:rPr lang="tr-TR" i="0" u="none" strike="noStrike" dirty="0">
                <a:effectLst/>
                <a:latin typeface="Cambria" panose="02040503050406030204" pitchFamily="18" charset="0"/>
                <a:ea typeface="Cambria" panose="02040503050406030204" pitchFamily="18" charset="0"/>
              </a:rPr>
              <a:t>Konya Ticaret Odası Teknoloji ve Eğitim Kampüsünde (KTOTEK) yeni teknolojilerin geliştirilmesi, bilgisayar yazılımları gibi konularda öğrencilere öncülük edilmektedir.</a:t>
            </a:r>
          </a:p>
        </p:txBody>
      </p:sp>
    </p:spTree>
    <p:extLst>
      <p:ext uri="{BB962C8B-B14F-4D97-AF65-F5344CB8AC3E}">
        <p14:creationId xmlns:p14="http://schemas.microsoft.com/office/powerpoint/2010/main" val="510711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HAVACILIK EĞİTİM KAMPÜSÜ</a:t>
            </a:r>
          </a:p>
        </p:txBody>
      </p:sp>
      <p:pic>
        <p:nvPicPr>
          <p:cNvPr id="3" name="Resim 2" descr="çayır, sahne, yol, açık hava içeren bir resim&#10;&#10;Açıklama otomatik olarak oluşturuldu">
            <a:extLst>
              <a:ext uri="{FF2B5EF4-FFF2-40B4-BE49-F238E27FC236}">
                <a16:creationId xmlns:a16="http://schemas.microsoft.com/office/drawing/2014/main" id="{530F2FD2-B23B-0FA7-C18E-4B798FFC0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727" y="1508186"/>
            <a:ext cx="8996624" cy="49121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0098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HAVACILIK EĞİTİM KAMPÜSÜ</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957728" y="1595482"/>
            <a:ext cx="8996624" cy="2764796"/>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sz="1800" kern="1200" dirty="0">
                <a:solidFill>
                  <a:srgbClr val="000000"/>
                </a:solidFill>
                <a:effectLst/>
                <a:latin typeface="Cambria" panose="02040503050406030204" pitchFamily="18" charset="0"/>
                <a:ea typeface="Calibri" panose="020F0502020204030204" pitchFamily="34" charset="0"/>
                <a:cs typeface="Times New Roman (Headings CS)"/>
              </a:rPr>
              <a:t>Uygulamalı Bilimler Yüksekokulu Pilotaj Bölümü öğrencilerine, Konya Eğribayat’ta yer alan Hava Parkında uluslararası düzeyde lisans eğitimi verilmektedir. </a:t>
            </a:r>
          </a:p>
          <a:p>
            <a:pPr marL="285750" indent="-285750" algn="just">
              <a:lnSpc>
                <a:spcPct val="150000"/>
              </a:lnSpc>
              <a:spcBef>
                <a:spcPts val="600"/>
              </a:spcBef>
              <a:spcAft>
                <a:spcPts val="1200"/>
              </a:spcAft>
              <a:buFont typeface="Arial" panose="020B0604020202020204" pitchFamily="34" charset="0"/>
              <a:buChar char="•"/>
            </a:pPr>
            <a:r>
              <a:rPr lang="tr-TR" sz="1800" kern="1200" dirty="0">
                <a:solidFill>
                  <a:srgbClr val="000000"/>
                </a:solidFill>
                <a:effectLst/>
                <a:latin typeface="Cambria" panose="02040503050406030204" pitchFamily="18" charset="0"/>
                <a:ea typeface="Calibri" panose="020F0502020204030204" pitchFamily="34" charset="0"/>
                <a:cs typeface="Times New Roman (Headings CS)"/>
              </a:rPr>
              <a:t>Hava Parkımız; 1.200 metre çim pist, 1.500 metre asfalt pist, 1.500 metre taksi yolu ve uçak bakım hangarına sahiptir. Filomuzda  bulunan 4 adet planör, 8 adet eğitim uçağı ve 1 adet çeker uçak ve ALSIM AL250 simülatör ile Pilotaj Bölümü öğrencilerimiz gerçek bir uygulama eğitimi görmektedir.</a:t>
            </a:r>
          </a:p>
        </p:txBody>
      </p:sp>
    </p:spTree>
    <p:extLst>
      <p:ext uri="{BB962C8B-B14F-4D97-AF65-F5344CB8AC3E}">
        <p14:creationId xmlns:p14="http://schemas.microsoft.com/office/powerpoint/2010/main" val="2375391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PROGRAM FOTOĞRAFLARININ TALEBİ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3595793"/>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Bilimsel, kültürel, sanatsal ve sportif etkinliklerde fotoğraf ve/veya video çekim talepleriniz için </a:t>
            </a:r>
            <a:r>
              <a:rPr lang="tr-TR" b="1" dirty="0">
                <a:solidFill>
                  <a:srgbClr val="763E56"/>
                </a:solidFill>
                <a:latin typeface="Cambria" panose="02040503050406030204" pitchFamily="18" charset="0"/>
                <a:ea typeface="Cambria" panose="02040503050406030204" pitchFamily="18" charset="0"/>
              </a:rPr>
              <a:t>‘Fotoğraf ve Video Çekimi İstek </a:t>
            </a:r>
            <a:r>
              <a:rPr lang="tr-TR" b="1" dirty="0" err="1">
                <a:solidFill>
                  <a:srgbClr val="763E56"/>
                </a:solidFill>
                <a:latin typeface="Cambria" panose="02040503050406030204" pitchFamily="18" charset="0"/>
                <a:ea typeface="Cambria" panose="02040503050406030204" pitchFamily="18" charset="0"/>
              </a:rPr>
              <a:t>Formu’</a:t>
            </a:r>
            <a:r>
              <a:rPr lang="tr-TR" dirty="0" err="1">
                <a:latin typeface="Cambria" panose="02040503050406030204" pitchFamily="18" charset="0"/>
                <a:ea typeface="Cambria" panose="02040503050406030204" pitchFamily="18" charset="0"/>
              </a:rPr>
              <a:t>nu</a:t>
            </a:r>
            <a:r>
              <a:rPr lang="tr-TR" dirty="0">
                <a:latin typeface="Cambria" panose="02040503050406030204" pitchFamily="18" charset="0"/>
                <a:ea typeface="Cambria" panose="02040503050406030204" pitchFamily="18" charset="0"/>
              </a:rPr>
              <a:t> doldurmanız gerekmektedir. İlgili etkinlikten en az 10 gün önce formun doldurularak EBYS üzerinden Kurumsal İletişim ve Tanıtım Direktörlüğüne ulaştırılması gerekmektedir. Bu konuda Fakülte Sekreterliğiniz ile iletişime geçmelisiniz.</a:t>
            </a:r>
          </a:p>
          <a:p>
            <a:pPr marL="285750" indent="-285750" algn="just">
              <a:lnSpc>
                <a:spcPct val="150000"/>
              </a:lnSpc>
              <a:spcBef>
                <a:spcPts val="600"/>
              </a:spcBef>
              <a:spcAft>
                <a:spcPts val="1200"/>
              </a:spcAft>
              <a:buFont typeface="Arial" panose="020B0604020202020204" pitchFamily="34" charset="0"/>
              <a:buChar char="•"/>
            </a:pPr>
            <a:r>
              <a:rPr lang="tr-TR" i="0" u="none" strike="noStrike" dirty="0">
                <a:effectLst/>
                <a:latin typeface="Cambria" panose="02040503050406030204" pitchFamily="18" charset="0"/>
                <a:ea typeface="Cambria" panose="02040503050406030204" pitchFamily="18" charset="0"/>
              </a:rPr>
              <a:t>Gerçekleştirilen etkinliklerin</a:t>
            </a:r>
            <a:r>
              <a:rPr lang="tr-TR" dirty="0">
                <a:latin typeface="Cambria" panose="02040503050406030204" pitchFamily="18" charset="0"/>
                <a:ea typeface="Cambria" panose="02040503050406030204" pitchFamily="18" charset="0"/>
              </a:rPr>
              <a:t> fotoğraf ve/veya video kayıtlarını ise Kurumsal İletişim ve Tanıtım Direktörlüğü’nden bizzat </a:t>
            </a:r>
            <a:r>
              <a:rPr lang="tr-TR" dirty="0" err="1">
                <a:latin typeface="Cambria" panose="02040503050406030204" pitchFamily="18" charset="0"/>
                <a:ea typeface="Cambria" panose="02040503050406030204" pitchFamily="18" charset="0"/>
              </a:rPr>
              <a:t>flash</a:t>
            </a:r>
            <a:r>
              <a:rPr lang="tr-TR" dirty="0">
                <a:latin typeface="Cambria" panose="02040503050406030204" pitchFamily="18" charset="0"/>
                <a:ea typeface="Cambria" panose="02040503050406030204" pitchFamily="18" charset="0"/>
              </a:rPr>
              <a:t> bellek ile teslim alabilirsiniz. Ayrıca </a:t>
            </a:r>
            <a:r>
              <a:rPr lang="tr-TR" dirty="0">
                <a:latin typeface="Cambria" panose="02040503050406030204" pitchFamily="18" charset="0"/>
                <a:ea typeface="Cambria" panose="02040503050406030204" pitchFamily="18" charset="0"/>
                <a:hlinkClick r:id="rId3"/>
              </a:rPr>
              <a:t>akif.ergurum@karatay.edu.tr</a:t>
            </a:r>
            <a:r>
              <a:rPr lang="tr-TR" dirty="0">
                <a:latin typeface="Cambria" panose="02040503050406030204" pitchFamily="18" charset="0"/>
                <a:ea typeface="Cambria" panose="02040503050406030204" pitchFamily="18" charset="0"/>
              </a:rPr>
              <a:t> adresine e-mail atarak da talepte bulunabilirsiniz.</a:t>
            </a:r>
            <a:endParaRPr lang="tr-TR" i="0" u="none" strike="noStrike"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7376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ÇİFT ANADAL PROGRAMI (ÇAP)</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5303952"/>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Çift anadal programı (ÇAP); Bir diploma programına kayıtlı öğrencinin belirtilen şartlarını sağlaması kaydıyla aynı yükseköğretim kurumunun ikinci bir programından eş zamanlı olarak ders alıp, iki ayrı diploma alabilmesini sağlayan programdır.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Çift anadal programlarına başvurabilmek için KTO Karatay Üniversite’sinin bir lisans ya da ön lisans programına kayıtlı olmak gerekir.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Lisans programına kayıtlı olan öğrenciler lisans ve ön lisans programlarına çift anadal başvurusunda bulunabilir, ancak ön lisans programlarında kayıtlı olan öğrenciler sadece ön lisans programlarına çift anadal için başvurabilirler.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Çift anadal programlarına başvurular, KTO Karatay Üniversite Senatosu tarafından belirlenen akademik takvimde öngörülen tarih aralığında Öğrenci Bilgi Sistemi üzerinden yapılır.</a:t>
            </a:r>
          </a:p>
        </p:txBody>
      </p:sp>
    </p:spTree>
    <p:extLst>
      <p:ext uri="{BB962C8B-B14F-4D97-AF65-F5344CB8AC3E}">
        <p14:creationId xmlns:p14="http://schemas.microsoft.com/office/powerpoint/2010/main" val="2404073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ÇİFT ANADAL PROGRAMI (ÇAP)</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4426789"/>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 çift anadal programına, anadal diploma programının </a:t>
            </a:r>
            <a:r>
              <a:rPr lang="tr-TR" b="1" dirty="0">
                <a:latin typeface="Cambria" panose="02040503050406030204" pitchFamily="18" charset="0"/>
                <a:ea typeface="Cambria" panose="02040503050406030204" pitchFamily="18" charset="0"/>
              </a:rPr>
              <a:t>en erken üçüncü yarıyılın başında</a:t>
            </a:r>
            <a:r>
              <a:rPr lang="tr-TR" dirty="0">
                <a:latin typeface="Cambria" panose="02040503050406030204" pitchFamily="18" charset="0"/>
                <a:ea typeface="Cambria" panose="02040503050406030204" pitchFamily="18" charset="0"/>
              </a:rPr>
              <a:t>, </a:t>
            </a:r>
            <a:r>
              <a:rPr lang="tr-TR" b="1" dirty="0">
                <a:latin typeface="Cambria" panose="02040503050406030204" pitchFamily="18" charset="0"/>
                <a:ea typeface="Cambria" panose="02040503050406030204" pitchFamily="18" charset="0"/>
              </a:rPr>
              <a:t>en geç ise dört yıllık programlarda beşinci yarıyılın başında</a:t>
            </a:r>
            <a:r>
              <a:rPr lang="tr-TR" dirty="0">
                <a:latin typeface="Cambria" panose="02040503050406030204" pitchFamily="18" charset="0"/>
                <a:ea typeface="Cambria" panose="02040503050406030204" pitchFamily="18" charset="0"/>
              </a:rPr>
              <a:t>, anadal ön lisans diploma programında </a:t>
            </a:r>
            <a:r>
              <a:rPr lang="tr-TR" b="1" dirty="0">
                <a:latin typeface="Cambria" panose="02040503050406030204" pitchFamily="18" charset="0"/>
                <a:ea typeface="Cambria" panose="02040503050406030204" pitchFamily="18" charset="0"/>
              </a:rPr>
              <a:t>en erken ikinci yarıyılın başında</a:t>
            </a:r>
            <a:r>
              <a:rPr lang="tr-TR" dirty="0">
                <a:latin typeface="Cambria" panose="02040503050406030204" pitchFamily="18" charset="0"/>
                <a:ea typeface="Cambria" panose="02040503050406030204" pitchFamily="18" charset="0"/>
              </a:rPr>
              <a:t>, </a:t>
            </a:r>
            <a:r>
              <a:rPr lang="tr-TR" b="1" dirty="0">
                <a:latin typeface="Cambria" panose="02040503050406030204" pitchFamily="18" charset="0"/>
                <a:ea typeface="Cambria" panose="02040503050406030204" pitchFamily="18" charset="0"/>
              </a:rPr>
              <a:t>en geç ise üçüncü yarıyılın başında </a:t>
            </a:r>
            <a:r>
              <a:rPr lang="tr-TR" dirty="0">
                <a:latin typeface="Cambria" panose="02040503050406030204" pitchFamily="18" charset="0"/>
                <a:ea typeface="Cambria" panose="02040503050406030204" pitchFamily="18" charset="0"/>
              </a:rPr>
              <a:t>başvurabilir. Öğrencinin bu programa başvurabilmesi için başvurduğu yarıyıla kadar anadal diploma programında aldığı tüm dersleri başarıyla tamamlaması gerekir.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Başarı sıralaması şartı aranan programlarda çift anadal yapmak isteyen öğrencinin, bu yönergede belirlenen diğer şartların yanı sıra kayıt olduğu yıldaki ilgili programın Yükseköğretim Kurulu tarafından belirlenen başarı sıralaması şartını sağlamış olması gerekir.</a:t>
            </a:r>
          </a:p>
        </p:txBody>
      </p:sp>
    </p:spTree>
    <p:extLst>
      <p:ext uri="{BB962C8B-B14F-4D97-AF65-F5344CB8AC3E}">
        <p14:creationId xmlns:p14="http://schemas.microsoft.com/office/powerpoint/2010/main" val="283846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ÇİFT ANADAL PROGRAMI (ÇAP)</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3595793"/>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Başvuru anında anadal diploma programındaki genel not ortalaması en az </a:t>
            </a:r>
            <a:r>
              <a:rPr lang="tr-TR" b="1" dirty="0">
                <a:solidFill>
                  <a:srgbClr val="763E56"/>
                </a:solidFill>
                <a:latin typeface="Cambria" panose="02040503050406030204" pitchFamily="18" charset="0"/>
                <a:ea typeface="Cambria" panose="02040503050406030204" pitchFamily="18" charset="0"/>
              </a:rPr>
              <a:t>4,00</a:t>
            </a:r>
            <a:r>
              <a:rPr lang="tr-TR" dirty="0">
                <a:latin typeface="Cambria" panose="02040503050406030204" pitchFamily="18" charset="0"/>
                <a:ea typeface="Cambria" panose="02040503050406030204" pitchFamily="18" charset="0"/>
              </a:rPr>
              <a:t> üzerinden </a:t>
            </a:r>
            <a:r>
              <a:rPr lang="tr-TR" b="1" dirty="0">
                <a:solidFill>
                  <a:srgbClr val="763E56"/>
                </a:solidFill>
                <a:latin typeface="Cambria" panose="02040503050406030204" pitchFamily="18" charset="0"/>
                <a:ea typeface="Cambria" panose="02040503050406030204" pitchFamily="18" charset="0"/>
              </a:rPr>
              <a:t>2,75</a:t>
            </a:r>
            <a:r>
              <a:rPr lang="tr-TR" dirty="0">
                <a:latin typeface="Cambria" panose="02040503050406030204" pitchFamily="18" charset="0"/>
                <a:ea typeface="Cambria" panose="02040503050406030204" pitchFamily="18" charset="0"/>
              </a:rPr>
              <a:t> olan ve anadal diploma programının ilgili sınıfında başarı sıralaması itibariyle en üst yüzde </a:t>
            </a:r>
            <a:r>
              <a:rPr lang="tr-TR" b="1" dirty="0">
                <a:solidFill>
                  <a:srgbClr val="763E56"/>
                </a:solidFill>
                <a:latin typeface="Cambria" panose="02040503050406030204" pitchFamily="18" charset="0"/>
                <a:ea typeface="Cambria" panose="02040503050406030204" pitchFamily="18" charset="0"/>
              </a:rPr>
              <a:t>20’lik</a:t>
            </a:r>
            <a:r>
              <a:rPr lang="tr-TR" dirty="0">
                <a:latin typeface="Cambria" panose="02040503050406030204" pitchFamily="18" charset="0"/>
                <a:ea typeface="Cambria" panose="02040503050406030204" pitchFamily="18" charset="0"/>
              </a:rPr>
              <a:t> dilimde bulunan öğrenciler çift anadal diploma programına başvurabilirler.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Anadal diploma programındaki genel not ortalaması, </a:t>
            </a:r>
            <a:r>
              <a:rPr lang="tr-TR" b="1" dirty="0">
                <a:solidFill>
                  <a:srgbClr val="763E56"/>
                </a:solidFill>
                <a:latin typeface="Cambria" panose="02040503050406030204" pitchFamily="18" charset="0"/>
                <a:ea typeface="Cambria" panose="02040503050406030204" pitchFamily="18" charset="0"/>
              </a:rPr>
              <a:t>2,75</a:t>
            </a:r>
            <a:r>
              <a:rPr lang="tr-TR" dirty="0">
                <a:latin typeface="Cambria" panose="02040503050406030204" pitchFamily="18" charset="0"/>
                <a:ea typeface="Cambria" panose="02040503050406030204" pitchFamily="18" charset="0"/>
              </a:rPr>
              <a:t> olan, ancak anadal diploma programının ilgili sınıfında başarı sıralaması itibariyle en üst yüzde </a:t>
            </a:r>
            <a:r>
              <a:rPr lang="tr-TR" b="1" dirty="0">
                <a:solidFill>
                  <a:srgbClr val="763E56"/>
                </a:solidFill>
                <a:latin typeface="Cambria" panose="02040503050406030204" pitchFamily="18" charset="0"/>
                <a:ea typeface="Cambria" panose="02040503050406030204" pitchFamily="18" charset="0"/>
              </a:rPr>
              <a:t>20</a:t>
            </a:r>
            <a:r>
              <a:rPr lang="tr-TR" dirty="0">
                <a:latin typeface="Cambria" panose="02040503050406030204" pitchFamily="18" charset="0"/>
                <a:ea typeface="Cambria" panose="02040503050406030204" pitchFamily="18" charset="0"/>
              </a:rPr>
              <a:t>’sinde yer almayan öğrencilerden, çift anadal yapılacak programın ilgili yıldaki taban puanından az olmamak üzere puana sahip olanlar da çift anadal programına başvurabilirler.</a:t>
            </a:r>
          </a:p>
        </p:txBody>
      </p:sp>
    </p:spTree>
    <p:extLst>
      <p:ext uri="{BB962C8B-B14F-4D97-AF65-F5344CB8AC3E}">
        <p14:creationId xmlns:p14="http://schemas.microsoft.com/office/powerpoint/2010/main" val="2090726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87873" y="3068960"/>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BİLGİ İŞLEM FAALİYETLERİ</a:t>
            </a:r>
          </a:p>
        </p:txBody>
      </p:sp>
    </p:spTree>
    <p:extLst>
      <p:ext uri="{BB962C8B-B14F-4D97-AF65-F5344CB8AC3E}">
        <p14:creationId xmlns:p14="http://schemas.microsoft.com/office/powerpoint/2010/main" val="1167653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BİLGİ İŞLEM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323017"/>
            <a:ext cx="8996624" cy="5303952"/>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Kayıt olan öğrencilerimize içerisinde öğrenci kimlik kartı, kablosuz internet erişim bilgileri, e-posta adresi ve şifresi, kütüphane kaynaklarına uzaktan erişim için Proxy kullanıcı bilgilerinin yer aldığı zarf teslim edilir.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Zarf içerisinde Kişisel Verilerin Korunması Kanunu (KVKK) metni, laboratuvar kullanım politikası, e-posta ve internet kullanımı politikası gibi bilgiler de yer almaktadır. </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 kimlik kartlarımızın toplu ulaşımda kullanılabilmesi amacıyla </a:t>
            </a:r>
            <a:r>
              <a:rPr lang="tr-TR" b="1" dirty="0" err="1">
                <a:solidFill>
                  <a:srgbClr val="FF0000"/>
                </a:solidFill>
                <a:latin typeface="Cambria" panose="02040503050406030204" pitchFamily="18" charset="0"/>
                <a:ea typeface="Cambria" panose="02040503050406030204" pitchFamily="18" charset="0"/>
              </a:rPr>
              <a:t>Elkart</a:t>
            </a:r>
            <a:r>
              <a:rPr lang="tr-TR" dirty="0">
                <a:latin typeface="Cambria" panose="02040503050406030204" pitchFamily="18" charset="0"/>
                <a:ea typeface="Cambria" panose="02040503050406030204" pitchFamily="18" charset="0"/>
              </a:rPr>
              <a:t> özelliği bulunmaktadır. Ayrıca, yeni öğrencilerimizin </a:t>
            </a:r>
            <a:r>
              <a:rPr lang="tr-TR" dirty="0" err="1">
                <a:latin typeface="Cambria" panose="02040503050406030204" pitchFamily="18" charset="0"/>
                <a:ea typeface="Cambria" panose="02040503050406030204" pitchFamily="18" charset="0"/>
              </a:rPr>
              <a:t>ELKART’larına</a:t>
            </a:r>
            <a:r>
              <a:rPr lang="tr-TR" dirty="0">
                <a:latin typeface="Cambria" panose="02040503050406030204" pitchFamily="18" charset="0"/>
                <a:ea typeface="Cambria" panose="02040503050406030204" pitchFamily="18" charset="0"/>
              </a:rPr>
              <a:t> Konya Büyükşehir Belediyesi tarafından bir sefere mahsus olmak üzere belirli miktarda kredi yüklenmektedir.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E-posta hesabına sahip olan öğrencilerimiz, şahsi bilgisayarları da dahil olmak üzere 10 cihaza lisanslı </a:t>
            </a:r>
            <a:r>
              <a:rPr lang="tr-TR" b="1" dirty="0">
                <a:solidFill>
                  <a:srgbClr val="FF0000"/>
                </a:solidFill>
                <a:latin typeface="Cambria" panose="02040503050406030204" pitchFamily="18" charset="0"/>
                <a:ea typeface="Cambria" panose="02040503050406030204" pitchFamily="18" charset="0"/>
              </a:rPr>
              <a:t>Microsoft</a:t>
            </a:r>
            <a:r>
              <a:rPr lang="tr-TR" dirty="0">
                <a:latin typeface="Cambria" panose="02040503050406030204" pitchFamily="18" charset="0"/>
                <a:ea typeface="Cambria" panose="02040503050406030204" pitchFamily="18" charset="0"/>
              </a:rPr>
              <a:t> </a:t>
            </a:r>
            <a:r>
              <a:rPr lang="tr-TR" b="1" dirty="0">
                <a:solidFill>
                  <a:srgbClr val="FF0000"/>
                </a:solidFill>
                <a:latin typeface="Cambria" panose="02040503050406030204" pitchFamily="18" charset="0"/>
                <a:ea typeface="Cambria" panose="02040503050406030204" pitchFamily="18" charset="0"/>
              </a:rPr>
              <a:t>Office</a:t>
            </a:r>
            <a:r>
              <a:rPr lang="tr-TR" dirty="0">
                <a:latin typeface="Cambria" panose="02040503050406030204" pitchFamily="18" charset="0"/>
                <a:ea typeface="Cambria" panose="02040503050406030204" pitchFamily="18" charset="0"/>
              </a:rPr>
              <a:t> programlarını kurabilir.</a:t>
            </a:r>
          </a:p>
        </p:txBody>
      </p:sp>
    </p:spTree>
    <p:extLst>
      <p:ext uri="{BB962C8B-B14F-4D97-AF65-F5344CB8AC3E}">
        <p14:creationId xmlns:p14="http://schemas.microsoft.com/office/powerpoint/2010/main" val="1842515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BİLGİ İŞLEM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4657622"/>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Lisanslama işlemi, öğrencinin e-posta ve parolası ile gerçekleşmektedir. Office 365 paketi içerisinde öğrencilerimize ücretsiz bir şekilde Word, Excel, Powerpoint, </a:t>
            </a:r>
            <a:r>
              <a:rPr lang="tr-TR" dirty="0" err="1">
                <a:latin typeface="Cambria" panose="02040503050406030204" pitchFamily="18" charset="0"/>
                <a:ea typeface="Cambria" panose="02040503050406030204" pitchFamily="18" charset="0"/>
              </a:rPr>
              <a:t>Teams</a:t>
            </a:r>
            <a:r>
              <a:rPr lang="tr-TR" dirty="0">
                <a:latin typeface="Cambria" panose="02040503050406030204" pitchFamily="18" charset="0"/>
                <a:ea typeface="Cambria" panose="02040503050406030204" pitchFamily="18" charset="0"/>
              </a:rPr>
              <a:t>, Planner gibi uygulamalar sunulmaktadır.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 Fuaye alanlarımızda yer alan dokunmatik ekrana sahip bilgisayarlar sayesinde araştırmalarınızı yapabilir, öğrenci bilgi sistemine erişerek notlarınızı veya karnenizi görüntüleyebilirsiniz.</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Öğrencilerimizin, Bilgi İşlem Direktörlüğü bünyesine yapacağı herhangi bir talep için </a:t>
            </a:r>
            <a:r>
              <a:rPr lang="tr-TR" b="1" dirty="0">
                <a:solidFill>
                  <a:srgbClr val="FF0000"/>
                </a:solidFill>
                <a:latin typeface="Cambria" panose="02040503050406030204" pitchFamily="18" charset="0"/>
                <a:ea typeface="Cambria" panose="02040503050406030204" pitchFamily="18" charset="0"/>
              </a:rPr>
              <a:t>https://bilgiislem.karatay.edu.tr </a:t>
            </a:r>
            <a:r>
              <a:rPr lang="tr-TR" dirty="0">
                <a:latin typeface="Cambria" panose="02040503050406030204" pitchFamily="18" charset="0"/>
                <a:ea typeface="Cambria" panose="02040503050406030204" pitchFamily="18" charset="0"/>
              </a:rPr>
              <a:t>adresinde bulunan online talep sistemine taleplerini işlemeleri gerekmektedir. Buradan yapılan talepler, en kısa süre içerisinde neticelendirilmekte ve öğrencilerimize SMS yolu ile bilgi verilmektedir.</a:t>
            </a:r>
          </a:p>
        </p:txBody>
      </p:sp>
    </p:spTree>
    <p:extLst>
      <p:ext uri="{BB962C8B-B14F-4D97-AF65-F5344CB8AC3E}">
        <p14:creationId xmlns:p14="http://schemas.microsoft.com/office/powerpoint/2010/main" val="371635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Montserrat" panose="00000800000000000000" pitchFamily="50" charset="-94"/>
                <a:ea typeface="Cambria" panose="02040503050406030204" pitchFamily="18" charset="0"/>
                <a:cs typeface="Tahoma" panose="020B0604030504040204" pitchFamily="34" charset="0"/>
              </a:rPr>
              <a:t>KURULUŞ</a:t>
            </a:r>
          </a:p>
        </p:txBody>
      </p:sp>
      <p:pic>
        <p:nvPicPr>
          <p:cNvPr id="2" name="Picture 4">
            <a:extLst>
              <a:ext uri="{FF2B5EF4-FFF2-40B4-BE49-F238E27FC236}">
                <a16:creationId xmlns:a16="http://schemas.microsoft.com/office/drawing/2014/main" id="{E3BB642C-0353-6A5F-06D0-858913EF70EC}"/>
              </a:ext>
            </a:extLst>
          </p:cNvPr>
          <p:cNvPicPr>
            <a:picLocks noChangeAspect="1"/>
          </p:cNvPicPr>
          <p:nvPr/>
        </p:nvPicPr>
        <p:blipFill>
          <a:blip r:embed="rId3"/>
          <a:stretch>
            <a:fillRect/>
          </a:stretch>
        </p:blipFill>
        <p:spPr>
          <a:xfrm>
            <a:off x="1755912" y="2125715"/>
            <a:ext cx="4340087" cy="3255065"/>
          </a:xfrm>
          <a:prstGeom prst="rect">
            <a:avLst/>
          </a:prstGeom>
          <a:ln>
            <a:noFill/>
          </a:ln>
          <a:effectLst>
            <a:softEdge rad="112500"/>
          </a:effectLst>
        </p:spPr>
      </p:pic>
      <p:sp>
        <p:nvSpPr>
          <p:cNvPr id="4" name="Metin kutusu 3">
            <a:extLst>
              <a:ext uri="{FF2B5EF4-FFF2-40B4-BE49-F238E27FC236}">
                <a16:creationId xmlns:a16="http://schemas.microsoft.com/office/drawing/2014/main" id="{9A0CECB0-1862-0FBB-F256-B228E2408E28}"/>
              </a:ext>
            </a:extLst>
          </p:cNvPr>
          <p:cNvSpPr txBox="1"/>
          <p:nvPr/>
        </p:nvSpPr>
        <p:spPr>
          <a:xfrm>
            <a:off x="6215605" y="2050386"/>
            <a:ext cx="4738747" cy="3364960"/>
          </a:xfrm>
          <a:prstGeom prst="rect">
            <a:avLst/>
          </a:prstGeom>
          <a:noFill/>
        </p:spPr>
        <p:txBody>
          <a:bodyPr wrap="square">
            <a:spAutoFit/>
          </a:bodyPr>
          <a:lstStyle/>
          <a:p>
            <a:pPr algn="just">
              <a:lnSpc>
                <a:spcPct val="150000"/>
              </a:lnSpc>
            </a:pPr>
            <a:r>
              <a:rPr lang="tr-TR" b="0" i="0" u="none" strike="noStrike" dirty="0">
                <a:effectLst/>
                <a:latin typeface="Cambria" panose="02040503050406030204" pitchFamily="18" charset="0"/>
                <a:ea typeface="Cambria" panose="02040503050406030204" pitchFamily="18" charset="0"/>
              </a:rPr>
              <a:t>İsmini, Selçuklular tarafından 1251 yılında yaptırılmış ilk Vakıf Yükseköğretim Kurumu niteliğinde olan </a:t>
            </a:r>
            <a:r>
              <a:rPr lang="tr-TR" i="0" u="none" strike="noStrike" dirty="0">
                <a:effectLst/>
                <a:latin typeface="Cambria" panose="02040503050406030204" pitchFamily="18" charset="0"/>
                <a:ea typeface="Cambria" panose="02040503050406030204" pitchFamily="18" charset="0"/>
              </a:rPr>
              <a:t>Karatay Medresesi’nden </a:t>
            </a:r>
            <a:r>
              <a:rPr lang="tr-TR" b="0" i="0" u="none" strike="noStrike" dirty="0">
                <a:effectLst/>
                <a:latin typeface="Cambria" panose="02040503050406030204" pitchFamily="18" charset="0"/>
                <a:ea typeface="Cambria" panose="02040503050406030204" pitchFamily="18" charset="0"/>
              </a:rPr>
              <a:t>alan KTO Karatay Üniversitesi, </a:t>
            </a:r>
            <a:r>
              <a:rPr lang="tr-TR" i="0" u="none" strike="noStrike" dirty="0">
                <a:effectLst/>
                <a:latin typeface="Cambria" panose="02040503050406030204" pitchFamily="18" charset="0"/>
                <a:ea typeface="Cambria" panose="02040503050406030204" pitchFamily="18" charset="0"/>
              </a:rPr>
              <a:t>1882 yılında kurulan </a:t>
            </a:r>
            <a:r>
              <a:rPr lang="tr-TR" b="0" i="0" u="none" strike="noStrike" dirty="0">
                <a:effectLst/>
                <a:latin typeface="Cambria" panose="02040503050406030204" pitchFamily="18" charset="0"/>
                <a:ea typeface="Cambria" panose="02040503050406030204" pitchFamily="18" charset="0"/>
              </a:rPr>
              <a:t>ve </a:t>
            </a:r>
            <a:r>
              <a:rPr lang="tr-TR" i="0" u="none" strike="noStrike" dirty="0">
                <a:effectLst/>
                <a:latin typeface="Cambria" panose="02040503050406030204" pitchFamily="18" charset="0"/>
                <a:ea typeface="Cambria" panose="02040503050406030204" pitchFamily="18" charset="0"/>
              </a:rPr>
              <a:t>Türkiye'nin en köklü</a:t>
            </a:r>
            <a:r>
              <a:rPr lang="tr-TR" b="0" i="0" u="none" strike="noStrike" dirty="0">
                <a:effectLst/>
                <a:latin typeface="Cambria" panose="02040503050406030204" pitchFamily="18" charset="0"/>
                <a:ea typeface="Cambria" panose="02040503050406030204" pitchFamily="18" charset="0"/>
              </a:rPr>
              <a:t> ticaret odalarından olan </a:t>
            </a:r>
            <a:r>
              <a:rPr lang="tr-TR" b="1" i="0" u="none" strike="noStrike" dirty="0">
                <a:solidFill>
                  <a:srgbClr val="763E56"/>
                </a:solidFill>
                <a:effectLst/>
                <a:latin typeface="Cambria" panose="02040503050406030204" pitchFamily="18" charset="0"/>
                <a:ea typeface="Cambria" panose="02040503050406030204" pitchFamily="18" charset="0"/>
              </a:rPr>
              <a:t>Konya Ticaret Odası</a:t>
            </a:r>
            <a:r>
              <a:rPr lang="tr-TR" b="0" i="0" u="none" strike="noStrike" dirty="0">
                <a:effectLst/>
                <a:latin typeface="Cambria" panose="02040503050406030204" pitchFamily="18" charset="0"/>
                <a:ea typeface="Cambria" panose="02040503050406030204" pitchFamily="18" charset="0"/>
              </a:rPr>
              <a:t>’nın </a:t>
            </a:r>
            <a:r>
              <a:rPr lang="tr-TR" b="1" i="0" u="none" strike="noStrike" dirty="0">
                <a:solidFill>
                  <a:srgbClr val="763E56"/>
                </a:solidFill>
                <a:effectLst/>
                <a:latin typeface="Cambria" panose="02040503050406030204" pitchFamily="18" charset="0"/>
                <a:ea typeface="Cambria" panose="02040503050406030204" pitchFamily="18" charset="0"/>
              </a:rPr>
              <a:t>Eğitim ve Sağlık Vakfı</a:t>
            </a:r>
            <a:r>
              <a:rPr lang="tr-TR" b="0" i="0" u="none" strike="noStrike" dirty="0">
                <a:effectLst/>
                <a:latin typeface="Cambria" panose="02040503050406030204" pitchFamily="18" charset="0"/>
                <a:ea typeface="Cambria" panose="02040503050406030204" pitchFamily="18" charset="0"/>
              </a:rPr>
              <a:t> tarafından </a:t>
            </a:r>
            <a:r>
              <a:rPr lang="tr-TR" b="1" i="0" u="none" strike="noStrike" dirty="0">
                <a:solidFill>
                  <a:srgbClr val="763E56"/>
                </a:solidFill>
                <a:effectLst/>
                <a:latin typeface="Cambria" panose="02040503050406030204" pitchFamily="18" charset="0"/>
                <a:ea typeface="Cambria" panose="02040503050406030204" pitchFamily="18" charset="0"/>
              </a:rPr>
              <a:t>07 Temmuz 2009</a:t>
            </a:r>
            <a:r>
              <a:rPr lang="tr-TR" b="1" i="0" u="none" strike="noStrike" dirty="0">
                <a:effectLst/>
                <a:latin typeface="Cambria" panose="02040503050406030204" pitchFamily="18" charset="0"/>
                <a:ea typeface="Cambria" panose="02040503050406030204" pitchFamily="18" charset="0"/>
              </a:rPr>
              <a:t> </a:t>
            </a:r>
            <a:r>
              <a:rPr lang="tr-TR" b="0" i="0" u="none" strike="noStrike" dirty="0">
                <a:effectLst/>
                <a:latin typeface="Cambria" panose="02040503050406030204" pitchFamily="18" charset="0"/>
                <a:ea typeface="Cambria" panose="02040503050406030204" pitchFamily="18" charset="0"/>
              </a:rPr>
              <a:t>yılında yeniden kurulmuştur.</a:t>
            </a:r>
            <a:r>
              <a:rPr lang="tr-TR"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376499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87873" y="3068960"/>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ve MÜZE YÖNETİMİ FAALİYETLERİ</a:t>
            </a:r>
          </a:p>
        </p:txBody>
      </p:sp>
    </p:spTree>
    <p:extLst>
      <p:ext uri="{BB962C8B-B14F-4D97-AF65-F5344CB8AC3E}">
        <p14:creationId xmlns:p14="http://schemas.microsoft.com/office/powerpoint/2010/main" val="3083354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ve MÜZE YÖNETİMİ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8" y="1534026"/>
            <a:ext cx="9576079" cy="3041795"/>
          </a:xfrm>
          <a:prstGeom prst="rect">
            <a:avLst/>
          </a:prstGeom>
          <a:noFill/>
        </p:spPr>
        <p:txBody>
          <a:bodyPr wrap="square">
            <a:spAutoFit/>
          </a:bodyPr>
          <a:lstStyle/>
          <a:p>
            <a:pPr algn="just">
              <a:lnSpc>
                <a:spcPct val="150000"/>
              </a:lnSpc>
              <a:spcBef>
                <a:spcPts val="600"/>
              </a:spcBef>
              <a:spcAft>
                <a:spcPts val="1200"/>
              </a:spcAft>
            </a:pPr>
            <a:r>
              <a:rPr lang="tr-TR" dirty="0">
                <a:latin typeface="Cambria" panose="02040503050406030204" pitchFamily="18" charset="0"/>
                <a:ea typeface="Cambria" panose="02040503050406030204" pitchFamily="18" charset="0"/>
              </a:rPr>
              <a:t>Üniversitemizde dört adet kütüphane bulunmaktadır: </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K Blok  2. katta </a:t>
            </a:r>
            <a:r>
              <a:rPr lang="tr-TR" b="1" dirty="0">
                <a:solidFill>
                  <a:srgbClr val="FF0000"/>
                </a:solidFill>
                <a:latin typeface="Cambria" panose="02040503050406030204" pitchFamily="18" charset="0"/>
                <a:ea typeface="Cambria" panose="02040503050406030204" pitchFamily="18" charset="0"/>
              </a:rPr>
              <a:t>Merkez Kütüphane </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Hukuk Fakültesi Binası’nda </a:t>
            </a:r>
            <a:r>
              <a:rPr lang="tr-TR" b="1" dirty="0">
                <a:solidFill>
                  <a:srgbClr val="FF0000"/>
                </a:solidFill>
                <a:latin typeface="Cambria" panose="02040503050406030204" pitchFamily="18" charset="0"/>
                <a:ea typeface="Cambria" panose="02040503050406030204" pitchFamily="18" charset="0"/>
              </a:rPr>
              <a:t>Hukuk Fakültesi Kütüphanesi</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FF0000"/>
                </a:solidFill>
                <a:latin typeface="Cambria" panose="02040503050406030204" pitchFamily="18" charset="0"/>
                <a:ea typeface="Cambria" panose="02040503050406030204" pitchFamily="18" charset="0"/>
              </a:rPr>
              <a:t>Tıp Fakültesi Kütüphanesi </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FF0000"/>
                </a:solidFill>
                <a:latin typeface="Cambria" panose="02040503050406030204" pitchFamily="18" charset="0"/>
                <a:ea typeface="Cambria" panose="02040503050406030204" pitchFamily="18" charset="0"/>
              </a:rPr>
              <a:t>Ticaret ve Sanayi Meslek Yüksekokulu Kütüphanesi</a:t>
            </a:r>
          </a:p>
        </p:txBody>
      </p:sp>
    </p:spTree>
    <p:extLst>
      <p:ext uri="{BB962C8B-B14F-4D97-AF65-F5344CB8AC3E}">
        <p14:creationId xmlns:p14="http://schemas.microsoft.com/office/powerpoint/2010/main" val="2900885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ve MÜZE YÖNETİMİ FAALİYETLERİ</a:t>
            </a:r>
          </a:p>
        </p:txBody>
      </p:sp>
      <p:pic>
        <p:nvPicPr>
          <p:cNvPr id="4" name="Resim 3" descr="iç mekan, kitap dolabı, kitaplık, sahne içeren bir resim&#10;&#10;Açıklama otomatik olarak oluşturuldu">
            <a:extLst>
              <a:ext uri="{FF2B5EF4-FFF2-40B4-BE49-F238E27FC236}">
                <a16:creationId xmlns:a16="http://schemas.microsoft.com/office/drawing/2014/main" id="{04D2F6BF-6C34-3D7E-21B5-0F71CF0A8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149" y="2544024"/>
            <a:ext cx="3364497" cy="2242998"/>
          </a:xfrm>
          <a:prstGeom prst="rect">
            <a:avLst/>
          </a:prstGeom>
          <a:ln>
            <a:noFill/>
          </a:ln>
          <a:effectLst>
            <a:outerShdw blurRad="190500" algn="tl" rotWithShape="0">
              <a:srgbClr val="000000">
                <a:alpha val="70000"/>
              </a:srgbClr>
            </a:outerShdw>
          </a:effectLst>
        </p:spPr>
      </p:pic>
      <p:pic>
        <p:nvPicPr>
          <p:cNvPr id="8" name="Resim 7" descr="sandalye, mobilya, iç mekan, zemin içeren bir resim&#10;&#10;Açıklama otomatik olarak oluşturuldu">
            <a:extLst>
              <a:ext uri="{FF2B5EF4-FFF2-40B4-BE49-F238E27FC236}">
                <a16:creationId xmlns:a16="http://schemas.microsoft.com/office/drawing/2014/main" id="{5CC0BF4E-3E8C-89BC-73A9-09847EA9E7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22" y="2544023"/>
            <a:ext cx="3364499" cy="2242999"/>
          </a:xfrm>
          <a:prstGeom prst="rect">
            <a:avLst/>
          </a:prstGeom>
          <a:ln>
            <a:noFill/>
          </a:ln>
          <a:effectLst>
            <a:outerShdw blurRad="190500" algn="tl" rotWithShape="0">
              <a:srgbClr val="000000">
                <a:alpha val="70000"/>
              </a:srgbClr>
            </a:outerShdw>
          </a:effectLst>
        </p:spPr>
      </p:pic>
      <p:pic>
        <p:nvPicPr>
          <p:cNvPr id="10" name="Resim 9" descr="giyim, kişi, şahıs, sandalye, mobilya içeren bir resim&#10;&#10;Açıklama otomatik olarak oluşturuldu">
            <a:extLst>
              <a:ext uri="{FF2B5EF4-FFF2-40B4-BE49-F238E27FC236}">
                <a16:creationId xmlns:a16="http://schemas.microsoft.com/office/drawing/2014/main" id="{CBB746E9-9A29-B2CA-39BA-C35FBC0E74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2148" y="2544023"/>
            <a:ext cx="3364771" cy="22429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3148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KAYNAKLARI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8" y="1534026"/>
            <a:ext cx="9576079" cy="4857676"/>
          </a:xfrm>
          <a:prstGeom prst="rect">
            <a:avLst/>
          </a:prstGeom>
          <a:noFill/>
        </p:spPr>
        <p:txBody>
          <a:bodyPr wrap="square">
            <a:spAutoFit/>
          </a:bodyPr>
          <a:lstStyle/>
          <a:p>
            <a:pPr>
              <a:lnSpc>
                <a:spcPct val="150000"/>
              </a:lnSpc>
              <a:spcBef>
                <a:spcPts val="600"/>
              </a:spcBef>
              <a:spcAft>
                <a:spcPts val="600"/>
              </a:spcAft>
            </a:pPr>
            <a:r>
              <a:rPr lang="tr-TR" dirty="0">
                <a:latin typeface="Cambria" panose="02040503050406030204" pitchFamily="18" charset="0"/>
                <a:ea typeface="Cambria" panose="02040503050406030204" pitchFamily="18" charset="0"/>
              </a:rPr>
              <a:t>Kütüphanemizde bulunan kaynaklar:	</a:t>
            </a:r>
          </a:p>
          <a:p>
            <a:pPr marL="285750" indent="-285750">
              <a:lnSpc>
                <a:spcPct val="150000"/>
              </a:lnSpc>
              <a:spcBef>
                <a:spcPts val="600"/>
              </a:spcBef>
              <a:spcAft>
                <a:spcPts val="600"/>
              </a:spcAft>
              <a:buFont typeface="Arial" panose="020B0604020202020204" pitchFamily="34" charset="0"/>
              <a:buChar char="•"/>
            </a:pPr>
            <a:r>
              <a:rPr lang="tr-TR" b="1" dirty="0">
                <a:solidFill>
                  <a:srgbClr val="763E56"/>
                </a:solidFill>
                <a:latin typeface="Cambria" panose="02040503050406030204" pitchFamily="18" charset="0"/>
                <a:ea typeface="Cambria" panose="02040503050406030204" pitchFamily="18" charset="0"/>
              </a:rPr>
              <a:t>56.933 </a:t>
            </a:r>
            <a:r>
              <a:rPr lang="tr-TR" dirty="0">
                <a:latin typeface="Cambria" panose="02040503050406030204" pitchFamily="18" charset="0"/>
                <a:ea typeface="Cambria" panose="02040503050406030204" pitchFamily="18" charset="0"/>
              </a:rPr>
              <a:t>basılı kitap, </a:t>
            </a:r>
            <a:r>
              <a:rPr lang="tr-TR" b="1" dirty="0">
                <a:solidFill>
                  <a:srgbClr val="763E56"/>
                </a:solidFill>
                <a:latin typeface="Cambria" panose="02040503050406030204" pitchFamily="18" charset="0"/>
                <a:ea typeface="Cambria" panose="02040503050406030204" pitchFamily="18" charset="0"/>
              </a:rPr>
              <a:t>1.730 </a:t>
            </a:r>
            <a:r>
              <a:rPr lang="tr-TR" dirty="0">
                <a:latin typeface="Cambria" panose="02040503050406030204" pitchFamily="18" charset="0"/>
                <a:ea typeface="Cambria" panose="02040503050406030204" pitchFamily="18" charset="0"/>
              </a:rPr>
              <a:t>adet nadir eser, </a:t>
            </a:r>
            <a:r>
              <a:rPr lang="tr-TR" b="1" dirty="0">
                <a:solidFill>
                  <a:srgbClr val="763E56"/>
                </a:solidFill>
                <a:latin typeface="Cambria" panose="02040503050406030204" pitchFamily="18" charset="0"/>
                <a:ea typeface="Cambria" panose="02040503050406030204" pitchFamily="18" charset="0"/>
              </a:rPr>
              <a:t>62.461</a:t>
            </a:r>
            <a:r>
              <a:rPr lang="tr-TR" dirty="0">
                <a:latin typeface="Cambria" panose="02040503050406030204" pitchFamily="18" charset="0"/>
                <a:ea typeface="Cambria" panose="02040503050406030204" pitchFamily="18" charset="0"/>
              </a:rPr>
              <a:t> elektronik kitap</a:t>
            </a:r>
          </a:p>
          <a:p>
            <a:pPr marL="285750" indent="-285750">
              <a:lnSpc>
                <a:spcPct val="150000"/>
              </a:lnSpc>
              <a:spcBef>
                <a:spcPts val="600"/>
              </a:spcBef>
              <a:spcAft>
                <a:spcPts val="600"/>
              </a:spcAft>
              <a:buFont typeface="Arial" panose="020B0604020202020204" pitchFamily="34" charset="0"/>
              <a:buChar char="•"/>
            </a:pPr>
            <a:r>
              <a:rPr lang="tr-TR" b="1" dirty="0">
                <a:solidFill>
                  <a:srgbClr val="763E56"/>
                </a:solidFill>
                <a:latin typeface="Cambria" panose="02040503050406030204" pitchFamily="18" charset="0"/>
                <a:ea typeface="Cambria" panose="02040503050406030204" pitchFamily="18" charset="0"/>
              </a:rPr>
              <a:t>150.000 </a:t>
            </a:r>
            <a:r>
              <a:rPr lang="tr-TR" dirty="0">
                <a:latin typeface="Cambria" panose="02040503050406030204" pitchFamily="18" charset="0"/>
                <a:ea typeface="Cambria" panose="02040503050406030204" pitchFamily="18" charset="0"/>
              </a:rPr>
              <a:t>üzerinde elektronik yayın</a:t>
            </a:r>
          </a:p>
          <a:p>
            <a:pPr marL="285750" indent="-285750">
              <a:lnSpc>
                <a:spcPct val="150000"/>
              </a:lnSpc>
              <a:spcBef>
                <a:spcPts val="600"/>
              </a:spcBef>
              <a:spcAft>
                <a:spcPts val="600"/>
              </a:spcAft>
              <a:buFont typeface="Arial" panose="020B0604020202020204" pitchFamily="34" charset="0"/>
              <a:buChar char="•"/>
            </a:pPr>
            <a:r>
              <a:rPr lang="tr-TR" b="1" dirty="0">
                <a:solidFill>
                  <a:srgbClr val="763E56"/>
                </a:solidFill>
                <a:latin typeface="Cambria" panose="02040503050406030204" pitchFamily="18" charset="0"/>
                <a:ea typeface="Cambria" panose="02040503050406030204" pitchFamily="18" charset="0"/>
              </a:rPr>
              <a:t>4.000.000</a:t>
            </a:r>
            <a:r>
              <a:rPr lang="tr-TR" dirty="0">
                <a:latin typeface="Cambria" panose="02040503050406030204" pitchFamily="18" charset="0"/>
                <a:ea typeface="Cambria" panose="02040503050406030204" pitchFamily="18" charset="0"/>
              </a:rPr>
              <a:t>’dan fazla tam metin makaleye erişim imkânı sunulmaktadır.</a:t>
            </a:r>
          </a:p>
          <a:p>
            <a:pPr marL="285750" indent="-285750">
              <a:lnSpc>
                <a:spcPct val="150000"/>
              </a:lnSpc>
              <a:spcBef>
                <a:spcPts val="600"/>
              </a:spcBef>
              <a:spcAft>
                <a:spcPts val="600"/>
              </a:spcAft>
              <a:buFont typeface="Arial" panose="020B0604020202020204" pitchFamily="34" charset="0"/>
              <a:buChar char="•"/>
            </a:pPr>
            <a:r>
              <a:rPr lang="tr-TR" dirty="0">
                <a:latin typeface="Cambria" panose="02040503050406030204" pitchFamily="18" charset="0"/>
                <a:ea typeface="Cambria" panose="02040503050406030204" pitchFamily="18" charset="0"/>
              </a:rPr>
              <a:t>7/24 açık e-kütüphane hizmeti (Yordam Otomasyon Sistemi)</a:t>
            </a:r>
          </a:p>
          <a:p>
            <a:pPr marL="285750" indent="-285750">
              <a:lnSpc>
                <a:spcPct val="150000"/>
              </a:lnSpc>
              <a:spcBef>
                <a:spcPts val="600"/>
              </a:spcBef>
              <a:spcAft>
                <a:spcPts val="600"/>
              </a:spcAft>
              <a:buFont typeface="Arial" panose="020B0604020202020204" pitchFamily="34" charset="0"/>
              <a:buChar char="•"/>
            </a:pPr>
            <a:r>
              <a:rPr lang="tr-TR" dirty="0">
                <a:latin typeface="Cambria" panose="02040503050406030204" pitchFamily="18" charset="0"/>
                <a:ea typeface="Cambria" panose="02040503050406030204" pitchFamily="18" charset="0"/>
              </a:rPr>
              <a:t>7/24 </a:t>
            </a:r>
            <a:r>
              <a:rPr lang="tr-TR" dirty="0" err="1">
                <a:latin typeface="Cambria" panose="02040503050406030204" pitchFamily="18" charset="0"/>
                <a:ea typeface="Cambria" panose="02040503050406030204" pitchFamily="18" charset="0"/>
              </a:rPr>
              <a:t>proxy</a:t>
            </a:r>
            <a:r>
              <a:rPr lang="tr-TR" dirty="0">
                <a:latin typeface="Cambria" panose="02040503050406030204" pitchFamily="18" charset="0"/>
                <a:ea typeface="Cambria" panose="02040503050406030204" pitchFamily="18" charset="0"/>
              </a:rPr>
              <a:t> hizmeti (Üniversite içi ve dışından elektronik kaynaklara erişim (VETİS))</a:t>
            </a:r>
          </a:p>
          <a:p>
            <a:pPr marL="285750" indent="-285750">
              <a:lnSpc>
                <a:spcPct val="150000"/>
              </a:lnSpc>
              <a:spcBef>
                <a:spcPts val="600"/>
              </a:spcBef>
              <a:spcAft>
                <a:spcPts val="600"/>
              </a:spcAft>
              <a:buFont typeface="Arial" panose="020B0604020202020204" pitchFamily="34" charset="0"/>
              <a:buChar char="•"/>
            </a:pPr>
            <a:r>
              <a:rPr lang="tr-TR" b="1" dirty="0">
                <a:solidFill>
                  <a:srgbClr val="763E56"/>
                </a:solidFill>
                <a:latin typeface="Cambria" panose="02040503050406030204" pitchFamily="18" charset="0"/>
                <a:ea typeface="Cambria" panose="02040503050406030204" pitchFamily="18" charset="0"/>
              </a:rPr>
              <a:t>27</a:t>
            </a:r>
            <a:r>
              <a:rPr lang="tr-TR" dirty="0">
                <a:latin typeface="Cambria" panose="02040503050406030204" pitchFamily="18" charset="0"/>
                <a:ea typeface="Cambria" panose="02040503050406030204" pitchFamily="18" charset="0"/>
              </a:rPr>
              <a:t> veri tabanı aboneliği</a:t>
            </a:r>
          </a:p>
          <a:p>
            <a:pPr marL="285750" indent="-285750">
              <a:lnSpc>
                <a:spcPct val="150000"/>
              </a:lnSpc>
              <a:spcBef>
                <a:spcPts val="600"/>
              </a:spcBef>
              <a:spcAft>
                <a:spcPts val="600"/>
              </a:spcAft>
              <a:buFont typeface="Arial" panose="020B0604020202020204" pitchFamily="34" charset="0"/>
              <a:buChar char="•"/>
            </a:pPr>
            <a:r>
              <a:rPr lang="tr-TR" dirty="0">
                <a:latin typeface="Cambria" panose="02040503050406030204" pitchFamily="18" charset="0"/>
                <a:ea typeface="Cambria" panose="02040503050406030204" pitchFamily="18" charset="0"/>
              </a:rPr>
              <a:t>Kütüphanemizde kaynaklar kitapların kolay bulunması amacıyla LC Sınıflama Sistemine göre yerleştirilmiş olup, açık raf sistemiyle çalışmaktadır. </a:t>
            </a:r>
          </a:p>
        </p:txBody>
      </p:sp>
    </p:spTree>
    <p:extLst>
      <p:ext uri="{BB962C8B-B14F-4D97-AF65-F5344CB8AC3E}">
        <p14:creationId xmlns:p14="http://schemas.microsoft.com/office/powerpoint/2010/main" val="4258357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KÜTÜPHANEDEN YARARLANMA</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4057457"/>
          </a:xfrm>
          <a:prstGeom prst="rect">
            <a:avLst/>
          </a:prstGeom>
          <a:noFill/>
        </p:spPr>
        <p:txBody>
          <a:bodyPr wrap="square">
            <a:spAutoFit/>
          </a:bodyPr>
          <a:lstStyle/>
          <a:p>
            <a:pPr algn="just">
              <a:lnSpc>
                <a:spcPct val="150000"/>
              </a:lnSpc>
              <a:spcBef>
                <a:spcPts val="600"/>
              </a:spcBef>
              <a:spcAft>
                <a:spcPts val="1200"/>
              </a:spcAft>
            </a:pPr>
            <a:r>
              <a:rPr lang="tr-TR" b="1" dirty="0">
                <a:latin typeface="Cambria" panose="02040503050406030204" pitchFamily="18" charset="0"/>
                <a:ea typeface="Cambria" panose="02040503050406030204" pitchFamily="18" charset="0"/>
              </a:rPr>
              <a:t>Kütüphane Çalışma Saatleri:</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Kütüphanemiz sınav dönemleri dışında; hafta içi 08.30-22.00, hafta sonu 11.00-20.00 saatleri arasında, sınav dönemlerinde ise 24 saat öğrencilerimize hizmet vermektedir. Yaz döneminde ise hafta içi 08.30-17.30 saatleri arasında kullanıma açıktır.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Kütüphanemiz kaynaklarından sadece öğrencilerimiz, mezunlarımız, akademisyenlerimiz ve personellerimiz faydalanabilmektedir. </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Öğrencilerimiz, üniversite kimlik kartlarıyla üye olup, kitapları ödünç alma verme işlemleri yapabilmektedir.</a:t>
            </a:r>
          </a:p>
        </p:txBody>
      </p:sp>
    </p:spTree>
    <p:extLst>
      <p:ext uri="{BB962C8B-B14F-4D97-AF65-F5344CB8AC3E}">
        <p14:creationId xmlns:p14="http://schemas.microsoft.com/office/powerpoint/2010/main" val="3770853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ÇALIŞMA ALANLARI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4103624"/>
          </a:xfrm>
          <a:prstGeom prst="rect">
            <a:avLst/>
          </a:prstGeom>
          <a:noFill/>
        </p:spPr>
        <p:txBody>
          <a:bodyPr wrap="square">
            <a:spAutoFit/>
          </a:bodyPr>
          <a:lstStyle/>
          <a:p>
            <a:pPr algn="just">
              <a:lnSpc>
                <a:spcPct val="150000"/>
              </a:lnSpc>
              <a:spcBef>
                <a:spcPts val="600"/>
              </a:spcBef>
              <a:spcAft>
                <a:spcPts val="1200"/>
              </a:spcAft>
            </a:pPr>
            <a:r>
              <a:rPr lang="tr-TR" dirty="0">
                <a:latin typeface="Cambria" panose="02040503050406030204" pitchFamily="18" charset="0"/>
                <a:ea typeface="Cambria" panose="02040503050406030204" pitchFamily="18" charset="0"/>
              </a:rPr>
              <a:t>Üniversitemizde toplamda 1.500 kişilik çalışma alanı mevcuttur. Üniversite kütüphanesi ve haricindeki çalışma alanlarımız:</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FF0000"/>
                </a:solidFill>
                <a:latin typeface="Cambria" panose="02040503050406030204" pitchFamily="18" charset="0"/>
                <a:ea typeface="Cambria" panose="02040503050406030204" pitchFamily="18" charset="0"/>
              </a:rPr>
              <a:t>Kütüphane Kapasitesi</a:t>
            </a:r>
            <a:r>
              <a:rPr lang="tr-TR" dirty="0">
                <a:latin typeface="Cambria" panose="02040503050406030204" pitchFamily="18" charset="0"/>
                <a:ea typeface="Cambria" panose="02040503050406030204" pitchFamily="18" charset="0"/>
              </a:rPr>
              <a:t>: 230 kişi</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FF0000"/>
                </a:solidFill>
                <a:latin typeface="Cambria" panose="02040503050406030204" pitchFamily="18" charset="0"/>
                <a:ea typeface="Cambria" panose="02040503050406030204" pitchFamily="18" charset="0"/>
              </a:rPr>
              <a:t>Fuaye alanları ve katların koridorları kapasitesi</a:t>
            </a:r>
            <a:r>
              <a:rPr lang="tr-TR" dirty="0">
                <a:latin typeface="Cambria" panose="02040503050406030204" pitchFamily="18" charset="0"/>
                <a:ea typeface="Cambria" panose="02040503050406030204" pitchFamily="18" charset="0"/>
              </a:rPr>
              <a:t>: 280 kişi</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FF0000"/>
                </a:solidFill>
                <a:latin typeface="Cambria" panose="02040503050406030204" pitchFamily="18" charset="0"/>
                <a:ea typeface="Cambria" panose="02040503050406030204" pitchFamily="18" charset="0"/>
              </a:rPr>
              <a:t>M Blok Okuma Salonu</a:t>
            </a:r>
            <a:r>
              <a:rPr lang="tr-TR" dirty="0">
                <a:latin typeface="Cambria" panose="02040503050406030204" pitchFamily="18" charset="0"/>
                <a:ea typeface="Cambria" panose="02040503050406030204" pitchFamily="18" charset="0"/>
              </a:rPr>
              <a:t>: 60 kişi</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FF0000"/>
                </a:solidFill>
                <a:latin typeface="Cambria" panose="02040503050406030204" pitchFamily="18" charset="0"/>
                <a:ea typeface="Cambria" panose="02040503050406030204" pitchFamily="18" charset="0"/>
              </a:rPr>
              <a:t>B Blok Ders Çalışma Alanı</a:t>
            </a:r>
            <a:r>
              <a:rPr lang="tr-TR" dirty="0">
                <a:latin typeface="Cambria" panose="02040503050406030204" pitchFamily="18" charset="0"/>
                <a:ea typeface="Cambria" panose="02040503050406030204" pitchFamily="18" charset="0"/>
              </a:rPr>
              <a:t>: 190 kişi</a:t>
            </a:r>
          </a:p>
          <a:p>
            <a:pPr marL="285750" indent="-285750" algn="just">
              <a:lnSpc>
                <a:spcPct val="150000"/>
              </a:lnSpc>
              <a:spcBef>
                <a:spcPts val="600"/>
              </a:spcBef>
              <a:spcAft>
                <a:spcPts val="1200"/>
              </a:spcAft>
              <a:buFont typeface="Arial" panose="020B0604020202020204" pitchFamily="34" charset="0"/>
              <a:buChar char="•"/>
            </a:pPr>
            <a:r>
              <a:rPr lang="tr-TR" b="1" dirty="0">
                <a:solidFill>
                  <a:srgbClr val="FF0000"/>
                </a:solidFill>
                <a:latin typeface="Cambria" panose="02040503050406030204" pitchFamily="18" charset="0"/>
                <a:ea typeface="Cambria" panose="02040503050406030204" pitchFamily="18" charset="0"/>
              </a:rPr>
              <a:t>Hukuk Fakültesi Çalışma Alanı</a:t>
            </a:r>
            <a:r>
              <a:rPr lang="tr-TR" dirty="0">
                <a:latin typeface="Cambria" panose="02040503050406030204" pitchFamily="18" charset="0"/>
                <a:ea typeface="Cambria" panose="02040503050406030204" pitchFamily="18" charset="0"/>
              </a:rPr>
              <a:t>: 190 kişi </a:t>
            </a:r>
          </a:p>
        </p:txBody>
      </p:sp>
    </p:spTree>
    <p:extLst>
      <p:ext uri="{BB962C8B-B14F-4D97-AF65-F5344CB8AC3E}">
        <p14:creationId xmlns:p14="http://schemas.microsoft.com/office/powerpoint/2010/main" val="992422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87873" y="3068960"/>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spTree>
    <p:extLst>
      <p:ext uri="{BB962C8B-B14F-4D97-AF65-F5344CB8AC3E}">
        <p14:creationId xmlns:p14="http://schemas.microsoft.com/office/powerpoint/2010/main" val="1921511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1702967"/>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KTO Karatay Üniversitesi, öğrencilerinin teorik bilgilerinin pratik bilgilerle pekişmesine önem vermektedir. Öğrenciler, 60’tan fazla öğrenci topluluğuyla girişimcilikten sorumluluğa, mühendislikten edebiyata, teknolojiden spor ve sanata kadar birçok alanda eğitim hayatını zenginleştirmektedir. </a:t>
            </a:r>
          </a:p>
        </p:txBody>
      </p:sp>
    </p:spTree>
    <p:extLst>
      <p:ext uri="{BB962C8B-B14F-4D97-AF65-F5344CB8AC3E}">
        <p14:creationId xmlns:p14="http://schemas.microsoft.com/office/powerpoint/2010/main" val="3112131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pic>
        <p:nvPicPr>
          <p:cNvPr id="4" name="Resim 3" descr="kişi, şahıs, giyim, adam, insan, ayakkabı içeren bir resim&#10;&#10;Açıklama otomatik olarak oluşturuldu">
            <a:extLst>
              <a:ext uri="{FF2B5EF4-FFF2-40B4-BE49-F238E27FC236}">
                <a16:creationId xmlns:a16="http://schemas.microsoft.com/office/drawing/2014/main" id="{2EF8C7EB-031D-3D80-A576-7AFF880BB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970" y="2195904"/>
            <a:ext cx="3572744" cy="2572456"/>
          </a:xfrm>
          <a:prstGeom prst="rect">
            <a:avLst/>
          </a:prstGeom>
          <a:ln>
            <a:noFill/>
          </a:ln>
          <a:effectLst>
            <a:outerShdw blurRad="190500" algn="tl" rotWithShape="0">
              <a:srgbClr val="000000">
                <a:alpha val="70000"/>
              </a:srgbClr>
            </a:outerShdw>
          </a:effectLst>
        </p:spPr>
      </p:pic>
      <p:pic>
        <p:nvPicPr>
          <p:cNvPr id="6" name="Resim 5" descr="giyim, insan yüzü, kişi, şahıs, gülümsemek, gülüş içeren bir resim&#10;&#10;Açıklama otomatik olarak oluşturuldu">
            <a:extLst>
              <a:ext uri="{FF2B5EF4-FFF2-40B4-BE49-F238E27FC236}">
                <a16:creationId xmlns:a16="http://schemas.microsoft.com/office/drawing/2014/main" id="{B755F9C5-780D-F358-14F9-E2AC533C384A}"/>
              </a:ext>
            </a:extLst>
          </p:cNvPr>
          <p:cNvPicPr>
            <a:picLocks noChangeAspect="1"/>
          </p:cNvPicPr>
          <p:nvPr/>
        </p:nvPicPr>
        <p:blipFill>
          <a:blip r:embed="rId4" cstate="print">
            <a:extLst>
              <a:ext uri="{28A0092B-C50C-407E-A947-70E740481C1C}">
                <a14:useLocalDpi xmlns:a14="http://schemas.microsoft.com/office/drawing/2010/main" val="0"/>
              </a:ext>
            </a:extLst>
          </a:blip>
          <a:srcRect l="10417" r="3954"/>
          <a:stretch/>
        </p:blipFill>
        <p:spPr>
          <a:xfrm>
            <a:off x="8586529" y="2188091"/>
            <a:ext cx="3308655" cy="2575672"/>
          </a:xfrm>
          <a:prstGeom prst="rect">
            <a:avLst/>
          </a:prstGeom>
          <a:ln>
            <a:noFill/>
          </a:ln>
          <a:effectLst>
            <a:outerShdw blurRad="190500" algn="tl" rotWithShape="0">
              <a:srgbClr val="000000">
                <a:alpha val="70000"/>
              </a:srgbClr>
            </a:outerShdw>
          </a:effectLst>
        </p:spPr>
      </p:pic>
      <p:pic>
        <p:nvPicPr>
          <p:cNvPr id="8" name="Resim 7" descr="insan yüzü, giyim, gülümsemek, gülüş, metin içeren bir resim&#10;&#10;Açıklama otomatik olarak oluşturuldu">
            <a:extLst>
              <a:ext uri="{FF2B5EF4-FFF2-40B4-BE49-F238E27FC236}">
                <a16:creationId xmlns:a16="http://schemas.microsoft.com/office/drawing/2014/main" id="{F94C1112-D238-B3EE-741C-65DBC63CAF3B}"/>
              </a:ext>
            </a:extLst>
          </p:cNvPr>
          <p:cNvPicPr>
            <a:picLocks noChangeAspect="1"/>
          </p:cNvPicPr>
          <p:nvPr/>
        </p:nvPicPr>
        <p:blipFill>
          <a:blip r:embed="rId5" cstate="print">
            <a:extLst>
              <a:ext uri="{28A0092B-C50C-407E-A947-70E740481C1C}">
                <a14:useLocalDpi xmlns:a14="http://schemas.microsoft.com/office/drawing/2010/main" val="0"/>
              </a:ext>
            </a:extLst>
          </a:blip>
          <a:srcRect l="11393" r="4521"/>
          <a:stretch/>
        </p:blipFill>
        <p:spPr>
          <a:xfrm>
            <a:off x="1240759" y="2195904"/>
            <a:ext cx="3239619" cy="25678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6483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96624" cy="4657622"/>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Sağlık, Kültür ve Sportif Aktiviteler Direktörlüğü bünyesinde 12 spor branşı bulunmakta olup, talebe göre farklı spor branşları açılmaktadır. Basketbol ve salon futbolunda 1. ligde ve üniversiteler arası spor müsabakalarında takımlarımız üniversitemizi başarı ile temsil etmektedir.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Öğrenci Sağlık Merkezinde öğrenci ve kurum çalışanlarına koruyucu sağlık hizmetleri, genel sağlık bilgileri danışmanlığı, yönlendirme ve acil ilk yardım sağlanmaktadır. Merkezde, tam zamanlı bir hemşire çalışmaktadır.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Sağlık, Kültür ve Sportif Aktiviteler Direktörlüğü, üniversite bünyesinde her yıl düzenlenen </a:t>
            </a:r>
            <a:r>
              <a:rPr lang="tr-TR" b="1" dirty="0">
                <a:solidFill>
                  <a:srgbClr val="763E56"/>
                </a:solidFill>
                <a:latin typeface="Cambria" panose="02040503050406030204" pitchFamily="18" charset="0"/>
                <a:ea typeface="Cambria" panose="02040503050406030204" pitchFamily="18" charset="0"/>
              </a:rPr>
              <a:t>’Soba Başı Sohbetleri, Kültür Sokağı ve Spor Şenlikleri, </a:t>
            </a:r>
            <a:r>
              <a:rPr lang="tr-TR" b="1" dirty="0" err="1">
                <a:solidFill>
                  <a:srgbClr val="763E56"/>
                </a:solidFill>
                <a:latin typeface="Cambria" panose="02040503050406030204" pitchFamily="18" charset="0"/>
                <a:ea typeface="Cambria" panose="02040503050406030204" pitchFamily="18" charset="0"/>
              </a:rPr>
              <a:t>Kampüsfest</a:t>
            </a:r>
            <a:r>
              <a:rPr lang="tr-TR" b="1" dirty="0">
                <a:solidFill>
                  <a:srgbClr val="763E56"/>
                </a:solidFill>
                <a:latin typeface="Cambria" panose="02040503050406030204" pitchFamily="18" charset="0"/>
                <a:ea typeface="Cambria" panose="02040503050406030204" pitchFamily="18" charset="0"/>
              </a:rPr>
              <a:t>’</a:t>
            </a:r>
            <a:r>
              <a:rPr lang="tr-TR" dirty="0">
                <a:latin typeface="Cambria" panose="02040503050406030204" pitchFamily="18" charset="0"/>
                <a:ea typeface="Cambria" panose="02040503050406030204" pitchFamily="18" charset="0"/>
              </a:rPr>
              <a:t> gibi organizasyonları düzenlemektedir.</a:t>
            </a:r>
          </a:p>
        </p:txBody>
      </p:sp>
    </p:spTree>
    <p:extLst>
      <p:ext uri="{BB962C8B-B14F-4D97-AF65-F5344CB8AC3E}">
        <p14:creationId xmlns:p14="http://schemas.microsoft.com/office/powerpoint/2010/main" val="56400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 name="İçerik Yer Tutucusu 2">
            <a:extLst>
              <a:ext uri="{FF2B5EF4-FFF2-40B4-BE49-F238E27FC236}">
                <a16:creationId xmlns:a16="http://schemas.microsoft.com/office/drawing/2014/main" id="{6B5D2083-8D33-43C7-938B-B45EEFDF7836}"/>
              </a:ext>
            </a:extLst>
          </p:cNvPr>
          <p:cNvSpPr txBox="1">
            <a:spLocks/>
          </p:cNvSpPr>
          <p:nvPr/>
        </p:nvSpPr>
        <p:spPr>
          <a:xfrm>
            <a:off x="2534226" y="1913854"/>
            <a:ext cx="4176464" cy="28115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9.000+</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Öğrenci</a:t>
            </a:r>
            <a:r>
              <a:rPr lang="tr-TR" sz="1800" dirty="0">
                <a:solidFill>
                  <a:prstClr val="black"/>
                </a:solidFill>
                <a:latin typeface="Cambria" panose="02040503050406030204" pitchFamily="18" charset="0"/>
                <a:ea typeface="Cambria" panose="02040503050406030204" pitchFamily="18" charset="0"/>
              </a:rPr>
              <a:t>  </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44</a:t>
            </a:r>
            <a:r>
              <a:rPr lang="tr-TR" sz="1800" b="1" dirty="0">
                <a:solidFill>
                  <a:srgbClr val="FF0000"/>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Ön</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Lisans</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ve</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Lisans</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Programı</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41</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Lisansüstü</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Program</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400</a:t>
            </a:r>
            <a:r>
              <a:rPr lang="tr-TR" sz="1800" b="1" dirty="0">
                <a:solidFill>
                  <a:srgbClr val="FF0000"/>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Akademisyen</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cs typeface="Times New Roman" pitchFamily="18" charset="0"/>
              </a:rPr>
              <a:t>290</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 İdari Personel</a:t>
            </a:r>
          </a:p>
        </p:txBody>
      </p:sp>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Montserrat" panose="00000800000000000000" pitchFamily="50" charset="-94"/>
                <a:ea typeface="Cambria" panose="02040503050406030204" pitchFamily="18" charset="0"/>
                <a:cs typeface="Tahoma" panose="020B0604030504040204" pitchFamily="34" charset="0"/>
              </a:rPr>
              <a:t>SAYILARLA KTO KARATAY</a:t>
            </a:r>
          </a:p>
        </p:txBody>
      </p:sp>
      <p:sp>
        <p:nvSpPr>
          <p:cNvPr id="14" name="İçerik Yer Tutucusu 2">
            <a:extLst>
              <a:ext uri="{FF2B5EF4-FFF2-40B4-BE49-F238E27FC236}">
                <a16:creationId xmlns:a16="http://schemas.microsoft.com/office/drawing/2014/main" id="{C0DDEC30-557C-91FD-2469-FC1AB7A28633}"/>
              </a:ext>
            </a:extLst>
          </p:cNvPr>
          <p:cNvSpPr txBox="1">
            <a:spLocks/>
          </p:cNvSpPr>
          <p:nvPr/>
        </p:nvSpPr>
        <p:spPr>
          <a:xfrm>
            <a:off x="6826547" y="1913853"/>
            <a:ext cx="4176464" cy="28115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3</a:t>
            </a:r>
            <a:r>
              <a:rPr lang="tr-TR" sz="1800" b="1" dirty="0">
                <a:solidFill>
                  <a:srgbClr val="2C8087"/>
                </a:solidFill>
                <a:latin typeface="Cambria" panose="02040503050406030204" pitchFamily="18" charset="0"/>
                <a:ea typeface="Cambria" panose="02040503050406030204" pitchFamily="18" charset="0"/>
              </a:rPr>
              <a:t> </a:t>
            </a:r>
            <a:r>
              <a:rPr lang="tr-TR" sz="1800" b="1" dirty="0">
                <a:latin typeface="Cambria" panose="02040503050406030204" pitchFamily="18" charset="0"/>
                <a:ea typeface="Cambria" panose="02040503050406030204" pitchFamily="18" charset="0"/>
              </a:rPr>
              <a:t>Kampüs</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6</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Fakülte</a:t>
            </a:r>
            <a:r>
              <a:rPr lang="tr-TR" sz="1800" dirty="0">
                <a:solidFill>
                  <a:prstClr val="black"/>
                </a:solidFill>
                <a:latin typeface="Cambria" panose="02040503050406030204" pitchFamily="18" charset="0"/>
                <a:ea typeface="Cambria" panose="02040503050406030204" pitchFamily="18" charset="0"/>
              </a:rPr>
              <a:t>  </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2</a:t>
            </a:r>
            <a:r>
              <a:rPr lang="tr-TR" sz="1800" b="1" dirty="0">
                <a:solidFill>
                  <a:srgbClr val="FF0000"/>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Yüksekokul</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3</a:t>
            </a:r>
            <a:r>
              <a:rPr lang="tr-TR" sz="1800" dirty="0">
                <a:solidFill>
                  <a:prstClr val="black"/>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Meslek Yüksekokulu</a:t>
            </a:r>
          </a:p>
          <a:p>
            <a:pPr>
              <a:lnSpc>
                <a:spcPct val="150000"/>
              </a:lnSpc>
              <a:buClr>
                <a:srgbClr val="4BACC6"/>
              </a:buClr>
              <a:buFont typeface="Wingdings" panose="05000000000000000000" pitchFamily="2" charset="2"/>
              <a:buChar char="Ø"/>
              <a:defRPr/>
            </a:pPr>
            <a:r>
              <a:rPr lang="tr-TR" sz="1800" b="1" dirty="0">
                <a:solidFill>
                  <a:srgbClr val="763E56"/>
                </a:solidFill>
                <a:latin typeface="Cambria" panose="02040503050406030204" pitchFamily="18" charset="0"/>
                <a:ea typeface="Cambria" panose="02040503050406030204" pitchFamily="18" charset="0"/>
              </a:rPr>
              <a:t>1</a:t>
            </a:r>
            <a:r>
              <a:rPr lang="tr-TR" sz="1800" b="1" dirty="0">
                <a:solidFill>
                  <a:srgbClr val="FF0000"/>
                </a:solidFill>
                <a:latin typeface="Cambria" panose="02040503050406030204" pitchFamily="18" charset="0"/>
                <a:ea typeface="Cambria" panose="02040503050406030204" pitchFamily="18" charset="0"/>
              </a:rPr>
              <a:t> </a:t>
            </a:r>
            <a:r>
              <a:rPr lang="tr-TR" sz="1800" b="1" dirty="0">
                <a:solidFill>
                  <a:prstClr val="black"/>
                </a:solidFill>
                <a:latin typeface="Cambria" panose="02040503050406030204" pitchFamily="18" charset="0"/>
                <a:ea typeface="Cambria" panose="02040503050406030204" pitchFamily="18" charset="0"/>
                <a:cs typeface="Times New Roman" pitchFamily="18" charset="0"/>
              </a:rPr>
              <a:t>Enstitü</a:t>
            </a:r>
          </a:p>
        </p:txBody>
      </p:sp>
    </p:spTree>
    <p:extLst>
      <p:ext uri="{BB962C8B-B14F-4D97-AF65-F5344CB8AC3E}">
        <p14:creationId xmlns:p14="http://schemas.microsoft.com/office/powerpoint/2010/main" val="2180457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pic>
        <p:nvPicPr>
          <p:cNvPr id="6" name="Resim 5" descr="metin, ayakkabı, giyim, bina içeren bir resim&#10;&#10;Açıklama otomatik olarak oluşturuldu">
            <a:extLst>
              <a:ext uri="{FF2B5EF4-FFF2-40B4-BE49-F238E27FC236}">
                <a16:creationId xmlns:a16="http://schemas.microsoft.com/office/drawing/2014/main" id="{C12AA699-88AD-E797-8507-63FC7880B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125" y="2408222"/>
            <a:ext cx="3517568" cy="2344847"/>
          </a:xfrm>
          <a:prstGeom prst="rect">
            <a:avLst/>
          </a:prstGeom>
          <a:ln>
            <a:noFill/>
          </a:ln>
          <a:effectLst>
            <a:outerShdw blurRad="190500" algn="tl" rotWithShape="0">
              <a:srgbClr val="000000">
                <a:alpha val="70000"/>
              </a:srgbClr>
            </a:outerShdw>
          </a:effectLst>
        </p:spPr>
      </p:pic>
      <p:pic>
        <p:nvPicPr>
          <p:cNvPr id="8" name="Resim 7" descr="dış mekan, gökyüzü, ayakkabı, ağaç içeren bir resim&#10;&#10;Açıklama otomatik olarak oluşturuldu">
            <a:extLst>
              <a:ext uri="{FF2B5EF4-FFF2-40B4-BE49-F238E27FC236}">
                <a16:creationId xmlns:a16="http://schemas.microsoft.com/office/drawing/2014/main" id="{32DFC516-F09B-31E9-6180-17555C16A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3981" y="2408223"/>
            <a:ext cx="3517539" cy="2345216"/>
          </a:xfrm>
          <a:prstGeom prst="rect">
            <a:avLst/>
          </a:prstGeom>
          <a:ln>
            <a:noFill/>
          </a:ln>
          <a:effectLst>
            <a:outerShdw blurRad="190500" algn="tl" rotWithShape="0">
              <a:srgbClr val="000000">
                <a:alpha val="70000"/>
              </a:srgbClr>
            </a:outerShdw>
          </a:effectLst>
        </p:spPr>
      </p:pic>
      <p:pic>
        <p:nvPicPr>
          <p:cNvPr id="10" name="Resim 9" descr="dış mekan, çim, giyim, insanlar içeren bir resim&#10;&#10;Açıklama otomatik olarak oluşturuldu">
            <a:extLst>
              <a:ext uri="{FF2B5EF4-FFF2-40B4-BE49-F238E27FC236}">
                <a16:creationId xmlns:a16="http://schemas.microsoft.com/office/drawing/2014/main" id="{3B7EA28E-842C-BB12-9D92-4F22A4745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203" y="2408222"/>
            <a:ext cx="3517577" cy="23448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3411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KARİYER GELİŞİM ve MEZUN İLİŞKİLERİ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9" y="1534026"/>
            <a:ext cx="8914588" cy="4472956"/>
          </a:xfrm>
          <a:prstGeom prst="rect">
            <a:avLst/>
          </a:prstGeom>
          <a:noFill/>
        </p:spPr>
        <p:txBody>
          <a:bodyPr wrap="square">
            <a:spAutoFit/>
          </a:bodyPr>
          <a:lstStyle/>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Mevcut ve mezun öğrencilere yol göstermek için staj ve iş imkânı sağlayacak firmalar ile görüşülmekte, kariyer hedefleri doğrultusunda eğitimler programlanmakta, ulusal ve uluslararası kariyer programları takip edilmektedir.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Mevcut ve mezun öğrencilere kariyer hedefleri için bireysel ve grup odaklı kariyer danışmanlığı, mentorluk hizmeti sunulmaktadır.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Mesleki yetkinlikler kazandırma ve geliştirmeye yönelik kurs ve sertifika programları gibi eğitim faaliyetleri düzenlemektedir.</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Mezun takip sistemi, mezun etkinlikleri ve mezun kart çalışması ile mezunlarımızın üniversitemiz ile olan iletişimini devam ettirmesi sağlanmaktadır.</a:t>
            </a:r>
          </a:p>
        </p:txBody>
      </p:sp>
    </p:spTree>
    <p:extLst>
      <p:ext uri="{BB962C8B-B14F-4D97-AF65-F5344CB8AC3E}">
        <p14:creationId xmlns:p14="http://schemas.microsoft.com/office/powerpoint/2010/main" val="4166690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KARİYER GELİŞİM ve MEZUN İLİŞKİLERİ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957728" y="1534026"/>
            <a:ext cx="9576079" cy="4842288"/>
          </a:xfrm>
          <a:prstGeom prst="rect">
            <a:avLst/>
          </a:prstGeom>
          <a:noFill/>
        </p:spPr>
        <p:txBody>
          <a:bodyPr wrap="square">
            <a:spAutoFit/>
          </a:bodyPr>
          <a:lstStyle/>
          <a:p>
            <a:pPr algn="just">
              <a:spcBef>
                <a:spcPts val="600"/>
              </a:spcBef>
              <a:spcAft>
                <a:spcPts val="1200"/>
              </a:spcAft>
            </a:pPr>
            <a:r>
              <a:rPr lang="tr-TR" sz="1800" b="1" dirty="0">
                <a:latin typeface="Cambria" panose="02040503050406030204" pitchFamily="18" charset="0"/>
                <a:ea typeface="Cambria" panose="02040503050406030204" pitchFamily="18" charset="0"/>
              </a:rPr>
              <a:t>Başlıca Faaliyet Alanları:</a:t>
            </a:r>
          </a:p>
          <a:p>
            <a:pPr marL="285750" indent="-285750" algn="just">
              <a:lnSpc>
                <a:spcPct val="150000"/>
              </a:lnSpc>
              <a:spcBef>
                <a:spcPts val="600"/>
              </a:spcBef>
              <a:spcAft>
                <a:spcPts val="1200"/>
              </a:spcAft>
              <a:buFont typeface="Arial" panose="020B0604020202020204" pitchFamily="34" charset="0"/>
              <a:buChar char="•"/>
            </a:pPr>
            <a:r>
              <a:rPr lang="tr-TR" sz="1800" dirty="0">
                <a:latin typeface="Cambria" panose="02040503050406030204" pitchFamily="18" charset="0"/>
                <a:ea typeface="Cambria" panose="02040503050406030204" pitchFamily="18" charset="0"/>
              </a:rPr>
              <a:t>İŞKUR </a:t>
            </a:r>
            <a:r>
              <a:rPr lang="tr-TR" dirty="0">
                <a:latin typeface="Cambria" panose="02040503050406030204" pitchFamily="18" charset="0"/>
                <a:ea typeface="Cambria" panose="02040503050406030204" pitchFamily="18" charset="0"/>
              </a:rPr>
              <a:t>mülakat simülasyonu eğitimleri</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Kariyer fuarı</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Girişimcilik etkinlikleri</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Mezun CRM çalışması</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Stajyer, </a:t>
            </a:r>
            <a:r>
              <a:rPr lang="tr-TR" dirty="0" err="1">
                <a:latin typeface="Cambria" panose="02040503050406030204" pitchFamily="18" charset="0"/>
                <a:ea typeface="Cambria" panose="02040503050406030204" pitchFamily="18" charset="0"/>
              </a:rPr>
              <a:t>intörn</a:t>
            </a:r>
            <a:r>
              <a:rPr lang="tr-TR" dirty="0">
                <a:latin typeface="Cambria" panose="02040503050406030204" pitchFamily="18" charset="0"/>
                <a:ea typeface="Cambria" panose="02040503050406030204" pitchFamily="18" charset="0"/>
              </a:rPr>
              <a:t> staj sigorta işlemleri</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Bireysel mentorluk</a:t>
            </a:r>
          </a:p>
          <a:p>
            <a:pPr marL="285750" indent="-285750" algn="just">
              <a:lnSpc>
                <a:spcPct val="150000"/>
              </a:lnSpc>
              <a:spcBef>
                <a:spcPts val="600"/>
              </a:spcBef>
              <a:spcAft>
                <a:spcPts val="1200"/>
              </a:spcAft>
              <a:buFont typeface="Arial" panose="020B0604020202020204" pitchFamily="34" charset="0"/>
              <a:buChar char="•"/>
            </a:pPr>
            <a:r>
              <a:rPr lang="tr-TR" dirty="0">
                <a:latin typeface="Cambria" panose="02040503050406030204" pitchFamily="18" charset="0"/>
                <a:ea typeface="Cambria" panose="02040503050406030204" pitchFamily="18" charset="0"/>
              </a:rPr>
              <a:t>Paraşüt kariyer planlama dersi</a:t>
            </a:r>
          </a:p>
        </p:txBody>
      </p:sp>
    </p:spTree>
    <p:extLst>
      <p:ext uri="{BB962C8B-B14F-4D97-AF65-F5344CB8AC3E}">
        <p14:creationId xmlns:p14="http://schemas.microsoft.com/office/powerpoint/2010/main" val="2214068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1" y="-99392"/>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KARİYER GELİŞİM ve MEZUN İLİŞKİLERİ FAALİYETLERİ</a:t>
            </a:r>
          </a:p>
        </p:txBody>
      </p:sp>
      <p:pic>
        <p:nvPicPr>
          <p:cNvPr id="4" name="Resim 3" descr="giyim, kişi, şahıs, insan yüzü, masa içeren bir resim&#10;&#10;Açıklama otomatik olarak oluşturuldu">
            <a:extLst>
              <a:ext uri="{FF2B5EF4-FFF2-40B4-BE49-F238E27FC236}">
                <a16:creationId xmlns:a16="http://schemas.microsoft.com/office/drawing/2014/main" id="{29486A52-50D2-C9D3-9A2E-11C1B28D3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505" y="2340318"/>
            <a:ext cx="3266342" cy="2177360"/>
          </a:xfrm>
          <a:prstGeom prst="rect">
            <a:avLst/>
          </a:prstGeom>
          <a:ln>
            <a:noFill/>
          </a:ln>
          <a:effectLst>
            <a:outerShdw blurRad="190500" algn="tl" rotWithShape="0">
              <a:srgbClr val="000000">
                <a:alpha val="70000"/>
              </a:srgbClr>
            </a:outerShdw>
          </a:effectLst>
        </p:spPr>
      </p:pic>
      <p:pic>
        <p:nvPicPr>
          <p:cNvPr id="6" name="Resim 5" descr="kişi, şahıs, giyim, iç mekan, kişisel bilgisayar içeren bir resim&#10;&#10;Açıklama otomatik olarak oluşturuldu">
            <a:extLst>
              <a:ext uri="{FF2B5EF4-FFF2-40B4-BE49-F238E27FC236}">
                <a16:creationId xmlns:a16="http://schemas.microsoft.com/office/drawing/2014/main" id="{7F3C9E20-2A6C-2320-8FFD-4F27FDD365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792" y="2340318"/>
            <a:ext cx="3266837" cy="2177360"/>
          </a:xfrm>
          <a:prstGeom prst="rect">
            <a:avLst/>
          </a:prstGeom>
          <a:ln>
            <a:noFill/>
          </a:ln>
          <a:effectLst>
            <a:outerShdw blurRad="190500" algn="tl" rotWithShape="0">
              <a:srgbClr val="000000">
                <a:alpha val="70000"/>
              </a:srgbClr>
            </a:outerShdw>
          </a:effectLst>
        </p:spPr>
      </p:pic>
      <p:pic>
        <p:nvPicPr>
          <p:cNvPr id="8" name="Resim 7" descr="giyim, kişi, şahıs, takım elbise, iç mekan içeren bir resim&#10;&#10;Açıklama otomatik olarak oluşturuldu">
            <a:extLst>
              <a:ext uri="{FF2B5EF4-FFF2-40B4-BE49-F238E27FC236}">
                <a16:creationId xmlns:a16="http://schemas.microsoft.com/office/drawing/2014/main" id="{740BFFA8-6EFF-AB69-9C6F-576A86052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574" y="2340320"/>
            <a:ext cx="3265718" cy="2177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0675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87873" y="3068960"/>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TEŞEKKÜRLER</a:t>
            </a:r>
          </a:p>
        </p:txBody>
      </p:sp>
    </p:spTree>
    <p:extLst>
      <p:ext uri="{BB962C8B-B14F-4D97-AF65-F5344CB8AC3E}">
        <p14:creationId xmlns:p14="http://schemas.microsoft.com/office/powerpoint/2010/main" val="113418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957728" y="437701"/>
            <a:ext cx="8996624" cy="720080"/>
          </a:xfrm>
          <a:custGeom>
            <a:avLst/>
            <a:gdLst>
              <a:gd name="connsiteX0" fmla="*/ 0 w 8996624"/>
              <a:gd name="connsiteY0" fmla="*/ 0 h 720080"/>
              <a:gd name="connsiteX1" fmla="*/ 8996624 w 8996624"/>
              <a:gd name="connsiteY1" fmla="*/ 0 h 720080"/>
              <a:gd name="connsiteX2" fmla="*/ 8996624 w 8996624"/>
              <a:gd name="connsiteY2" fmla="*/ 720080 h 720080"/>
              <a:gd name="connsiteX3" fmla="*/ 0 w 8996624"/>
              <a:gd name="connsiteY3" fmla="*/ 720080 h 720080"/>
              <a:gd name="connsiteX4" fmla="*/ 0 w 8996624"/>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624" h="720080" fill="none" extrusionOk="0">
                <a:moveTo>
                  <a:pt x="0" y="0"/>
                </a:moveTo>
                <a:cubicBezTo>
                  <a:pt x="1999664" y="-64787"/>
                  <a:pt x="7158298" y="106736"/>
                  <a:pt x="8996624" y="0"/>
                </a:cubicBezTo>
                <a:cubicBezTo>
                  <a:pt x="8943156" y="142946"/>
                  <a:pt x="9026682" y="422768"/>
                  <a:pt x="8996624" y="720080"/>
                </a:cubicBezTo>
                <a:cubicBezTo>
                  <a:pt x="6136736" y="748942"/>
                  <a:pt x="3457877" y="811927"/>
                  <a:pt x="0" y="720080"/>
                </a:cubicBezTo>
                <a:cubicBezTo>
                  <a:pt x="56429" y="425400"/>
                  <a:pt x="-35296" y="201842"/>
                  <a:pt x="0" y="0"/>
                </a:cubicBezTo>
                <a:close/>
              </a:path>
              <a:path w="8996624" h="720080" stroke="0" extrusionOk="0">
                <a:moveTo>
                  <a:pt x="0" y="0"/>
                </a:moveTo>
                <a:cubicBezTo>
                  <a:pt x="2038942" y="19627"/>
                  <a:pt x="5853775" y="-132176"/>
                  <a:pt x="8996624" y="0"/>
                </a:cubicBezTo>
                <a:cubicBezTo>
                  <a:pt x="9039228" y="311028"/>
                  <a:pt x="8960018" y="400233"/>
                  <a:pt x="8996624" y="720080"/>
                </a:cubicBezTo>
                <a:cubicBezTo>
                  <a:pt x="6026559" y="843370"/>
                  <a:pt x="1014169" y="782314"/>
                  <a:pt x="0" y="720080"/>
                </a:cubicBezTo>
                <a:cubicBezTo>
                  <a:pt x="40652" y="582321"/>
                  <a:pt x="-36646" y="228050"/>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Montserrat" panose="00000800000000000000" pitchFamily="50" charset="-94"/>
                <a:ea typeface="Cambria" panose="02040503050406030204" pitchFamily="18" charset="0"/>
                <a:cs typeface="Tahoma" panose="020B0604030504040204" pitchFamily="34" charset="0"/>
              </a:rPr>
              <a:t>TÜRKİYE ODALAR VE BORSALAR BİRLİĞİ ÜNİVERSİTELERİ</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957728" y="1595482"/>
            <a:ext cx="8996624" cy="4299831"/>
          </a:xfrm>
          <a:prstGeom prst="rect">
            <a:avLst/>
          </a:prstGeom>
          <a:noFill/>
        </p:spPr>
        <p:txBody>
          <a:bodyPr wrap="square">
            <a:spAutoFit/>
          </a:bodyPr>
          <a:lstStyle/>
          <a:p>
            <a:pPr>
              <a:lnSpc>
                <a:spcPct val="150000"/>
              </a:lnSpc>
            </a:pPr>
            <a:r>
              <a:rPr lang="tr-TR" b="1" i="0" u="none" strike="noStrike" dirty="0">
                <a:solidFill>
                  <a:srgbClr val="763E56"/>
                </a:solidFill>
                <a:effectLst/>
                <a:latin typeface="Cambria" panose="02040503050406030204" pitchFamily="18" charset="0"/>
                <a:ea typeface="Cambria" panose="02040503050406030204" pitchFamily="18" charset="0"/>
              </a:rPr>
              <a:t>Türkiye Odalar ve Borsalar Birliği</a:t>
            </a:r>
            <a:r>
              <a:rPr lang="tr-TR" b="0" i="0" u="none" strike="noStrike" dirty="0">
                <a:effectLst/>
                <a:latin typeface="Cambria" panose="02040503050406030204" pitchFamily="18" charset="0"/>
                <a:ea typeface="Cambria" panose="02040503050406030204" pitchFamily="18" charset="0"/>
              </a:rPr>
              <a:t>ne (TOBB) bağlı oda ve borsalar tarafından kurulan üniversiteler, </a:t>
            </a:r>
            <a:r>
              <a:rPr lang="tr-TR" b="1" i="0" u="none" strike="noStrike" dirty="0">
                <a:solidFill>
                  <a:srgbClr val="763E56"/>
                </a:solidFill>
                <a:effectLst/>
                <a:latin typeface="Cambria" panose="02040503050406030204" pitchFamily="18" charset="0"/>
                <a:ea typeface="Cambria" panose="02040503050406030204" pitchFamily="18" charset="0"/>
              </a:rPr>
              <a:t>365 oda ve borsa </a:t>
            </a:r>
            <a:r>
              <a:rPr lang="tr-TR" b="0" i="0" u="none" strike="noStrike" dirty="0">
                <a:effectLst/>
                <a:latin typeface="Cambria" panose="02040503050406030204" pitchFamily="18" charset="0"/>
                <a:ea typeface="Cambria" panose="02040503050406030204" pitchFamily="18" charset="0"/>
              </a:rPr>
              <a:t>arasındaki gelişmiş iletişim ağını, odaların üniversiteleri arasında da kurmak ve kalıcı hâle getirmeyi amaçlamaktadır.</a:t>
            </a:r>
          </a:p>
          <a:p>
            <a:endParaRPr lang="tr-TR" dirty="0">
              <a:latin typeface="Cambria" panose="02040503050406030204" pitchFamily="18" charset="0"/>
              <a:ea typeface="Cambria" panose="02040503050406030204" pitchFamily="18" charset="0"/>
            </a:endParaRPr>
          </a:p>
          <a:p>
            <a:pPr marL="342900" indent="-342900">
              <a:lnSpc>
                <a:spcPct val="200000"/>
              </a:lnSpc>
              <a:buFont typeface="Wingdings" panose="05000000000000000000" pitchFamily="2" charset="2"/>
              <a:buChar char="v"/>
            </a:pPr>
            <a:r>
              <a:rPr lang="tr-TR" sz="1800" dirty="0">
                <a:latin typeface="Cambria" panose="02040503050406030204" pitchFamily="18" charset="0"/>
                <a:ea typeface="Cambria" panose="02040503050406030204" pitchFamily="18" charset="0"/>
              </a:rPr>
              <a:t>İstanbul Ticaret Üniversitesi 		    </a:t>
            </a:r>
            <a:r>
              <a:rPr lang="tr-TR" dirty="0">
                <a:latin typeface="Cambria" panose="02040503050406030204" pitchFamily="18" charset="0"/>
                <a:ea typeface="Cambria" panose="02040503050406030204" pitchFamily="18" charset="0"/>
              </a:rPr>
              <a:t>		</a:t>
            </a:r>
            <a:r>
              <a:rPr lang="tr-TR" sz="1800" dirty="0">
                <a:latin typeface="Cambria" panose="02040503050406030204" pitchFamily="18" charset="0"/>
                <a:ea typeface="Cambria" panose="02040503050406030204" pitchFamily="18" charset="0"/>
              </a:rPr>
              <a:t>2001 ~  9.000 öğrenci</a:t>
            </a:r>
          </a:p>
          <a:p>
            <a:pPr marL="342900" indent="-342900">
              <a:lnSpc>
                <a:spcPct val="200000"/>
              </a:lnSpc>
              <a:buFont typeface="Wingdings" panose="05000000000000000000" pitchFamily="2" charset="2"/>
              <a:buChar char="v"/>
            </a:pPr>
            <a:r>
              <a:rPr lang="tr-TR" sz="1800" dirty="0">
                <a:latin typeface="Cambria" panose="02040503050406030204" pitchFamily="18" charset="0"/>
                <a:ea typeface="Cambria" panose="02040503050406030204" pitchFamily="18" charset="0"/>
              </a:rPr>
              <a:t>İzmir Ekonomi Üniversitesi 		    </a:t>
            </a:r>
            <a:r>
              <a:rPr lang="tr-TR" dirty="0">
                <a:latin typeface="Cambria" panose="02040503050406030204" pitchFamily="18" charset="0"/>
                <a:ea typeface="Cambria" panose="02040503050406030204" pitchFamily="18" charset="0"/>
              </a:rPr>
              <a:t>		</a:t>
            </a:r>
            <a:r>
              <a:rPr lang="tr-TR" sz="1800" dirty="0">
                <a:latin typeface="Cambria" panose="02040503050406030204" pitchFamily="18" charset="0"/>
                <a:ea typeface="Cambria" panose="02040503050406030204" pitchFamily="18" charset="0"/>
              </a:rPr>
              <a:t>2001 ~10.000 öğrenci</a:t>
            </a:r>
          </a:p>
          <a:p>
            <a:pPr marL="342900" indent="-342900">
              <a:lnSpc>
                <a:spcPct val="200000"/>
              </a:lnSpc>
              <a:buFont typeface="Wingdings" panose="05000000000000000000" pitchFamily="2" charset="2"/>
              <a:buChar char="v"/>
            </a:pPr>
            <a:r>
              <a:rPr lang="tr-TR" sz="1800" dirty="0">
                <a:latin typeface="Cambria" panose="02040503050406030204" pitchFamily="18" charset="0"/>
                <a:ea typeface="Cambria" panose="02040503050406030204" pitchFamily="18" charset="0"/>
              </a:rPr>
              <a:t>TOBB Ekonomi ve Teknoloji Üniversitesi   </a:t>
            </a:r>
            <a:r>
              <a:rPr lang="tr-TR" dirty="0">
                <a:latin typeface="Cambria" panose="02040503050406030204" pitchFamily="18" charset="0"/>
                <a:ea typeface="Cambria" panose="02040503050406030204" pitchFamily="18" charset="0"/>
              </a:rPr>
              <a:t>			</a:t>
            </a:r>
            <a:r>
              <a:rPr lang="tr-TR" sz="1800" dirty="0">
                <a:latin typeface="Cambria" panose="02040503050406030204" pitchFamily="18" charset="0"/>
                <a:ea typeface="Cambria" panose="02040503050406030204" pitchFamily="18" charset="0"/>
              </a:rPr>
              <a:t>2003 ~  6.000 öğrenci</a:t>
            </a:r>
          </a:p>
          <a:p>
            <a:pPr marL="342900" indent="-342900">
              <a:lnSpc>
                <a:spcPct val="200000"/>
              </a:lnSpc>
              <a:buFont typeface="Wingdings" panose="05000000000000000000" pitchFamily="2" charset="2"/>
              <a:buChar char="v"/>
            </a:pPr>
            <a:r>
              <a:rPr lang="tr-TR" sz="1800" dirty="0">
                <a:latin typeface="Cambria" panose="02040503050406030204" pitchFamily="18" charset="0"/>
                <a:ea typeface="Cambria" panose="02040503050406030204" pitchFamily="18" charset="0"/>
              </a:rPr>
              <a:t>Piri Reis Üniversitesi 			    </a:t>
            </a:r>
            <a:r>
              <a:rPr lang="tr-TR" dirty="0">
                <a:latin typeface="Cambria" panose="02040503050406030204" pitchFamily="18" charset="0"/>
                <a:ea typeface="Cambria" panose="02040503050406030204" pitchFamily="18" charset="0"/>
              </a:rPr>
              <a:t>		</a:t>
            </a:r>
            <a:r>
              <a:rPr lang="tr-TR" sz="1800" dirty="0">
                <a:latin typeface="Cambria" panose="02040503050406030204" pitchFamily="18" charset="0"/>
                <a:ea typeface="Cambria" panose="02040503050406030204" pitchFamily="18" charset="0"/>
              </a:rPr>
              <a:t>2008 ~  6.000 öğrenci</a:t>
            </a:r>
          </a:p>
          <a:p>
            <a:pPr marL="342900" indent="-342900">
              <a:lnSpc>
                <a:spcPct val="200000"/>
              </a:lnSpc>
              <a:buFont typeface="Wingdings" panose="05000000000000000000" pitchFamily="2" charset="2"/>
              <a:buChar char="v"/>
            </a:pPr>
            <a:r>
              <a:rPr lang="tr-TR" sz="1800" b="1" dirty="0">
                <a:solidFill>
                  <a:srgbClr val="763E56"/>
                </a:solidFill>
                <a:latin typeface="Cambria" panose="02040503050406030204" pitchFamily="18" charset="0"/>
                <a:ea typeface="Cambria" panose="02040503050406030204" pitchFamily="18" charset="0"/>
              </a:rPr>
              <a:t>KTO Karatay Üniversitesi			    </a:t>
            </a:r>
            <a:r>
              <a:rPr lang="tr-TR" b="1" dirty="0">
                <a:solidFill>
                  <a:srgbClr val="763E56"/>
                </a:solidFill>
                <a:latin typeface="Cambria" panose="02040503050406030204" pitchFamily="18" charset="0"/>
                <a:ea typeface="Cambria" panose="02040503050406030204" pitchFamily="18" charset="0"/>
              </a:rPr>
              <a:t>	</a:t>
            </a:r>
            <a:r>
              <a:rPr lang="tr-TR" sz="1800" b="1" dirty="0">
                <a:solidFill>
                  <a:srgbClr val="763E56"/>
                </a:solidFill>
                <a:latin typeface="Cambria" panose="02040503050406030204" pitchFamily="18" charset="0"/>
                <a:ea typeface="Cambria" panose="02040503050406030204" pitchFamily="18" charset="0"/>
              </a:rPr>
              <a:t>2009 ~  9.000+ öğrenci </a:t>
            </a:r>
          </a:p>
        </p:txBody>
      </p:sp>
    </p:spTree>
    <p:extLst>
      <p:ext uri="{BB962C8B-B14F-4D97-AF65-F5344CB8AC3E}">
        <p14:creationId xmlns:p14="http://schemas.microsoft.com/office/powerpoint/2010/main" val="94195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465179" y="1449976"/>
            <a:ext cx="3491470"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İNGİLİZCE HAZIRLIK </a:t>
            </a:r>
            <a:endParaRPr lang="tr-TR" sz="32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250939" y="450986"/>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1524000" y="2608721"/>
            <a:ext cx="9287628" cy="1938992"/>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İngilizce zorunlu hazırlık eğitimi süresi 1 yıldır.</a:t>
            </a:r>
          </a:p>
          <a:p>
            <a:pPr algn="just"/>
            <a:endParaRPr lang="tr-TR" sz="2400"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r>
              <a:rPr lang="tr-TR" sz="2400" dirty="0">
                <a:ln w="0"/>
                <a:effectLst>
                  <a:outerShdw blurRad="38100" dist="19050" dir="2700000" algn="tl" rotWithShape="0">
                    <a:schemeClr val="dk1">
                      <a:alpha val="40000"/>
                    </a:schemeClr>
                  </a:outerShdw>
                </a:effectLst>
              </a:rPr>
              <a:t>Bu birimde zorunlu hazırlık eğitimi şartı olan bölümlerin öğrencilerine ve isteğe bağlı hazırlık eğitimi almak isteyen öğrencilere İngilizce hazırlık eğitimi verilmektedir.</a:t>
            </a:r>
          </a:p>
        </p:txBody>
      </p:sp>
    </p:spTree>
    <p:extLst>
      <p:ext uri="{BB962C8B-B14F-4D97-AF65-F5344CB8AC3E}">
        <p14:creationId xmlns:p14="http://schemas.microsoft.com/office/powerpoint/2010/main" val="144748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1" name="Dikdörtgen 10">
            <a:extLst>
              <a:ext uri="{FF2B5EF4-FFF2-40B4-BE49-F238E27FC236}">
                <a16:creationId xmlns:a16="http://schemas.microsoft.com/office/drawing/2014/main" id="{AA21052E-4D97-F9BB-9784-4E38271643B1}"/>
              </a:ext>
            </a:extLst>
          </p:cNvPr>
          <p:cNvSpPr/>
          <p:nvPr/>
        </p:nvSpPr>
        <p:spPr>
          <a:xfrm>
            <a:off x="4627787" y="1449976"/>
            <a:ext cx="3166252" cy="461665"/>
          </a:xfrm>
          <a:prstGeom prst="rect">
            <a:avLst/>
          </a:prstGeom>
          <a:noFill/>
        </p:spPr>
        <p:txBody>
          <a:bodyPr wrap="none" lIns="91440" tIns="45720" rIns="91440" bIns="45720">
            <a:spAutoFit/>
          </a:bodyPr>
          <a:lstStyle/>
          <a:p>
            <a:pPr algn="ctr"/>
            <a:r>
              <a:rPr lang="en-GB" sz="2400" b="0" i="0" u="none" strike="noStrike" baseline="0" dirty="0">
                <a:solidFill>
                  <a:srgbClr val="2D74B5"/>
                </a:solidFill>
                <a:latin typeface="Maiandra GD" panose="020E0502030308020204" pitchFamily="34" charset="0"/>
              </a:rPr>
              <a:t>AMAÇ VE HEDEFLER </a:t>
            </a:r>
            <a:endParaRPr lang="tr-TR" sz="4000" b="0" cap="none" spc="0" dirty="0">
              <a:ln w="0"/>
              <a:solidFill>
                <a:schemeClr val="tx1"/>
              </a:solidFill>
              <a:effectLst>
                <a:outerShdw blurRad="38100" dist="19050" dir="2700000" algn="tl" rotWithShape="0">
                  <a:schemeClr val="dk1">
                    <a:alpha val="40000"/>
                  </a:schemeClr>
                </a:outerShdw>
              </a:effectLst>
            </a:endParaRPr>
          </a:p>
        </p:txBody>
      </p:sp>
      <p:sp>
        <p:nvSpPr>
          <p:cNvPr id="17" name="Dikdörtgen 16">
            <a:extLst>
              <a:ext uri="{FF2B5EF4-FFF2-40B4-BE49-F238E27FC236}">
                <a16:creationId xmlns:a16="http://schemas.microsoft.com/office/drawing/2014/main" id="{69E8BF91-3896-BE3C-104C-C93D36205F53}"/>
              </a:ext>
            </a:extLst>
          </p:cNvPr>
          <p:cNvSpPr/>
          <p:nvPr/>
        </p:nvSpPr>
        <p:spPr>
          <a:xfrm rot="5400000" flipH="1">
            <a:off x="6250939" y="450986"/>
            <a:ext cx="45719" cy="3381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b="1" dirty="0"/>
          </a:p>
        </p:txBody>
      </p:sp>
      <p:sp>
        <p:nvSpPr>
          <p:cNvPr id="18" name="Dikdörtgen 17">
            <a:extLst>
              <a:ext uri="{FF2B5EF4-FFF2-40B4-BE49-F238E27FC236}">
                <a16:creationId xmlns:a16="http://schemas.microsoft.com/office/drawing/2014/main" id="{E6AACAE4-A436-E14C-351A-F00FDDE30EC6}"/>
              </a:ext>
            </a:extLst>
          </p:cNvPr>
          <p:cNvSpPr/>
          <p:nvPr/>
        </p:nvSpPr>
        <p:spPr>
          <a:xfrm>
            <a:off x="1524000" y="2277619"/>
            <a:ext cx="9287628" cy="3631763"/>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v"/>
            </a:pPr>
            <a:r>
              <a:rPr lang="tr-TR" sz="1800" b="1" i="0" u="none" strike="noStrike" baseline="0" dirty="0">
                <a:solidFill>
                  <a:srgbClr val="000000"/>
                </a:solidFill>
                <a:latin typeface="Maiandra GD" panose="020E0502030308020204" pitchFamily="34" charset="0"/>
              </a:rPr>
              <a:t>KTO Karatay Üniversitesi İngilizce Hazırlık Eğitimi’nin temel amacı;</a:t>
            </a:r>
            <a:r>
              <a:rPr lang="tr-TR" sz="1800" b="0" i="0" u="none" strike="noStrike" baseline="0" dirty="0">
                <a:solidFill>
                  <a:srgbClr val="000000"/>
                </a:solidFill>
                <a:latin typeface="Maiandra GD" panose="020E0502030308020204" pitchFamily="34" charset="0"/>
              </a:rPr>
              <a:t> </a:t>
            </a:r>
          </a:p>
          <a:p>
            <a:pPr marL="742950" lvl="1" indent="-285750" algn="just">
              <a:buFont typeface="Wingdings" panose="05000000000000000000" pitchFamily="2" charset="2"/>
              <a:buChar char="Ø"/>
            </a:pPr>
            <a:r>
              <a:rPr lang="tr-TR" b="0" i="0" u="none" strike="noStrike" baseline="0" dirty="0">
                <a:solidFill>
                  <a:srgbClr val="000000"/>
                </a:solidFill>
                <a:latin typeface="Maiandra GD" panose="020E0502030308020204" pitchFamily="34" charset="0"/>
              </a:rPr>
              <a:t>akademik İngilizce yeterliğini sağlamak </a:t>
            </a:r>
          </a:p>
          <a:p>
            <a:pPr marL="742950" lvl="1" indent="-285750" algn="just">
              <a:buFont typeface="Wingdings" panose="05000000000000000000" pitchFamily="2" charset="2"/>
              <a:buChar char="Ø"/>
            </a:pPr>
            <a:r>
              <a:rPr lang="tr-TR" b="0" i="0" u="none" strike="noStrike" baseline="0" dirty="0">
                <a:solidFill>
                  <a:srgbClr val="000000"/>
                </a:solidFill>
                <a:latin typeface="Maiandra GD" panose="020E0502030308020204" pitchFamily="34" charset="0"/>
              </a:rPr>
              <a:t>öğrencilerimizi dili aktif bir şekilde kullanır hale getirmektir. </a:t>
            </a:r>
            <a:endParaRPr lang="tr-TR" sz="2400" dirty="0">
              <a:ln w="0"/>
              <a:effectLst>
                <a:outerShdw blurRad="38100" dist="19050" dir="2700000" algn="tl" rotWithShape="0">
                  <a:schemeClr val="dk1">
                    <a:alpha val="40000"/>
                  </a:schemeClr>
                </a:outerShdw>
              </a:effectLst>
            </a:endParaRPr>
          </a:p>
          <a:p>
            <a:pPr algn="just"/>
            <a:endParaRPr lang="tr-TR" sz="1200" dirty="0">
              <a:ln w="0"/>
              <a:effectLst>
                <a:outerShdw blurRad="38100" dist="19050" dir="2700000" algn="tl" rotWithShape="0">
                  <a:schemeClr val="dk1">
                    <a:alpha val="40000"/>
                  </a:schemeClr>
                </a:outerShdw>
              </a:effectLst>
            </a:endParaRPr>
          </a:p>
          <a:p>
            <a:pPr marL="342900" indent="-342900" algn="just">
              <a:buFont typeface="Wingdings" panose="05000000000000000000" pitchFamily="2" charset="2"/>
              <a:buChar char="v"/>
            </a:pPr>
            <a:r>
              <a:rPr lang="tr-TR" sz="1800" b="1" i="0" u="none" strike="noStrike" baseline="0" dirty="0">
                <a:solidFill>
                  <a:srgbClr val="000000"/>
                </a:solidFill>
                <a:latin typeface="Maiandra GD" panose="020E0502030308020204" pitchFamily="34" charset="0"/>
              </a:rPr>
              <a:t>Hedefimiz; </a:t>
            </a:r>
          </a:p>
          <a:p>
            <a:pPr marL="800100" lvl="1" indent="-342900" algn="just">
              <a:buFont typeface="Wingdings" panose="05000000000000000000" pitchFamily="2" charset="2"/>
              <a:buChar char="Ø"/>
            </a:pPr>
            <a:r>
              <a:rPr lang="tr-TR" b="0" i="0" u="none" strike="noStrike" baseline="0" dirty="0">
                <a:solidFill>
                  <a:srgbClr val="000000"/>
                </a:solidFill>
                <a:latin typeface="Maiandra GD" panose="020E0502030308020204" pitchFamily="34" charset="0"/>
              </a:rPr>
              <a:t> "CEFR" (Avrupa Ortak Dil Çerçevesi) B2 seviyesinde bir İngilizce yeterliği kazandırmak,</a:t>
            </a:r>
          </a:p>
          <a:p>
            <a:pPr marL="800100" lvl="1" indent="-342900" algn="just">
              <a:buFont typeface="Wingdings" panose="05000000000000000000" pitchFamily="2" charset="2"/>
              <a:buChar char="Ø"/>
            </a:pPr>
            <a:r>
              <a:rPr lang="tr-TR" b="0" i="0" u="none" strike="noStrike" baseline="0" dirty="0">
                <a:solidFill>
                  <a:srgbClr val="000000"/>
                </a:solidFill>
                <a:latin typeface="Maiandra GD" panose="020E0502030308020204" pitchFamily="34" charset="0"/>
              </a:rPr>
              <a:t> devam edecekleri akademik çalışmalarında ve gelecekteki meslek hayatlarında İngilizceyi etkin bir şekilde kullanan, kendine güvenen bireyler haline gelmesine yardımcı olmaktır,</a:t>
            </a:r>
          </a:p>
          <a:p>
            <a:pPr marL="800100" lvl="1" indent="-342900" algn="just">
              <a:buFont typeface="Wingdings" panose="05000000000000000000" pitchFamily="2" charset="2"/>
              <a:buChar char="Ø"/>
            </a:pPr>
            <a:r>
              <a:rPr lang="tr-TR" sz="1800" b="0" i="0" u="none" strike="noStrike" baseline="0" dirty="0">
                <a:solidFill>
                  <a:srgbClr val="000000"/>
                </a:solidFill>
                <a:latin typeface="Maiandra GD" panose="020E0502030308020204" pitchFamily="34" charset="0"/>
              </a:rPr>
              <a:t>etkili dinleme ve not alma, eleştirel düşünme, analiz yapma, yorum yapma, akademik yazma, konuşma ve diğer öğrencilerle ortak projelere katılma gibi üst düzey dil becerilerini geliştirmeleri. </a:t>
            </a:r>
            <a:endParaRPr lang="tr-TR"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356921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9348</TotalTime>
  <Words>3763</Words>
  <Application>Microsoft Office PowerPoint</Application>
  <PresentationFormat>Geniş ekran</PresentationFormat>
  <Paragraphs>414</Paragraphs>
  <Slides>64</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64</vt:i4>
      </vt:variant>
    </vt:vector>
  </HeadingPairs>
  <TitlesOfParts>
    <vt:vector size="75" baseType="lpstr">
      <vt:lpstr>Arial</vt:lpstr>
      <vt:lpstr>Calibri</vt:lpstr>
      <vt:lpstr>Calibri Light</vt:lpstr>
      <vt:lpstr>Cambria</vt:lpstr>
      <vt:lpstr>Maiandra GD</vt:lpstr>
      <vt:lpstr>Montserrat</vt:lpstr>
      <vt:lpstr>Sitka Heading</vt:lpstr>
      <vt:lpstr>Symbol</vt:lpstr>
      <vt:lpstr>Tahoma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Kamil KÜÇÜKYILMAZ</dc:creator>
  <cp:lastModifiedBy>iletişim direktörlüğü</cp:lastModifiedBy>
  <cp:revision>264</cp:revision>
  <dcterms:created xsi:type="dcterms:W3CDTF">2019-05-29T10:50:09Z</dcterms:created>
  <dcterms:modified xsi:type="dcterms:W3CDTF">2024-09-17T11:53:05Z</dcterms:modified>
</cp:coreProperties>
</file>