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567" r:id="rId2"/>
    <p:sldId id="499" r:id="rId3"/>
    <p:sldId id="478" r:id="rId4"/>
    <p:sldId id="735" r:id="rId5"/>
    <p:sldId id="736" r:id="rId6"/>
    <p:sldId id="737" r:id="rId7"/>
    <p:sldId id="732" r:id="rId8"/>
    <p:sldId id="491" r:id="rId9"/>
    <p:sldId id="314" r:id="rId10"/>
    <p:sldId id="315" r:id="rId11"/>
    <p:sldId id="316" r:id="rId12"/>
    <p:sldId id="317" r:id="rId13"/>
    <p:sldId id="318" r:id="rId14"/>
    <p:sldId id="319" r:id="rId15"/>
    <p:sldId id="320" r:id="rId16"/>
    <p:sldId id="321" r:id="rId17"/>
    <p:sldId id="276" r:id="rId18"/>
    <p:sldId id="476" r:id="rId19"/>
    <p:sldId id="477" r:id="rId20"/>
    <p:sldId id="741" r:id="rId21"/>
    <p:sldId id="569" r:id="rId22"/>
    <p:sldId id="568" r:id="rId23"/>
    <p:sldId id="742" r:id="rId24"/>
    <p:sldId id="570" r:id="rId25"/>
    <p:sldId id="480" r:id="rId26"/>
    <p:sldId id="571" r:id="rId27"/>
    <p:sldId id="557" r:id="rId28"/>
    <p:sldId id="560" r:id="rId29"/>
    <p:sldId id="559" r:id="rId30"/>
    <p:sldId id="558" r:id="rId31"/>
    <p:sldId id="572" r:id="rId32"/>
    <p:sldId id="556" r:id="rId33"/>
    <p:sldId id="277" r:id="rId34"/>
    <p:sldId id="323" r:id="rId35"/>
    <p:sldId id="740" r:id="rId36"/>
    <p:sldId id="738" r:id="rId37"/>
    <p:sldId id="739" r:id="rId38"/>
    <p:sldId id="313"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8FD"/>
    <a:srgbClr val="9999FF"/>
    <a:srgbClr val="4A8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AE2B1-6CD1-D04F-86A6-1C0668A9A3A4}" v="524" dt="2024-09-16T06:30:54.479"/>
    <p1510:client id="{54163940-4AF9-0832-B6C9-7DD8096F1937}" v="19" dt="2024-09-16T07:37:45.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5" d="100"/>
          <a:sy n="55"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A2E4A-2BFA-498C-AB11-56247DB0622F}" type="datetimeFigureOut">
              <a:rPr lang="tr-TR" smtClean="0"/>
              <a:t>9.12.2024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15684-5247-4712-AFA3-7C2439CC7541}" type="slidenum">
              <a:rPr lang="tr-TR" smtClean="0"/>
              <a:t>‹#›</a:t>
            </a:fld>
            <a:endParaRPr lang="tr-TR"/>
          </a:p>
        </p:txBody>
      </p:sp>
    </p:spTree>
    <p:extLst>
      <p:ext uri="{BB962C8B-B14F-4D97-AF65-F5344CB8AC3E}">
        <p14:creationId xmlns:p14="http://schemas.microsoft.com/office/powerpoint/2010/main" val="275302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27</a:t>
            </a:fld>
            <a:endParaRPr lang="tr-TR"/>
          </a:p>
        </p:txBody>
      </p:sp>
    </p:spTree>
    <p:extLst>
      <p:ext uri="{BB962C8B-B14F-4D97-AF65-F5344CB8AC3E}">
        <p14:creationId xmlns:p14="http://schemas.microsoft.com/office/powerpoint/2010/main" val="254036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28</a:t>
            </a:fld>
            <a:endParaRPr lang="tr-TR"/>
          </a:p>
        </p:txBody>
      </p:sp>
    </p:spTree>
    <p:extLst>
      <p:ext uri="{BB962C8B-B14F-4D97-AF65-F5344CB8AC3E}">
        <p14:creationId xmlns:p14="http://schemas.microsoft.com/office/powerpoint/2010/main" val="275913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29</a:t>
            </a:fld>
            <a:endParaRPr lang="tr-TR"/>
          </a:p>
        </p:txBody>
      </p:sp>
    </p:spTree>
    <p:extLst>
      <p:ext uri="{BB962C8B-B14F-4D97-AF65-F5344CB8AC3E}">
        <p14:creationId xmlns:p14="http://schemas.microsoft.com/office/powerpoint/2010/main" val="180196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30</a:t>
            </a:fld>
            <a:endParaRPr lang="tr-TR"/>
          </a:p>
        </p:txBody>
      </p:sp>
    </p:spTree>
    <p:extLst>
      <p:ext uri="{BB962C8B-B14F-4D97-AF65-F5344CB8AC3E}">
        <p14:creationId xmlns:p14="http://schemas.microsoft.com/office/powerpoint/2010/main" val="344679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31</a:t>
            </a:fld>
            <a:endParaRPr lang="tr-TR"/>
          </a:p>
        </p:txBody>
      </p:sp>
    </p:spTree>
    <p:extLst>
      <p:ext uri="{BB962C8B-B14F-4D97-AF65-F5344CB8AC3E}">
        <p14:creationId xmlns:p14="http://schemas.microsoft.com/office/powerpoint/2010/main" val="176450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32</a:t>
            </a:fld>
            <a:endParaRPr lang="tr-TR"/>
          </a:p>
        </p:txBody>
      </p:sp>
    </p:spTree>
    <p:extLst>
      <p:ext uri="{BB962C8B-B14F-4D97-AF65-F5344CB8AC3E}">
        <p14:creationId xmlns:p14="http://schemas.microsoft.com/office/powerpoint/2010/main" val="150069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0C4045-7029-4538-A93B-CCE9B7ABEC9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1AA8924-297A-414E-9EB5-282BD2122D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C03D01F-6662-4746-8A5F-27ACF099374B}"/>
              </a:ext>
            </a:extLst>
          </p:cNvPr>
          <p:cNvSpPr>
            <a:spLocks noGrp="1"/>
          </p:cNvSpPr>
          <p:nvPr>
            <p:ph type="dt" sz="half" idx="10"/>
          </p:nvPr>
        </p:nvSpPr>
        <p:spPr/>
        <p:txBody>
          <a:bodyPr/>
          <a:lstStyle/>
          <a:p>
            <a:fld id="{1B97A18F-BA57-4CCF-923F-9EF602FE96F1}" type="datetimeFigureOut">
              <a:rPr lang="tr-TR" smtClean="0"/>
              <a:t>9.12.2024</a:t>
            </a:fld>
            <a:endParaRPr lang="tr-TR"/>
          </a:p>
        </p:txBody>
      </p:sp>
      <p:sp>
        <p:nvSpPr>
          <p:cNvPr id="5" name="Alt Bilgi Yer Tutucusu 4">
            <a:extLst>
              <a:ext uri="{FF2B5EF4-FFF2-40B4-BE49-F238E27FC236}">
                <a16:creationId xmlns:a16="http://schemas.microsoft.com/office/drawing/2014/main" id="{F9E599C3-005B-4C6F-BEC5-AF9565328F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F40CC63-89AE-4718-AF5A-924B9775DDF7}"/>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202991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819A94-B98C-493A-8DE8-5C11D8BA747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8D15CBA-9824-4500-B0ED-EF68E7EDE687}"/>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B8D726B-F2A3-4D70-A0DC-3A1DC29603AE}"/>
              </a:ext>
            </a:extLst>
          </p:cNvPr>
          <p:cNvSpPr>
            <a:spLocks noGrp="1"/>
          </p:cNvSpPr>
          <p:nvPr>
            <p:ph type="dt" sz="half" idx="10"/>
          </p:nvPr>
        </p:nvSpPr>
        <p:spPr/>
        <p:txBody>
          <a:bodyPr/>
          <a:lstStyle/>
          <a:p>
            <a:fld id="{1B97A18F-BA57-4CCF-923F-9EF602FE96F1}" type="datetimeFigureOut">
              <a:rPr lang="tr-TR" smtClean="0"/>
              <a:t>9.12.2024</a:t>
            </a:fld>
            <a:endParaRPr lang="tr-TR"/>
          </a:p>
        </p:txBody>
      </p:sp>
      <p:sp>
        <p:nvSpPr>
          <p:cNvPr id="5" name="Alt Bilgi Yer Tutucusu 4">
            <a:extLst>
              <a:ext uri="{FF2B5EF4-FFF2-40B4-BE49-F238E27FC236}">
                <a16:creationId xmlns:a16="http://schemas.microsoft.com/office/drawing/2014/main" id="{8F497F26-AD68-41FD-83EE-33CC7ACED6D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64F553-36EA-4F45-B0ED-71A1C4354A6F}"/>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25742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10BE02F-980D-4E69-A19F-DECBE4FCEAE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3E9C837-3F54-4CC4-AB04-0AEF6006470B}"/>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834D902-366C-43B9-83D5-928B8ADC1F3D}"/>
              </a:ext>
            </a:extLst>
          </p:cNvPr>
          <p:cNvSpPr>
            <a:spLocks noGrp="1"/>
          </p:cNvSpPr>
          <p:nvPr>
            <p:ph type="dt" sz="half" idx="10"/>
          </p:nvPr>
        </p:nvSpPr>
        <p:spPr/>
        <p:txBody>
          <a:bodyPr/>
          <a:lstStyle/>
          <a:p>
            <a:fld id="{1B97A18F-BA57-4CCF-923F-9EF602FE96F1}" type="datetimeFigureOut">
              <a:rPr lang="tr-TR" smtClean="0"/>
              <a:t>9.12.2024</a:t>
            </a:fld>
            <a:endParaRPr lang="tr-TR"/>
          </a:p>
        </p:txBody>
      </p:sp>
      <p:sp>
        <p:nvSpPr>
          <p:cNvPr id="5" name="Alt Bilgi Yer Tutucusu 4">
            <a:extLst>
              <a:ext uri="{FF2B5EF4-FFF2-40B4-BE49-F238E27FC236}">
                <a16:creationId xmlns:a16="http://schemas.microsoft.com/office/drawing/2014/main" id="{860FC26D-6F2B-4FD2-8AC9-F83B3D24C9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9C5E0AC-D7F6-4F5F-8F6E-4DA23A109A7F}"/>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194375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94616B-8E95-4C33-8B13-FF36B314CE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699B7A3-A7CC-4AE5-B833-A3A88AE6AEA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D09C480-62EC-4894-AEE0-0ACA0EBC0800}"/>
              </a:ext>
            </a:extLst>
          </p:cNvPr>
          <p:cNvSpPr>
            <a:spLocks noGrp="1"/>
          </p:cNvSpPr>
          <p:nvPr>
            <p:ph type="dt" sz="half" idx="10"/>
          </p:nvPr>
        </p:nvSpPr>
        <p:spPr/>
        <p:txBody>
          <a:bodyPr/>
          <a:lstStyle/>
          <a:p>
            <a:fld id="{1B97A18F-BA57-4CCF-923F-9EF602FE96F1}" type="datetimeFigureOut">
              <a:rPr lang="tr-TR" smtClean="0"/>
              <a:t>9.12.2024</a:t>
            </a:fld>
            <a:endParaRPr lang="tr-TR"/>
          </a:p>
        </p:txBody>
      </p:sp>
      <p:sp>
        <p:nvSpPr>
          <p:cNvPr id="5" name="Alt Bilgi Yer Tutucusu 4">
            <a:extLst>
              <a:ext uri="{FF2B5EF4-FFF2-40B4-BE49-F238E27FC236}">
                <a16:creationId xmlns:a16="http://schemas.microsoft.com/office/drawing/2014/main" id="{ED57094D-73E1-4901-B6A4-ABAD8FF881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01D4AE-7D8C-43E3-97AE-45AF427357BA}"/>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204636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E731459-F379-424E-88CA-1EF2177E4F2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5BB05C9-8001-44DE-B76F-5195AB8C0F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0D188A86-C661-48AE-9F96-C886DA3FA6D8}"/>
              </a:ext>
            </a:extLst>
          </p:cNvPr>
          <p:cNvSpPr>
            <a:spLocks noGrp="1"/>
          </p:cNvSpPr>
          <p:nvPr>
            <p:ph type="dt" sz="half" idx="10"/>
          </p:nvPr>
        </p:nvSpPr>
        <p:spPr/>
        <p:txBody>
          <a:bodyPr/>
          <a:lstStyle/>
          <a:p>
            <a:fld id="{1B97A18F-BA57-4CCF-923F-9EF602FE96F1}" type="datetimeFigureOut">
              <a:rPr lang="tr-TR" smtClean="0"/>
              <a:t>9.12.2024</a:t>
            </a:fld>
            <a:endParaRPr lang="tr-TR"/>
          </a:p>
        </p:txBody>
      </p:sp>
      <p:sp>
        <p:nvSpPr>
          <p:cNvPr id="5" name="Alt Bilgi Yer Tutucusu 4">
            <a:extLst>
              <a:ext uri="{FF2B5EF4-FFF2-40B4-BE49-F238E27FC236}">
                <a16:creationId xmlns:a16="http://schemas.microsoft.com/office/drawing/2014/main" id="{D97E1862-CC6E-4446-BB08-193D2BE9541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EF2399-EB18-44D1-9E18-91E8FD8FD007}"/>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203644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7E4C1F-C365-44B3-B2EE-18BD5FB713B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A1780CE-78A4-4247-9460-4B99525045CC}"/>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1A86A6C-3593-47B0-8B1B-08BFE32F3452}"/>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7A2BE33-9A66-40B6-821A-770360DD0016}"/>
              </a:ext>
            </a:extLst>
          </p:cNvPr>
          <p:cNvSpPr>
            <a:spLocks noGrp="1"/>
          </p:cNvSpPr>
          <p:nvPr>
            <p:ph type="dt" sz="half" idx="10"/>
          </p:nvPr>
        </p:nvSpPr>
        <p:spPr/>
        <p:txBody>
          <a:bodyPr/>
          <a:lstStyle/>
          <a:p>
            <a:fld id="{1B97A18F-BA57-4CCF-923F-9EF602FE96F1}" type="datetimeFigureOut">
              <a:rPr lang="tr-TR" smtClean="0"/>
              <a:t>9.12.2024</a:t>
            </a:fld>
            <a:endParaRPr lang="tr-TR"/>
          </a:p>
        </p:txBody>
      </p:sp>
      <p:sp>
        <p:nvSpPr>
          <p:cNvPr id="6" name="Alt Bilgi Yer Tutucusu 5">
            <a:extLst>
              <a:ext uri="{FF2B5EF4-FFF2-40B4-BE49-F238E27FC236}">
                <a16:creationId xmlns:a16="http://schemas.microsoft.com/office/drawing/2014/main" id="{BAE3C4AE-D84E-44AB-B429-C7316B9F56E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43B9F8C-3C27-4252-AA72-063D539EE57A}"/>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63515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16FDBE-6364-4044-8DAC-D70379391FC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890011E-1C76-48E8-B66A-038D8DADF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3002BC28-146C-44A4-A4DA-5F7E3066FE96}"/>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E8AC2B7-38A3-4813-9614-72869529E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8F7241AF-FBAF-4D2F-B5EC-EA630C02090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B502D6F-54BE-4356-BDA1-D87F69AF0BCB}"/>
              </a:ext>
            </a:extLst>
          </p:cNvPr>
          <p:cNvSpPr>
            <a:spLocks noGrp="1"/>
          </p:cNvSpPr>
          <p:nvPr>
            <p:ph type="dt" sz="half" idx="10"/>
          </p:nvPr>
        </p:nvSpPr>
        <p:spPr/>
        <p:txBody>
          <a:bodyPr/>
          <a:lstStyle/>
          <a:p>
            <a:fld id="{1B97A18F-BA57-4CCF-923F-9EF602FE96F1}" type="datetimeFigureOut">
              <a:rPr lang="tr-TR" smtClean="0"/>
              <a:t>9.12.2024</a:t>
            </a:fld>
            <a:endParaRPr lang="tr-TR"/>
          </a:p>
        </p:txBody>
      </p:sp>
      <p:sp>
        <p:nvSpPr>
          <p:cNvPr id="8" name="Alt Bilgi Yer Tutucusu 7">
            <a:extLst>
              <a:ext uri="{FF2B5EF4-FFF2-40B4-BE49-F238E27FC236}">
                <a16:creationId xmlns:a16="http://schemas.microsoft.com/office/drawing/2014/main" id="{B8683B49-A1A9-4107-B506-667D892B89E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CEAA2DB-2F9E-42C1-BF57-DC5AB4B047B1}"/>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9973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CA37D1F-EDE3-4430-9C60-8A993EEFDAB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DBE1A06-A4E3-49CF-99AC-DFE089543872}"/>
              </a:ext>
            </a:extLst>
          </p:cNvPr>
          <p:cNvSpPr>
            <a:spLocks noGrp="1"/>
          </p:cNvSpPr>
          <p:nvPr>
            <p:ph type="dt" sz="half" idx="10"/>
          </p:nvPr>
        </p:nvSpPr>
        <p:spPr/>
        <p:txBody>
          <a:bodyPr/>
          <a:lstStyle/>
          <a:p>
            <a:fld id="{1B97A18F-BA57-4CCF-923F-9EF602FE96F1}" type="datetimeFigureOut">
              <a:rPr lang="tr-TR" smtClean="0"/>
              <a:t>9.12.2024</a:t>
            </a:fld>
            <a:endParaRPr lang="tr-TR"/>
          </a:p>
        </p:txBody>
      </p:sp>
      <p:sp>
        <p:nvSpPr>
          <p:cNvPr id="4" name="Alt Bilgi Yer Tutucusu 3">
            <a:extLst>
              <a:ext uri="{FF2B5EF4-FFF2-40B4-BE49-F238E27FC236}">
                <a16:creationId xmlns:a16="http://schemas.microsoft.com/office/drawing/2014/main" id="{73F89A6E-D4D4-41AA-ACD9-DFCFFBDEE68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21D2D71-E28C-489A-9A7E-9E9C07B16F0C}"/>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85422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A998028-2AB9-477A-8F2F-707D673C3F87}"/>
              </a:ext>
            </a:extLst>
          </p:cNvPr>
          <p:cNvSpPr>
            <a:spLocks noGrp="1"/>
          </p:cNvSpPr>
          <p:nvPr>
            <p:ph type="dt" sz="half" idx="10"/>
          </p:nvPr>
        </p:nvSpPr>
        <p:spPr/>
        <p:txBody>
          <a:bodyPr/>
          <a:lstStyle/>
          <a:p>
            <a:fld id="{1B97A18F-BA57-4CCF-923F-9EF602FE96F1}" type="datetimeFigureOut">
              <a:rPr lang="tr-TR" smtClean="0"/>
              <a:t>9.12.2024</a:t>
            </a:fld>
            <a:endParaRPr lang="tr-TR"/>
          </a:p>
        </p:txBody>
      </p:sp>
      <p:sp>
        <p:nvSpPr>
          <p:cNvPr id="3" name="Alt Bilgi Yer Tutucusu 2">
            <a:extLst>
              <a:ext uri="{FF2B5EF4-FFF2-40B4-BE49-F238E27FC236}">
                <a16:creationId xmlns:a16="http://schemas.microsoft.com/office/drawing/2014/main" id="{FCCB648D-41E7-47F6-BA64-33B58A389E6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5B2907B-BBD6-4EAE-AF7A-4E710CB5C5D3}"/>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46451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E43837-099D-4A40-80CB-2B8C2E20D3C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6552FAA-C81A-4570-B7AB-4E71FA8351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8047E69-EFB6-4AD3-B84E-883DAAEB5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CBEE0D3-0F84-4963-93C7-7DD953D2E24E}"/>
              </a:ext>
            </a:extLst>
          </p:cNvPr>
          <p:cNvSpPr>
            <a:spLocks noGrp="1"/>
          </p:cNvSpPr>
          <p:nvPr>
            <p:ph type="dt" sz="half" idx="10"/>
          </p:nvPr>
        </p:nvSpPr>
        <p:spPr/>
        <p:txBody>
          <a:bodyPr/>
          <a:lstStyle/>
          <a:p>
            <a:fld id="{1B97A18F-BA57-4CCF-923F-9EF602FE96F1}" type="datetimeFigureOut">
              <a:rPr lang="tr-TR" smtClean="0"/>
              <a:t>9.12.2024</a:t>
            </a:fld>
            <a:endParaRPr lang="tr-TR"/>
          </a:p>
        </p:txBody>
      </p:sp>
      <p:sp>
        <p:nvSpPr>
          <p:cNvPr id="6" name="Alt Bilgi Yer Tutucusu 5">
            <a:extLst>
              <a:ext uri="{FF2B5EF4-FFF2-40B4-BE49-F238E27FC236}">
                <a16:creationId xmlns:a16="http://schemas.microsoft.com/office/drawing/2014/main" id="{7577B017-47B0-4072-A4A2-7D884EC857C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DAB20E6-FA80-4A65-B5F5-4FABDFD5D33B}"/>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46026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E5B672-EDE4-4AFC-8124-F4F1AE996C8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C572AD3-4262-4EE1-9AE2-68B8F44210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1F8F5FA-939D-47A0-85EA-F869F303D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8CCD2CBD-AFD6-4910-8171-4834478FE15B}"/>
              </a:ext>
            </a:extLst>
          </p:cNvPr>
          <p:cNvSpPr>
            <a:spLocks noGrp="1"/>
          </p:cNvSpPr>
          <p:nvPr>
            <p:ph type="dt" sz="half" idx="10"/>
          </p:nvPr>
        </p:nvSpPr>
        <p:spPr/>
        <p:txBody>
          <a:bodyPr/>
          <a:lstStyle/>
          <a:p>
            <a:fld id="{1B97A18F-BA57-4CCF-923F-9EF602FE96F1}" type="datetimeFigureOut">
              <a:rPr lang="tr-TR" smtClean="0"/>
              <a:t>9.12.2024</a:t>
            </a:fld>
            <a:endParaRPr lang="tr-TR"/>
          </a:p>
        </p:txBody>
      </p:sp>
      <p:sp>
        <p:nvSpPr>
          <p:cNvPr id="6" name="Alt Bilgi Yer Tutucusu 5">
            <a:extLst>
              <a:ext uri="{FF2B5EF4-FFF2-40B4-BE49-F238E27FC236}">
                <a16:creationId xmlns:a16="http://schemas.microsoft.com/office/drawing/2014/main" id="{03C7B5C1-5E31-4A2D-ACB7-BE587BBFEFF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555F50E-03BC-4895-B33F-C12E870ACA75}"/>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60547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1BFD7C7-6307-491E-B199-82ED9B3FE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3F6C76E-23F4-421B-8D35-E07EDF5E7E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907107-5630-465C-A73A-4C765A8232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7A18F-BA57-4CCF-923F-9EF602FE96F1}" type="datetimeFigureOut">
              <a:rPr lang="tr-TR" smtClean="0"/>
              <a:t>9.12.2024</a:t>
            </a:fld>
            <a:endParaRPr lang="tr-TR"/>
          </a:p>
        </p:txBody>
      </p:sp>
      <p:sp>
        <p:nvSpPr>
          <p:cNvPr id="5" name="Alt Bilgi Yer Tutucusu 4">
            <a:extLst>
              <a:ext uri="{FF2B5EF4-FFF2-40B4-BE49-F238E27FC236}">
                <a16:creationId xmlns:a16="http://schemas.microsoft.com/office/drawing/2014/main" id="{3C223DEC-10A7-4B2D-9612-650EDB961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7521ACE-8941-49EC-8520-1CD27DCFE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4D5E7-0F77-47D6-BF64-35C293353980}" type="slidenum">
              <a:rPr lang="tr-TR" smtClean="0"/>
              <a:t>‹#›</a:t>
            </a:fld>
            <a:endParaRPr lang="tr-TR"/>
          </a:p>
        </p:txBody>
      </p:sp>
    </p:spTree>
    <p:extLst>
      <p:ext uri="{BB962C8B-B14F-4D97-AF65-F5344CB8AC3E}">
        <p14:creationId xmlns:p14="http://schemas.microsoft.com/office/powerpoint/2010/main" val="428576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ww.yok.gov.tr/kurumsal/mevzuat" TargetMode="External"/><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obs.karatay.edu.tr/" TargetMode="External"/><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8.jpg"/><Relationship Id="rId4" Type="http://schemas.openxmlformats.org/officeDocument/2006/relationships/image" Target="../media/image15.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10" Type="http://schemas.openxmlformats.org/officeDocument/2006/relationships/image" Target="../media/image17.png"/><Relationship Id="rId4" Type="http://schemas.openxmlformats.org/officeDocument/2006/relationships/image" Target="../media/image19.jpg"/><Relationship Id="rId9"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hyperlink" Target="https://www.karatay.edu.tr/" TargetMode="External"/><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karatay.edu.tr/AkademikTakvim.html" TargetMode="External"/><Relationship Id="rId5" Type="http://schemas.openxmlformats.org/officeDocument/2006/relationships/image" Target="../media/image3.png"/><Relationship Id="rId10" Type="http://schemas.openxmlformats.org/officeDocument/2006/relationships/hyperlink" Target="https://obs.karatay.edu.tr/oibs/bologna/start.aspx?gkm=001032210388803550033303378403313832194333453444836720" TargetMode="External"/><Relationship Id="rId4" Type="http://schemas.openxmlformats.org/officeDocument/2006/relationships/image" Target="../media/image2.png"/><Relationship Id="rId9" Type="http://schemas.openxmlformats.org/officeDocument/2006/relationships/hyperlink" Target="https://www.karatay.edu.tr/OgrenciIsleriDirektorlugu.html"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2.jpeg"/></Relationships>
</file>

<file path=ppt/slides/_rels/slide3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4.jpg"/></Relationships>
</file>

<file path=ppt/slides/_rels/slide3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6.jpg"/></Relationships>
</file>

<file path=ppt/slides/_rels/slide3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8.jpg"/></Relationships>
</file>

<file path=ppt/slides/_rels/slide4.xml.rels><?xml version="1.0" encoding="UTF-8" standalone="yes"?>
<Relationships xmlns="http://schemas.openxmlformats.org/package/2006/relationships"><Relationship Id="rId8" Type="http://schemas.openxmlformats.org/officeDocument/2006/relationships/hyperlink" Target="mailto:zeliha.koseoglu@karatay.edu.tr" TargetMode="External"/><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hyperlink" Target="mailto:seyda.koseoglu@karatay.edu.tr" TargetMode="External"/><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hyperlink" Target="mailto:ulku.calik@karatay.edu.tr" TargetMode="External"/><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s://www.karatay.edu.tr/AkademikTakvim.html" TargetMode="External"/><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7484B478-52D3-D7A3-1695-8B0F7EC46C55}"/>
              </a:ext>
            </a:extLst>
          </p:cNvPr>
          <p:cNvSpPr/>
          <p:nvPr/>
        </p:nvSpPr>
        <p:spPr>
          <a:xfrm>
            <a:off x="3118887" y="1945332"/>
            <a:ext cx="7898454" cy="2585323"/>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anchor="t">
            <a:spAutoFit/>
          </a:bodyPr>
          <a:lstStyle/>
          <a:p>
            <a:pPr algn="ctr"/>
            <a:r>
              <a:rPr lang="tr-TR" sz="5400" b="1" dirty="0">
                <a:ln w="22225">
                  <a:solidFill>
                    <a:schemeClr val="accent2"/>
                  </a:solidFill>
                  <a:prstDash val="solid"/>
                </a:ln>
                <a:solidFill>
                  <a:schemeClr val="accent2">
                    <a:lumMod val="40000"/>
                    <a:lumOff val="60000"/>
                  </a:schemeClr>
                </a:solidFill>
                <a:latin typeface="Cambria"/>
                <a:ea typeface="Cambria"/>
              </a:rPr>
              <a:t>2024-2025 </a:t>
            </a:r>
          </a:p>
          <a:p>
            <a:pPr algn="ctr"/>
            <a:r>
              <a:rPr lang="tr-TR" sz="5400" b="1"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rPr>
              <a:t>Akademik Yılı </a:t>
            </a:r>
          </a:p>
          <a:p>
            <a:pPr algn="ctr"/>
            <a:r>
              <a:rPr lang="tr-TR" sz="5400" b="1"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rPr>
              <a:t>Oryantasyon Sunumu</a:t>
            </a:r>
          </a:p>
        </p:txBody>
      </p:sp>
      <p:sp>
        <p:nvSpPr>
          <p:cNvPr id="5" name="Dikdörtgen 4"/>
          <p:cNvSpPr/>
          <p:nvPr/>
        </p:nvSpPr>
        <p:spPr>
          <a:xfrm>
            <a:off x="3611730" y="335560"/>
            <a:ext cx="6912768" cy="1114404"/>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KTO ( Konya Ticaret Odası)</a:t>
            </a:r>
          </a:p>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pic>
        <p:nvPicPr>
          <p:cNvPr id="18" name="Resim 17">
            <a:extLst>
              <a:ext uri="{FF2B5EF4-FFF2-40B4-BE49-F238E27FC236}">
                <a16:creationId xmlns:a16="http://schemas.microsoft.com/office/drawing/2014/main" id="{D456FCD3-4900-A811-711E-E04FA90DFB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52" y="2853245"/>
            <a:ext cx="3482651" cy="3190083"/>
          </a:xfrm>
          <a:prstGeom prst="rect">
            <a:avLst/>
          </a:prstGeom>
        </p:spPr>
      </p:pic>
    </p:spTree>
    <p:extLst>
      <p:ext uri="{BB962C8B-B14F-4D97-AF65-F5344CB8AC3E}">
        <p14:creationId xmlns:p14="http://schemas.microsoft.com/office/powerpoint/2010/main" val="318131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cs typeface="Times New Roman" panose="02020603050405020304" pitchFamily="18" charset="0"/>
              </a:rPr>
              <a:t>İLK KAYIT ve KAYIT  YENİLEME</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İçerik Yer Tutucusu 2">
            <a:extLst>
              <a:ext uri="{FF2B5EF4-FFF2-40B4-BE49-F238E27FC236}">
                <a16:creationId xmlns:a16="http://schemas.microsoft.com/office/drawing/2014/main" id="{0B7065DC-551B-4737-86BC-97BEFE9B6BE0}"/>
              </a:ext>
            </a:extLst>
          </p:cNvPr>
          <p:cNvSpPr txBox="1">
            <a:spLocks/>
          </p:cNvSpPr>
          <p:nvPr/>
        </p:nvSpPr>
        <p:spPr>
          <a:xfrm>
            <a:off x="838200" y="154588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tr-TR" sz="2300" dirty="0">
              <a:solidFill>
                <a:prstClr val="black"/>
              </a:solidFill>
              <a:latin typeface="Cambria" panose="02040503050406030204" pitchFamily="18" charset="0"/>
              <a:cs typeface="Times New Roman" panose="02020603050405020304" pitchFamily="18" charset="0"/>
            </a:endParaRPr>
          </a:p>
          <a:p>
            <a:pPr algn="l"/>
            <a:r>
              <a:rPr lang="tr-TR" sz="2300" dirty="0">
                <a:solidFill>
                  <a:prstClr val="black"/>
                </a:solidFill>
                <a:latin typeface="Cambria" panose="02040503050406030204" pitchFamily="18" charset="0"/>
                <a:cs typeface="Times New Roman" panose="02020603050405020304" pitchFamily="18" charset="0"/>
              </a:rPr>
              <a:t>Yeni girişleri öğrencilerin ders kayıtları ilk dönem otomatik olarak yapılır.</a:t>
            </a:r>
          </a:p>
          <a:p>
            <a:pPr algn="l"/>
            <a:endParaRPr lang="tr-TR" sz="2300" dirty="0">
              <a:solidFill>
                <a:prstClr val="black"/>
              </a:solidFill>
              <a:latin typeface="Cambria" panose="02040503050406030204" pitchFamily="18" charset="0"/>
              <a:cs typeface="Times New Roman" panose="02020603050405020304" pitchFamily="18" charset="0"/>
            </a:endParaRPr>
          </a:p>
          <a:p>
            <a:pPr algn="l"/>
            <a:r>
              <a:rPr lang="tr-TR" sz="2300" dirty="0">
                <a:solidFill>
                  <a:prstClr val="black"/>
                </a:solidFill>
                <a:latin typeface="Cambria" panose="02040503050406030204" pitchFamily="18" charset="0"/>
                <a:cs typeface="Times New Roman" panose="02020603050405020304" pitchFamily="18" charset="0"/>
              </a:rPr>
              <a:t>Her yarıyılda akademik takvimde belirtilen süre içinde ders kaydı yapılmalıdır. </a:t>
            </a:r>
          </a:p>
          <a:p>
            <a:pPr algn="l"/>
            <a:endParaRPr lang="tr-TR" sz="2300" dirty="0">
              <a:solidFill>
                <a:prstClr val="black"/>
              </a:solidFill>
              <a:latin typeface="Cambria" panose="02040503050406030204" pitchFamily="18" charset="0"/>
              <a:cs typeface="Times New Roman" panose="02020603050405020304" pitchFamily="18" charset="0"/>
            </a:endParaRPr>
          </a:p>
          <a:p>
            <a:pPr algn="l"/>
            <a:r>
              <a:rPr lang="tr-TR" sz="2300" dirty="0">
                <a:solidFill>
                  <a:prstClr val="black"/>
                </a:solidFill>
                <a:latin typeface="Cambria" panose="02040503050406030204" pitchFamily="18" charset="0"/>
                <a:cs typeface="Times New Roman" panose="02020603050405020304" pitchFamily="18" charset="0"/>
              </a:rPr>
              <a:t>Tüm ders kayıt işlemleri Öğrenci Bilgi Sistemi (OBS) üzerinden yapılır. Ders kayıtlarını yaptırmayan öğrenciler ders ve sınavlara giremezler.</a:t>
            </a:r>
          </a:p>
        </p:txBody>
      </p:sp>
    </p:spTree>
    <p:extLst>
      <p:ext uri="{BB962C8B-B14F-4D97-AF65-F5344CB8AC3E}">
        <p14:creationId xmlns:p14="http://schemas.microsoft.com/office/powerpoint/2010/main" val="12194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cs typeface="Times New Roman" panose="02020603050405020304" pitchFamily="18" charset="0"/>
              </a:rPr>
              <a:t>AKADEMİK DANIŞMAN</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8" name="İçerik Yer Tutucusu 2">
            <a:extLst>
              <a:ext uri="{FF2B5EF4-FFF2-40B4-BE49-F238E27FC236}">
                <a16:creationId xmlns:a16="http://schemas.microsoft.com/office/drawing/2014/main" id="{4C7779AD-44E5-4147-BAA7-4345BC31E929}"/>
              </a:ext>
            </a:extLst>
          </p:cNvPr>
          <p:cNvSpPr txBox="1">
            <a:spLocks/>
          </p:cNvSpPr>
          <p:nvPr/>
        </p:nvSpPr>
        <p:spPr>
          <a:xfrm>
            <a:off x="838200" y="139734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000" b="1" dirty="0">
                <a:solidFill>
                  <a:prstClr val="black"/>
                </a:solidFill>
                <a:latin typeface="Cambria" panose="02040503050406030204" pitchFamily="18" charset="0"/>
                <a:cs typeface="Times New Roman" panose="02020603050405020304" pitchFamily="18" charset="0"/>
              </a:rPr>
              <a:t>Akademik Danışman</a:t>
            </a:r>
          </a:p>
          <a:p>
            <a:pPr algn="just">
              <a:lnSpc>
                <a:spcPct val="110000"/>
              </a:lnSpc>
            </a:pPr>
            <a:r>
              <a:rPr lang="tr-TR" sz="2300" dirty="0">
                <a:solidFill>
                  <a:prstClr val="black"/>
                </a:solidFill>
                <a:latin typeface="Cambria" panose="02040503050406030204" pitchFamily="18" charset="0"/>
                <a:cs typeface="Times New Roman" panose="02020603050405020304" pitchFamily="18" charset="0"/>
              </a:rPr>
              <a:t>Her öğrenciye, uygun bir akademik program izlemesinin sağlanması için bir öğretim üyesi/görevlisi danışman olarak atanır. </a:t>
            </a:r>
          </a:p>
          <a:p>
            <a:pPr algn="just">
              <a:lnSpc>
                <a:spcPct val="110000"/>
              </a:lnSpc>
            </a:pPr>
            <a:r>
              <a:rPr lang="tr-TR" sz="2300" dirty="0">
                <a:solidFill>
                  <a:prstClr val="black"/>
                </a:solidFill>
                <a:latin typeface="Cambria" panose="02040503050406030204" pitchFamily="18" charset="0"/>
                <a:cs typeface="Times New Roman" panose="02020603050405020304" pitchFamily="18" charset="0"/>
              </a:rPr>
              <a:t>Öğrencinin her yarıyıl izleyeceği dersler ve bunlarda yapılacak değişiklikler, öğrencinin başarı durumu göz önünde tutularak danışmanı tarafından onaylanmadıkça kesinleşmez. </a:t>
            </a:r>
          </a:p>
          <a:p>
            <a:pPr algn="just">
              <a:lnSpc>
                <a:spcPct val="110000"/>
              </a:lnSpc>
            </a:pPr>
            <a:r>
              <a:rPr lang="tr-TR" sz="2300" dirty="0">
                <a:solidFill>
                  <a:prstClr val="black"/>
                </a:solidFill>
                <a:latin typeface="Cambria" panose="02040503050406030204" pitchFamily="18" charset="0"/>
                <a:cs typeface="Times New Roman" panose="02020603050405020304" pitchFamily="18" charset="0"/>
              </a:rPr>
              <a:t>Ders seçme işleminin sonunda danışmanınızın derslerinizi onayladığından mutlaka emin olunuz. OBS ders kayıt ekranından öğrenci ders kayıt onayını görebilmektedir.</a:t>
            </a:r>
          </a:p>
          <a:p>
            <a:endParaRPr lang="tr-TR" sz="2700" dirty="0">
              <a:solidFill>
                <a:prstClr val="black"/>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0889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cs typeface="Times New Roman" panose="02020603050405020304" pitchFamily="18" charset="0"/>
              </a:rPr>
              <a:t>DERSLER</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İçerik Yer Tutucusu 2">
            <a:extLst>
              <a:ext uri="{FF2B5EF4-FFF2-40B4-BE49-F238E27FC236}">
                <a16:creationId xmlns:a16="http://schemas.microsoft.com/office/drawing/2014/main" id="{64451EDB-C53C-4E81-AFC9-EC5C31BD4FE5}"/>
              </a:ext>
            </a:extLst>
          </p:cNvPr>
          <p:cNvSpPr txBox="1">
            <a:spLocks/>
          </p:cNvSpPr>
          <p:nvPr/>
        </p:nvSpPr>
        <p:spPr>
          <a:xfrm>
            <a:off x="838200" y="1397347"/>
            <a:ext cx="10515600" cy="435133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tr-TR" sz="2100" b="1" dirty="0">
                <a:solidFill>
                  <a:prstClr val="black"/>
                </a:solidFill>
                <a:latin typeface="Cambria" panose="02040503050406030204" pitchFamily="18" charset="0"/>
                <a:cs typeface="Times New Roman" panose="02020603050405020304" pitchFamily="18" charset="0"/>
              </a:rPr>
              <a:t>Dersler ve </a:t>
            </a:r>
            <a:r>
              <a:rPr lang="tr-TR" sz="2100" b="1" dirty="0">
                <a:latin typeface="Cambria" panose="02040503050406030204" pitchFamily="18" charset="0"/>
                <a:cs typeface="Times New Roman" panose="02020603050405020304" pitchFamily="18" charset="0"/>
              </a:rPr>
              <a:t>Ders Yükü</a:t>
            </a:r>
          </a:p>
          <a:p>
            <a:pPr algn="l"/>
            <a:r>
              <a:rPr lang="tr-TR" sz="2100" dirty="0">
                <a:solidFill>
                  <a:prstClr val="black"/>
                </a:solidFill>
                <a:latin typeface="Cambria" panose="02040503050406030204" pitchFamily="18" charset="0"/>
                <a:cs typeface="Times New Roman" panose="02020603050405020304" pitchFamily="18" charset="0"/>
              </a:rPr>
              <a:t>Dersler; zorunlu dersler ve seçmeli olmak üzere ikiye ayrılır.</a:t>
            </a:r>
            <a:r>
              <a:rPr lang="tr-TR" sz="2100" dirty="0">
                <a:latin typeface="Cambria" panose="02040503050406030204" pitchFamily="18" charset="0"/>
              </a:rPr>
              <a:t> </a:t>
            </a:r>
            <a:r>
              <a:rPr lang="tr-TR" sz="2100" dirty="0">
                <a:solidFill>
                  <a:prstClr val="black"/>
                </a:solidFill>
                <a:latin typeface="Cambria" panose="02040503050406030204" pitchFamily="18" charset="0"/>
                <a:cs typeface="Times New Roman" panose="02020603050405020304" pitchFamily="18" charset="0"/>
              </a:rPr>
              <a:t>Her öğrenci kayıtlı olduğu bölümün müfredatında yer alan zorunlu ve seçmeli dersleri almakla yükümlüdür.</a:t>
            </a:r>
          </a:p>
          <a:p>
            <a:pPr algn="l"/>
            <a:r>
              <a:rPr lang="tr-TR" sz="2100" dirty="0">
                <a:solidFill>
                  <a:prstClr val="black"/>
                </a:solidFill>
                <a:latin typeface="Cambria" panose="02040503050406030204" pitchFamily="18" charset="0"/>
                <a:cs typeface="Times New Roman" panose="02020603050405020304" pitchFamily="18" charset="0"/>
              </a:rPr>
              <a:t>Dönemlik programlardaki öğrencilerin bir yarıyıldaki normal iş yükü 30 AKTS kredi; yıllık programlardaki öğrencilerin bir yıldaki normal iş yükü 60 AKTS kredidir.</a:t>
            </a:r>
          </a:p>
          <a:p>
            <a:pPr>
              <a:lnSpc>
                <a:spcPct val="100000"/>
              </a:lnSpc>
            </a:pPr>
            <a:r>
              <a:rPr lang="tr-TR" sz="2100" b="1" dirty="0">
                <a:solidFill>
                  <a:prstClr val="black"/>
                </a:solidFill>
                <a:latin typeface="Cambria" panose="02040503050406030204" pitchFamily="18" charset="0"/>
                <a:cs typeface="Times New Roman" panose="02020603050405020304" pitchFamily="18" charset="0"/>
              </a:rPr>
              <a:t>Ders ve Uygulamalara Devam</a:t>
            </a:r>
          </a:p>
          <a:p>
            <a:pPr algn="just">
              <a:lnSpc>
                <a:spcPct val="100000"/>
              </a:lnSpc>
            </a:pPr>
            <a:r>
              <a:rPr lang="tr-TR" sz="2100" dirty="0">
                <a:solidFill>
                  <a:prstClr val="black"/>
                </a:solidFill>
                <a:latin typeface="Cambria" panose="02040503050406030204" pitchFamily="18" charset="0"/>
                <a:cs typeface="Times New Roman" panose="02020603050405020304" pitchFamily="18" charset="0"/>
              </a:rPr>
              <a:t>Öğrenciler, teorik derslerin %70’ine, uygulamalı derslerin %80’ine devam etmek zorundadır.</a:t>
            </a:r>
          </a:p>
          <a:p>
            <a:pPr algn="just">
              <a:lnSpc>
                <a:spcPct val="100000"/>
              </a:lnSpc>
            </a:pPr>
            <a:r>
              <a:rPr lang="tr-TR" sz="2100" dirty="0">
                <a:solidFill>
                  <a:prstClr val="black"/>
                </a:solidFill>
                <a:latin typeface="Cambria"/>
                <a:ea typeface="Cambria"/>
                <a:cs typeface="Times New Roman"/>
              </a:rPr>
              <a:t>Öğrencinin kusurlu davranışından kaynaklanan nedenler, disiplin cezası, sağlık dâhil olmak üzere belgeli ve belgesiz diğer mazeretler derse devamsızlığın mazereti olarak kabul edilmez. Aksi takdirde devamsızlık nedeniyle başarısız sayılır. Devamsızlık sebebiyle kalınan dersler  için mezuniyet tek ders sınav hakkı tanınmamaktadır.</a:t>
            </a:r>
            <a:endParaRPr lang="tr-TR" sz="2100" dirty="0">
              <a:solidFill>
                <a:prstClr val="black"/>
              </a:solidFill>
              <a:latin typeface="Cambria" panose="020405030504060302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72601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cs typeface="Times New Roman" panose="02020603050405020304" pitchFamily="18" charset="0"/>
              </a:rPr>
              <a:t>SINAVLAR</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İçerik Yer Tutucusu 2">
            <a:extLst>
              <a:ext uri="{FF2B5EF4-FFF2-40B4-BE49-F238E27FC236}">
                <a16:creationId xmlns:a16="http://schemas.microsoft.com/office/drawing/2014/main" id="{DC6ED3BA-B48A-42C5-BB05-8E6B71182342}"/>
              </a:ext>
            </a:extLst>
          </p:cNvPr>
          <p:cNvSpPr txBox="1">
            <a:spLocks/>
          </p:cNvSpPr>
          <p:nvPr/>
        </p:nvSpPr>
        <p:spPr>
          <a:xfrm>
            <a:off x="958492" y="1332973"/>
            <a:ext cx="10515600" cy="452245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2300" b="1" dirty="0">
                <a:solidFill>
                  <a:prstClr val="black"/>
                </a:solidFill>
                <a:latin typeface="Cambria" panose="02040503050406030204" pitchFamily="18" charset="0"/>
                <a:cs typeface="Times New Roman" panose="02020603050405020304" pitchFamily="18" charset="0"/>
              </a:rPr>
              <a:t>Sınavlar</a:t>
            </a:r>
          </a:p>
          <a:p>
            <a:pPr algn="l"/>
            <a:r>
              <a:rPr lang="tr-TR" sz="2300" dirty="0">
                <a:solidFill>
                  <a:prstClr val="black"/>
                </a:solidFill>
                <a:latin typeface="Cambria"/>
                <a:ea typeface="Cambria"/>
                <a:cs typeface="Times New Roman"/>
              </a:rPr>
              <a:t>Dönemlik Programlarda her dönem en az bir ara sınav ve bir final sınavı; yapılır.</a:t>
            </a:r>
          </a:p>
          <a:p>
            <a:pPr algn="l"/>
            <a:r>
              <a:rPr lang="tr-TR" sz="2300" dirty="0">
                <a:solidFill>
                  <a:prstClr val="black"/>
                </a:solidFill>
                <a:latin typeface="Cambria" panose="02040503050406030204" pitchFamily="18" charset="0"/>
                <a:cs typeface="Times New Roman" panose="02020603050405020304" pitchFamily="18" charset="0"/>
              </a:rPr>
              <a:t>Final sınavlarında başarısız olan öğrenciler ve final sınavına giremeyen öğrencilere, başarısız oldukları her ders için ilgili dönem/yılsonlarında bütünleme sınav hakkı verilir.</a:t>
            </a:r>
          </a:p>
          <a:p>
            <a:r>
              <a:rPr lang="tr-TR" sz="2300" b="1" dirty="0">
                <a:solidFill>
                  <a:prstClr val="black"/>
                </a:solidFill>
                <a:latin typeface="Cambria" panose="02040503050406030204" pitchFamily="18" charset="0"/>
                <a:cs typeface="Times New Roman" panose="02020603050405020304" pitchFamily="18" charset="0"/>
              </a:rPr>
              <a:t>Mazeret Sınavı</a:t>
            </a:r>
          </a:p>
          <a:p>
            <a:pPr algn="l"/>
            <a:r>
              <a:rPr lang="tr-TR" sz="2300" dirty="0">
                <a:solidFill>
                  <a:prstClr val="black"/>
                </a:solidFill>
                <a:latin typeface="Cambria" panose="02040503050406030204" pitchFamily="18" charset="0"/>
                <a:cs typeface="Times New Roman" panose="02020603050405020304" pitchFamily="18" charset="0"/>
              </a:rPr>
              <a:t>Ara sınavlara giremeyen öğrencilere, mazeretlerini belgelemek ve sınavların sona erdiği tarihten itibaren beş iş günü içerisinde ilgili Fakülte/Yüksekokul/Meslek Yüksekokul Sekreterliğine dilekçe ile başvurmak kaydıyla ilgili yönetim kurulu kararı ile mazeret sınav hakkı verilebilir.</a:t>
            </a:r>
          </a:p>
          <a:p>
            <a:endParaRPr lang="tr-TR" sz="2300" dirty="0">
              <a:latin typeface="Cambria" panose="02040503050406030204" pitchFamily="18" charset="0"/>
            </a:endParaRPr>
          </a:p>
        </p:txBody>
      </p:sp>
    </p:spTree>
    <p:extLst>
      <p:ext uri="{BB962C8B-B14F-4D97-AF65-F5344CB8AC3E}">
        <p14:creationId xmlns:p14="http://schemas.microsoft.com/office/powerpoint/2010/main" val="257803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cs typeface="Times New Roman" panose="02020603050405020304" pitchFamily="18" charset="0"/>
              </a:rPr>
              <a:t>ÖĞRENCİ DİSİPLİN</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İçerik Yer Tutucusu 2">
            <a:extLst>
              <a:ext uri="{FF2B5EF4-FFF2-40B4-BE49-F238E27FC236}">
                <a16:creationId xmlns:a16="http://schemas.microsoft.com/office/drawing/2014/main" id="{8EEBFFE9-17E0-4723-9EB2-DD7A69372AB7}"/>
              </a:ext>
            </a:extLst>
          </p:cNvPr>
          <p:cNvSpPr txBox="1">
            <a:spLocks/>
          </p:cNvSpPr>
          <p:nvPr/>
        </p:nvSpPr>
        <p:spPr>
          <a:xfrm>
            <a:off x="1005840" y="160933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2300" b="1" dirty="0">
                <a:solidFill>
                  <a:prstClr val="black"/>
                </a:solidFill>
                <a:latin typeface="Cambria" panose="02040503050406030204" pitchFamily="18" charset="0"/>
                <a:cs typeface="Times New Roman" panose="02020603050405020304" pitchFamily="18" charset="0"/>
              </a:rPr>
              <a:t>Kopya ve Cezalar</a:t>
            </a:r>
          </a:p>
          <a:p>
            <a:pPr algn="l"/>
            <a:r>
              <a:rPr lang="tr-TR" sz="2300" dirty="0">
                <a:solidFill>
                  <a:prstClr val="black"/>
                </a:solidFill>
                <a:latin typeface="Cambria" panose="02040503050406030204" pitchFamily="18" charset="0"/>
                <a:cs typeface="Times New Roman" panose="02020603050405020304" pitchFamily="18" charset="0"/>
              </a:rPr>
              <a:t>Sınavlarda kopya çekmek veya çektirmek konusunda uymak zorunda olduğumuz kuralları mutlaka bilmelisiniz: </a:t>
            </a:r>
          </a:p>
          <a:p>
            <a:pPr algn="l"/>
            <a:r>
              <a:rPr lang="tr-TR" sz="2300" dirty="0">
                <a:solidFill>
                  <a:prstClr val="black"/>
                </a:solidFill>
                <a:latin typeface="Cambria" panose="02040503050406030204" pitchFamily="18" charset="0"/>
                <a:cs typeface="Times New Roman" panose="02020603050405020304" pitchFamily="18" charset="0"/>
              </a:rPr>
              <a:t>“</a:t>
            </a:r>
            <a:r>
              <a:rPr lang="tr-TR" sz="2300" b="1" dirty="0">
                <a:solidFill>
                  <a:prstClr val="black"/>
                </a:solidFill>
                <a:latin typeface="Cambria" panose="02040503050406030204" pitchFamily="18" charset="0"/>
                <a:cs typeface="Times New Roman" panose="02020603050405020304" pitchFamily="18" charset="0"/>
              </a:rPr>
              <a:t>YÜKSEKÖĞRETİM KURUMLARI ÖĞRENCİ DİSİPLİN YÖNETMELİĞİ” </a:t>
            </a:r>
            <a:r>
              <a:rPr lang="tr-TR" sz="2300" dirty="0">
                <a:solidFill>
                  <a:prstClr val="black"/>
                </a:solidFill>
                <a:latin typeface="Cambria" panose="02040503050406030204" pitchFamily="18" charset="0"/>
                <a:cs typeface="Times New Roman" panose="02020603050405020304" pitchFamily="18" charset="0"/>
                <a:hlinkClick r:id="rId8"/>
              </a:rPr>
              <a:t>https://www.yok.gov.tr/kurumsal/mevzuat</a:t>
            </a:r>
            <a:endParaRPr lang="tr-TR" sz="2300" dirty="0">
              <a:solidFill>
                <a:prstClr val="black"/>
              </a:solidFill>
              <a:latin typeface="Cambria" panose="02040503050406030204" pitchFamily="18" charset="0"/>
              <a:cs typeface="Times New Roman" panose="02020603050405020304" pitchFamily="18" charset="0"/>
            </a:endParaRPr>
          </a:p>
          <a:p>
            <a:endParaRPr lang="tr-TR" sz="2300" dirty="0">
              <a:solidFill>
                <a:prstClr val="black"/>
              </a:solidFill>
              <a:latin typeface="Cambria" panose="02040503050406030204" pitchFamily="18" charset="0"/>
              <a:cs typeface="Times New Roman" panose="02020603050405020304" pitchFamily="18" charset="0"/>
            </a:endParaRPr>
          </a:p>
          <a:p>
            <a:pPr algn="l"/>
            <a:r>
              <a:rPr lang="tr-TR" sz="2300" dirty="0">
                <a:solidFill>
                  <a:prstClr val="black"/>
                </a:solidFill>
                <a:latin typeface="Cambria" panose="02040503050406030204" pitchFamily="18" charset="0"/>
                <a:cs typeface="Times New Roman" panose="02020603050405020304" pitchFamily="18" charset="0"/>
              </a:rPr>
              <a:t>Öğrenci kimlik kartları sadece kimlikte ismi yazan öğrencinin kullanımına aittir, bir başkası ile paylaşılamaz. Aksi takdirde, KVVK kapsamında ağır yaptırımlar söz konusu olabilir. </a:t>
            </a:r>
          </a:p>
          <a:p>
            <a:endParaRPr lang="tr-TR" sz="2300" dirty="0">
              <a:solidFill>
                <a:prstClr val="black"/>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3406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OBS (ÖĞRENCİ BİLGİ SİSTEMİ)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İçerik Yer Tutucusu 2">
            <a:extLst>
              <a:ext uri="{FF2B5EF4-FFF2-40B4-BE49-F238E27FC236}">
                <a16:creationId xmlns:a16="http://schemas.microsoft.com/office/drawing/2014/main" id="{5224EC13-0A8C-47D2-AB90-745406603BB8}"/>
              </a:ext>
            </a:extLst>
          </p:cNvPr>
          <p:cNvSpPr txBox="1">
            <a:spLocks/>
          </p:cNvSpPr>
          <p:nvPr/>
        </p:nvSpPr>
        <p:spPr>
          <a:xfrm>
            <a:off x="1150905" y="1459711"/>
            <a:ext cx="9628711" cy="4657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latin typeface="Cambria" panose="02040503050406030204" pitchFamily="18" charset="0"/>
                <a:ea typeface="Cambria" panose="02040503050406030204" pitchFamily="18" charset="0"/>
              </a:rPr>
              <a:t>OBS (Öğrenci Bilgi Sistemi) öğrencilerimizin ders seçimlerini, ders programlarını, ders notlarını, transkriptlerini, eğitim öğretim faaliyetleri ile ilgili duyuruları, sınav başvurularını yaptıkları bir sistemdir.</a:t>
            </a:r>
          </a:p>
          <a:p>
            <a:pPr marL="0" indent="0">
              <a:buNone/>
            </a:pPr>
            <a:endParaRPr lang="tr-TR" sz="2000" dirty="0">
              <a:latin typeface="Cambria" panose="02040503050406030204" pitchFamily="18" charset="0"/>
              <a:ea typeface="Cambria" panose="02040503050406030204" pitchFamily="18" charset="0"/>
            </a:endParaRPr>
          </a:p>
          <a:p>
            <a:pPr marL="0" indent="0">
              <a:buNone/>
            </a:pPr>
            <a:r>
              <a:rPr lang="tr-TR" sz="2000" dirty="0">
                <a:latin typeface="Cambria" panose="02040503050406030204" pitchFamily="18" charset="0"/>
                <a:ea typeface="Cambria" panose="02040503050406030204" pitchFamily="18" charset="0"/>
              </a:rPr>
              <a:t>OBS (Öğrenci Bilgi Sistemine) girmek için </a:t>
            </a:r>
          </a:p>
          <a:p>
            <a:pPr marL="0" indent="0">
              <a:buNone/>
            </a:pPr>
            <a:r>
              <a:rPr lang="tr-TR" sz="2000" dirty="0">
                <a:latin typeface="Cambria" panose="02040503050406030204" pitchFamily="18" charset="0"/>
                <a:ea typeface="Cambria" panose="02040503050406030204" pitchFamily="18" charset="0"/>
              </a:rPr>
              <a:t>aşağıdaki adımları takip etmelisiniz:</a:t>
            </a:r>
          </a:p>
          <a:p>
            <a:pPr marL="0" indent="0">
              <a:buNone/>
            </a:pPr>
            <a:r>
              <a:rPr lang="tr-TR" sz="2000" dirty="0">
                <a:latin typeface="Cambria" panose="02040503050406030204" pitchFamily="18" charset="0"/>
                <a:ea typeface="Cambria" panose="02040503050406030204" pitchFamily="18" charset="0"/>
                <a:hlinkClick r:id="rId8"/>
              </a:rPr>
              <a:t>https://obs.karatay.edu.tr/</a:t>
            </a:r>
            <a:r>
              <a:rPr lang="tr-TR" sz="2000" dirty="0">
                <a:latin typeface="Cambria" panose="02040503050406030204" pitchFamily="18" charset="0"/>
                <a:ea typeface="Cambria" panose="02040503050406030204" pitchFamily="18" charset="0"/>
              </a:rPr>
              <a:t> </a:t>
            </a:r>
          </a:p>
          <a:p>
            <a:r>
              <a:rPr lang="tr-TR" sz="2000" dirty="0">
                <a:latin typeface="Cambria" panose="02040503050406030204" pitchFamily="18" charset="0"/>
                <a:ea typeface="Cambria" panose="02040503050406030204" pitchFamily="18" charset="0"/>
              </a:rPr>
              <a:t>Öğrenci No kısmına size verilen öğrenci </a:t>
            </a:r>
          </a:p>
          <a:p>
            <a:pPr marL="0" indent="0">
              <a:buNone/>
            </a:pPr>
            <a:r>
              <a:rPr lang="tr-TR" sz="2000" dirty="0">
                <a:latin typeface="Cambria" panose="02040503050406030204" pitchFamily="18" charset="0"/>
                <a:ea typeface="Cambria" panose="02040503050406030204" pitchFamily="18" charset="0"/>
              </a:rPr>
              <a:t>numaranızı yazınız</a:t>
            </a:r>
          </a:p>
          <a:p>
            <a:r>
              <a:rPr lang="tr-TR" sz="2000" dirty="0">
                <a:latin typeface="Cambria" panose="02040503050406030204" pitchFamily="18" charset="0"/>
                <a:ea typeface="Cambria" panose="02040503050406030204" pitchFamily="18" charset="0"/>
              </a:rPr>
              <a:t>Şifre kısmına ….numaranızı yazınız.</a:t>
            </a:r>
          </a:p>
          <a:p>
            <a:r>
              <a:rPr lang="tr-TR" sz="2000" dirty="0">
                <a:latin typeface="Cambria" panose="02040503050406030204" pitchFamily="18" charset="0"/>
                <a:ea typeface="Cambria" panose="02040503050406030204" pitchFamily="18" charset="0"/>
              </a:rPr>
              <a:t>Şifrenizi güncelleyiniz.</a:t>
            </a:r>
          </a:p>
        </p:txBody>
      </p:sp>
      <p:pic>
        <p:nvPicPr>
          <p:cNvPr id="18" name="Resim 17">
            <a:extLst>
              <a:ext uri="{FF2B5EF4-FFF2-40B4-BE49-F238E27FC236}">
                <a16:creationId xmlns:a16="http://schemas.microsoft.com/office/drawing/2014/main" id="{89E8159D-C9CD-4B93-997D-94EE3C13AA09}"/>
              </a:ext>
            </a:extLst>
          </p:cNvPr>
          <p:cNvPicPr>
            <a:picLocks noChangeAspect="1"/>
          </p:cNvPicPr>
          <p:nvPr/>
        </p:nvPicPr>
        <p:blipFill rotWithShape="1">
          <a:blip r:embed="rId9"/>
          <a:srcRect r="23097"/>
          <a:stretch/>
        </p:blipFill>
        <p:spPr>
          <a:xfrm>
            <a:off x="6273977" y="2710042"/>
            <a:ext cx="4367739" cy="2415686"/>
          </a:xfrm>
          <a:prstGeom prst="rect">
            <a:avLst/>
          </a:prstGeom>
        </p:spPr>
      </p:pic>
    </p:spTree>
    <p:extLst>
      <p:ext uri="{BB962C8B-B14F-4D97-AF65-F5344CB8AC3E}">
        <p14:creationId xmlns:p14="http://schemas.microsoft.com/office/powerpoint/2010/main" val="342275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a:latin typeface="Cambria" panose="02040503050406030204" pitchFamily="18" charset="0"/>
              <a:ea typeface="Cambria" panose="02040503050406030204" pitchFamily="18" charset="0"/>
            </a:endParaRPr>
          </a:p>
          <a:p>
            <a:pPr algn="ctr"/>
            <a:r>
              <a:rPr lang="tr-TR"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DUYURU SİSTEMİ</a:t>
            </a:r>
          </a:p>
          <a:p>
            <a:pPr algn="ctr"/>
            <a:endParaRPr lang="tr-TR"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İçerik Yer Tutucusu 2">
            <a:extLst>
              <a:ext uri="{FF2B5EF4-FFF2-40B4-BE49-F238E27FC236}">
                <a16:creationId xmlns:a16="http://schemas.microsoft.com/office/drawing/2014/main" id="{CBAACA9C-68F9-4145-A1B4-CBB69D6369F0}"/>
              </a:ext>
            </a:extLst>
          </p:cNvPr>
          <p:cNvSpPr txBox="1">
            <a:spLocks/>
          </p:cNvSpPr>
          <p:nvPr/>
        </p:nvSpPr>
        <p:spPr>
          <a:xfrm>
            <a:off x="838200" y="147671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sz="2300" dirty="0">
                <a:solidFill>
                  <a:prstClr val="black"/>
                </a:solidFill>
                <a:latin typeface="Cambria" panose="02040503050406030204" pitchFamily="18" charset="0"/>
                <a:cs typeface="Times New Roman" panose="02020603050405020304" pitchFamily="18" charset="0"/>
              </a:rPr>
              <a:t>Öğrencilerimiz ile olan ilişkilerimiz temel olarak Üniversite, Fakülte/Yüksekokul/Meslek Yüksekokul veya Öğrenci İşleri WEB sayfasında, e-posta ve Öğrenci Bilgi Sistemi üzerinden yapılan duyurular üzerinden olmaktadır. Bu duyurular resmi tebligat yerine geçmektedir. +UZEM</a:t>
            </a:r>
          </a:p>
          <a:p>
            <a:pPr algn="just"/>
            <a:endParaRPr lang="tr-TR" sz="2300" dirty="0">
              <a:solidFill>
                <a:prstClr val="black"/>
              </a:solidFill>
              <a:latin typeface="Cambria" panose="02040503050406030204" pitchFamily="18" charset="0"/>
              <a:cs typeface="Times New Roman" panose="02020603050405020304" pitchFamily="18" charset="0"/>
            </a:endParaRPr>
          </a:p>
          <a:p>
            <a:pPr algn="just"/>
            <a:r>
              <a:rPr lang="tr-TR" sz="2300" dirty="0">
                <a:solidFill>
                  <a:prstClr val="black"/>
                </a:solidFill>
                <a:latin typeface="Cambria" panose="02040503050406030204" pitchFamily="18" charset="0"/>
                <a:cs typeface="Times New Roman" panose="02020603050405020304" pitchFamily="18" charset="0"/>
              </a:rPr>
              <a:t>Öğrenci E-Posta hesabı: Öğrenci e-posta adresi bilgileri kayıt esnasında tüm öğrencilere verilmektedir.</a:t>
            </a:r>
          </a:p>
          <a:p>
            <a:pPr algn="just"/>
            <a:r>
              <a:rPr lang="tr-TR" sz="2300" dirty="0">
                <a:solidFill>
                  <a:prstClr val="black"/>
                </a:solidFill>
                <a:latin typeface="Cambria" panose="02040503050406030204" pitchFamily="18" charset="0"/>
                <a:cs typeface="Times New Roman" panose="02020603050405020304" pitchFamily="18" charset="0"/>
              </a:rPr>
              <a:t> http://posta.karatay.edu.tr</a:t>
            </a:r>
          </a:p>
          <a:p>
            <a:pPr algn="just"/>
            <a:endParaRPr lang="tr-TR" sz="2300" dirty="0">
              <a:solidFill>
                <a:prstClr val="black"/>
              </a:solidFill>
              <a:latin typeface="Cambria" panose="02040503050406030204" pitchFamily="18" charset="0"/>
              <a:cs typeface="Times New Roman" panose="02020603050405020304" pitchFamily="18" charset="0"/>
            </a:endParaRPr>
          </a:p>
          <a:p>
            <a:pPr algn="just"/>
            <a:r>
              <a:rPr lang="tr-TR" sz="2300" dirty="0">
                <a:solidFill>
                  <a:prstClr val="black"/>
                </a:solidFill>
                <a:latin typeface="Cambria" panose="02040503050406030204" pitchFamily="18" charset="0"/>
                <a:cs typeface="Times New Roman" panose="02020603050405020304" pitchFamily="18" charset="0"/>
              </a:rPr>
              <a:t>WEB sayfalarındaki duyuruları sürekli olarak takip etmeniz önem arz etmektedir.</a:t>
            </a:r>
          </a:p>
          <a:p>
            <a:pPr algn="just"/>
            <a:endParaRPr lang="tr-TR" sz="2300" dirty="0">
              <a:solidFill>
                <a:prstClr val="black"/>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1528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663EE97-A2CD-4024-A042-D13630188581}"/>
              </a:ext>
            </a:extLst>
          </p:cNvPr>
          <p:cNvSpPr/>
          <p:nvPr/>
        </p:nvSpPr>
        <p:spPr>
          <a:xfrm>
            <a:off x="2639616" y="355550"/>
            <a:ext cx="6912768" cy="577511"/>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ÜNİVERSİTEMİZ İDARİ BİRİMLERİ</a:t>
            </a:r>
          </a:p>
        </p:txBody>
      </p:sp>
      <p:pic>
        <p:nvPicPr>
          <p:cNvPr id="5" name="Resim 4">
            <a:extLst>
              <a:ext uri="{FF2B5EF4-FFF2-40B4-BE49-F238E27FC236}">
                <a16:creationId xmlns:a16="http://schemas.microsoft.com/office/drawing/2014/main" id="{BEF10ADA-5478-4401-A48F-03C0AB3E25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9189" y="257872"/>
            <a:ext cx="1179390" cy="792000"/>
          </a:xfrm>
          <a:prstGeom prst="rect">
            <a:avLst/>
          </a:prstGeom>
        </p:spPr>
      </p:pic>
      <p:pic>
        <p:nvPicPr>
          <p:cNvPr id="6" name="Resim 5">
            <a:extLst>
              <a:ext uri="{FF2B5EF4-FFF2-40B4-BE49-F238E27FC236}">
                <a16:creationId xmlns:a16="http://schemas.microsoft.com/office/drawing/2014/main" id="{B9AE6747-E58B-4167-8389-75E4B9229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1062BA6D-D6CC-41F2-AA87-DFBB386A9A88}"/>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C49BD941-8C1F-455E-847C-AECAF82BA9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2A621D72-4C90-42A4-8452-E22A1AE789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A550609C-BFBE-4E09-BFE8-2C915A984F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70DD6ACE-DDD2-4DE6-A70D-4FA0D8A4EB90}"/>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948D07DD-348E-477D-B8E8-6890C638508E}"/>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DB041F9C-A76D-44B7-93CA-D54C7E1C5EA7}"/>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655E814D-A34A-4A88-A6D0-EA33F873FDA5}"/>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91F1F61B-BBD4-4526-9FD5-01ABF02722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graphicFrame>
        <p:nvGraphicFramePr>
          <p:cNvPr id="20" name="Tablo 19">
            <a:extLst>
              <a:ext uri="{FF2B5EF4-FFF2-40B4-BE49-F238E27FC236}">
                <a16:creationId xmlns:a16="http://schemas.microsoft.com/office/drawing/2014/main" id="{D7637F8B-D81B-4E1F-B0B2-BF22224836BA}"/>
              </a:ext>
            </a:extLst>
          </p:cNvPr>
          <p:cNvGraphicFramePr>
            <a:graphicFrameLocks noGrp="1"/>
          </p:cNvGraphicFramePr>
          <p:nvPr/>
        </p:nvGraphicFramePr>
        <p:xfrm>
          <a:off x="223936" y="1104415"/>
          <a:ext cx="11734286" cy="4872064"/>
        </p:xfrm>
        <a:graphic>
          <a:graphicData uri="http://schemas.openxmlformats.org/drawingml/2006/table">
            <a:tbl>
              <a:tblPr/>
              <a:tblGrid>
                <a:gridCol w="1590858">
                  <a:extLst>
                    <a:ext uri="{9D8B030D-6E8A-4147-A177-3AD203B41FA5}">
                      <a16:colId xmlns:a16="http://schemas.microsoft.com/office/drawing/2014/main" val="2662615819"/>
                    </a:ext>
                  </a:extLst>
                </a:gridCol>
                <a:gridCol w="683237">
                  <a:extLst>
                    <a:ext uri="{9D8B030D-6E8A-4147-A177-3AD203B41FA5}">
                      <a16:colId xmlns:a16="http://schemas.microsoft.com/office/drawing/2014/main" val="2605664532"/>
                    </a:ext>
                  </a:extLst>
                </a:gridCol>
                <a:gridCol w="9460191">
                  <a:extLst>
                    <a:ext uri="{9D8B030D-6E8A-4147-A177-3AD203B41FA5}">
                      <a16:colId xmlns:a16="http://schemas.microsoft.com/office/drawing/2014/main" val="1128383404"/>
                    </a:ext>
                  </a:extLst>
                </a:gridCol>
              </a:tblGrid>
              <a:tr h="315170">
                <a:tc>
                  <a:txBody>
                    <a:bodyPr/>
                    <a:lstStyle/>
                    <a:p>
                      <a:pPr algn="l" fontAlgn="ctr"/>
                      <a:r>
                        <a:rPr lang="tr-TR" sz="1000" b="1" i="0" u="none" strike="noStrike" dirty="0">
                          <a:solidFill>
                            <a:srgbClr val="FFFFFF"/>
                          </a:solidFill>
                          <a:effectLst/>
                          <a:latin typeface="Cambria" panose="02040503050406030204" pitchFamily="18" charset="0"/>
                          <a:ea typeface="Cambria" panose="02040503050406030204" pitchFamily="18" charset="0"/>
                        </a:rPr>
                        <a:t>Birim Adı</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C5CF"/>
                    </a:solidFill>
                  </a:tcPr>
                </a:tc>
                <a:tc>
                  <a:txBody>
                    <a:bodyPr/>
                    <a:lstStyle/>
                    <a:p>
                      <a:pPr algn="ctr" fontAlgn="ctr"/>
                      <a:r>
                        <a:rPr lang="tr-TR" sz="1000" b="1" i="0" u="none" strike="noStrike" dirty="0">
                          <a:solidFill>
                            <a:srgbClr val="FFFFFF"/>
                          </a:solidFill>
                          <a:effectLst/>
                          <a:latin typeface="Cambria" panose="02040503050406030204" pitchFamily="18" charset="0"/>
                          <a:ea typeface="Cambria" panose="02040503050406030204" pitchFamily="18" charset="0"/>
                        </a:rPr>
                        <a:t>Bulunduğu Yerleşke</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C5CF"/>
                    </a:solidFill>
                  </a:tcPr>
                </a:tc>
                <a:tc>
                  <a:txBody>
                    <a:bodyPr/>
                    <a:lstStyle/>
                    <a:p>
                      <a:pPr algn="ctr" fontAlgn="ctr"/>
                      <a:r>
                        <a:rPr lang="tr-TR" sz="1000" b="1" i="0" u="none" strike="noStrike" dirty="0">
                          <a:solidFill>
                            <a:srgbClr val="FFFFFF"/>
                          </a:solidFill>
                          <a:effectLst/>
                          <a:latin typeface="Cambria" panose="02040503050406030204" pitchFamily="18" charset="0"/>
                          <a:ea typeface="Cambria" panose="02040503050406030204" pitchFamily="18" charset="0"/>
                        </a:rPr>
                        <a:t>Görev Alanı</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C5CF"/>
                    </a:solidFill>
                  </a:tcPr>
                </a:tc>
                <a:extLst>
                  <a:ext uri="{0D108BD9-81ED-4DB2-BD59-A6C34878D82A}">
                    <a16:rowId xmlns:a16="http://schemas.microsoft.com/office/drawing/2014/main" val="82596127"/>
                  </a:ext>
                </a:extLst>
              </a:tr>
              <a:tr h="470141">
                <a:tc>
                  <a:txBody>
                    <a:bodyPr/>
                    <a:lstStyle/>
                    <a:p>
                      <a:pPr algn="l" fontAlgn="ctr"/>
                      <a:r>
                        <a:rPr lang="tr-TR" sz="1000" b="1" i="0" u="none" strike="noStrike" dirty="0">
                          <a:solidFill>
                            <a:srgbClr val="000000"/>
                          </a:solidFill>
                          <a:effectLst/>
                          <a:latin typeface="Cambria" panose="02040503050406030204" pitchFamily="18" charset="0"/>
                          <a:ea typeface="Cambria" panose="02040503050406030204" pitchFamily="18" charset="0"/>
                        </a:rPr>
                        <a:t>Bilgi İşlem Direktörlüğü</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M Blok</a:t>
                      </a:r>
                    </a:p>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3. Kat</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mbria" panose="02040503050406030204" pitchFamily="18" charset="0"/>
                          <a:ea typeface="Cambria" panose="02040503050406030204" pitchFamily="18" charset="0"/>
                        </a:rPr>
                        <a:t>Üniversite içerisinde konusunda “dijital bilgi” geçen tüm süreçlerde var olan bilginin alınması, işlenmesi, yedeklenmesi ve gerektiğinde yeniden sunulması gibi süreçlerin başarılı bir şekilde çalışabilmesi için donanım, network, sistem, siber güvenlik, yazılım ve elektronik belge yönetim sistemi çalışmaları ile günümüz teknoloji çağındaki tüm ofis çalışanlarımızın karşılaştıkları problemleri gidermek.</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362040"/>
                  </a:ext>
                </a:extLst>
              </a:tr>
              <a:tr h="315170">
                <a:tc>
                  <a:txBody>
                    <a:bodyPr/>
                    <a:lstStyle/>
                    <a:p>
                      <a:pPr algn="l" fontAlgn="ctr"/>
                      <a:r>
                        <a:rPr lang="tr-TR" sz="1000" b="1" i="0" u="none" strike="noStrike" dirty="0">
                          <a:solidFill>
                            <a:srgbClr val="000000"/>
                          </a:solidFill>
                          <a:effectLst/>
                          <a:latin typeface="Cambria" panose="02040503050406030204" pitchFamily="18" charset="0"/>
                          <a:ea typeface="Cambria" panose="02040503050406030204" pitchFamily="18" charset="0"/>
                        </a:rPr>
                        <a:t>Kampüs Destek Hizmetleri Direktörlüğü</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M Blok </a:t>
                      </a:r>
                    </a:p>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Zemin Kat</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mbria" panose="02040503050406030204" pitchFamily="18" charset="0"/>
                          <a:ea typeface="Cambria" panose="02040503050406030204" pitchFamily="18" charset="0"/>
                        </a:rPr>
                        <a:t>Üniversitemizin temizlik hizmetleri, güvenlik hizmetleri, araç-gereç ve malzeme hizmetleri, mal ve malzeme bakım ve onarım hizmetleri, elektrik tamirat işlemleri vb. görevlerini yürütülmek.</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0079250"/>
                  </a:ext>
                </a:extLst>
              </a:tr>
              <a:tr h="315170">
                <a:tc>
                  <a:txBody>
                    <a:bodyPr/>
                    <a:lstStyle/>
                    <a:p>
                      <a:pPr algn="l" fontAlgn="ctr"/>
                      <a:r>
                        <a:rPr lang="tr-TR" sz="1000" b="1" i="0" u="none" strike="noStrike" dirty="0">
                          <a:solidFill>
                            <a:srgbClr val="000000"/>
                          </a:solidFill>
                          <a:effectLst/>
                          <a:latin typeface="Cambria" panose="02040503050406030204" pitchFamily="18" charset="0"/>
                          <a:ea typeface="Cambria" panose="02040503050406030204" pitchFamily="18" charset="0"/>
                        </a:rPr>
                        <a:t>Kurumsal İletişim ve Tanıtım Direktörlüğü</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B Blok </a:t>
                      </a:r>
                    </a:p>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2. Kat</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a:solidFill>
                            <a:srgbClr val="000000"/>
                          </a:solidFill>
                          <a:effectLst/>
                          <a:latin typeface="Cambria" panose="02040503050406030204" pitchFamily="18" charset="0"/>
                          <a:ea typeface="Cambria" panose="02040503050406030204" pitchFamily="18" charset="0"/>
                        </a:rPr>
                        <a:t>Fakülte ve birimler arasındaki bilgi akışını sağlamak, üniversitenin misyon ve vizyonu ile temel değerlerine uygun reklam, tanıtım, medya ve kurumsal iletişim faaliyetlerini yürütmek. Ayrıca üniversite içerisinde gerçekleştirilen organizasyon ve kurumsal sosyal sorumluluk projelerine de destek vermek. </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2448349"/>
                  </a:ext>
                </a:extLst>
              </a:tr>
              <a:tr h="315170">
                <a:tc>
                  <a:txBody>
                    <a:bodyPr/>
                    <a:lstStyle/>
                    <a:p>
                      <a:pPr algn="l" fontAlgn="ctr"/>
                      <a:r>
                        <a:rPr lang="tr-TR" sz="1000" b="1" i="0" u="none" strike="noStrike" dirty="0">
                          <a:solidFill>
                            <a:srgbClr val="000000"/>
                          </a:solidFill>
                          <a:effectLst/>
                          <a:latin typeface="Cambria" panose="02040503050406030204" pitchFamily="18" charset="0"/>
                          <a:ea typeface="Cambria" panose="02040503050406030204" pitchFamily="18" charset="0"/>
                        </a:rPr>
                        <a:t>Kütüphane ve Müze Yönetim Direktörlüğü</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K Blok </a:t>
                      </a:r>
                    </a:p>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2. Kat</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mbria" panose="02040503050406030204" pitchFamily="18" charset="0"/>
                          <a:ea typeface="Cambria" panose="02040503050406030204" pitchFamily="18" charset="0"/>
                        </a:rPr>
                        <a:t>Üniversitemizin eğitim-öğretim ve araştırma faaliyetlerini desteklemek, bilgi ve belge ihtiyaçlarını karşılamak, gelen kullanıcıların bilgiye ve kaynaklara kolayca erişebilmelerini sağlamak, karşılaşılan sorunları çözmek, kaynaklarının kullanımına yardımcı olmak ve rehberlik etmek.</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3857782"/>
                  </a:ext>
                </a:extLst>
              </a:tr>
              <a:tr h="315170">
                <a:tc>
                  <a:txBody>
                    <a:bodyPr/>
                    <a:lstStyle/>
                    <a:p>
                      <a:pPr algn="l" fontAlgn="ctr"/>
                      <a:r>
                        <a:rPr lang="tr-TR" sz="1000" b="1" i="0" u="none" strike="noStrike" dirty="0">
                          <a:solidFill>
                            <a:srgbClr val="000000"/>
                          </a:solidFill>
                          <a:effectLst/>
                          <a:latin typeface="Cambria" panose="02040503050406030204" pitchFamily="18" charset="0"/>
                          <a:ea typeface="Cambria" panose="02040503050406030204" pitchFamily="18" charset="0"/>
                        </a:rPr>
                        <a:t>İnsan Kaynakları Direktörlüğü</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B Blok </a:t>
                      </a:r>
                    </a:p>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2. Kat</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mbria" panose="02040503050406030204" pitchFamily="18" charset="0"/>
                          <a:ea typeface="Cambria" panose="02040503050406030204" pitchFamily="18" charset="0"/>
                        </a:rPr>
                        <a:t>Üniversitemizin politikalarına göre insan kaynağının yönetilmesi, organize edilmesi, iş süreçlerinin ve eğitimi planlamalarının yapılarak yönetilmesi, atama, yükselme, terfi, ayrılışlar ve rotasyona konu olan kişi veya süreçleri yöneterek mevzuata esas ve kurum içi ilgili yönetmelik ve yönergelere göre işleyişi sağlamak.</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41973363"/>
                  </a:ext>
                </a:extLst>
              </a:tr>
              <a:tr h="315170">
                <a:tc>
                  <a:txBody>
                    <a:bodyPr/>
                    <a:lstStyle/>
                    <a:p>
                      <a:pPr algn="l" fontAlgn="ctr"/>
                      <a:r>
                        <a:rPr lang="tr-TR" sz="1000" b="1" i="0" u="none" strike="noStrike" dirty="0">
                          <a:solidFill>
                            <a:srgbClr val="000000"/>
                          </a:solidFill>
                          <a:effectLst/>
                          <a:latin typeface="Cambria" panose="02040503050406030204" pitchFamily="18" charset="0"/>
                          <a:ea typeface="Cambria" panose="02040503050406030204" pitchFamily="18" charset="0"/>
                        </a:rPr>
                        <a:t>Mali İşler Direktörlüğü</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B Blok </a:t>
                      </a:r>
                    </a:p>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2. Kat</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mbria" panose="02040503050406030204" pitchFamily="18" charset="0"/>
                          <a:ea typeface="Cambria" panose="02040503050406030204" pitchFamily="18" charset="0"/>
                        </a:rPr>
                        <a:t>Üniversitemizin mali işlerinin yürütülmesi ve takip edilmesiyle ilgili işlemleri yapmak, tüm finansal işlemleri takip ederek raporlamak, üniversitemizin mevcut kaynaklarının şeffaf, etkin ve verimli olarak kullanılmasını, denetlenmesini ve hizmet kalitesinin artırılmasını sağlamak.</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0993490"/>
                  </a:ext>
                </a:extLst>
              </a:tr>
              <a:tr h="470141">
                <a:tc>
                  <a:txBody>
                    <a:bodyPr/>
                    <a:lstStyle/>
                    <a:p>
                      <a:pPr algn="l" fontAlgn="ctr"/>
                      <a:r>
                        <a:rPr lang="tr-TR" sz="1000" b="1" i="0" u="none" strike="noStrike" dirty="0">
                          <a:solidFill>
                            <a:srgbClr val="000000"/>
                          </a:solidFill>
                          <a:effectLst/>
                          <a:latin typeface="Cambria" panose="02040503050406030204" pitchFamily="18" charset="0"/>
                          <a:ea typeface="Cambria" panose="02040503050406030204" pitchFamily="18" charset="0"/>
                        </a:rPr>
                        <a:t>Öğrenci İşleri Direktörlüğü</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K Blok </a:t>
                      </a:r>
                    </a:p>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Zemin Kat</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mbria" panose="02040503050406030204" pitchFamily="18" charset="0"/>
                          <a:ea typeface="Cambria" panose="02040503050406030204" pitchFamily="18" charset="0"/>
                        </a:rPr>
                        <a:t>Eğitim-öğretim yönetmelikleri ve ilgili yönergelerinin geliştirilmesine destek olmak, Öğrencilerin hak ve sorumluluklarını şeffaf bir şekilde açıklayarak bunlara kolayca erişmelerini sağlamak, Öğrenci ve ders bilgilerini en doğru, güvenli, düzenli ve kapsamlı bir şekilde tutmak; bilgilere erişim sağlamak, çeşitli analizler yaparak öğrenci yararına sunulan olanakların ve öğrenim ortamının sürekli geliştirilmesine katkıda bulunmak.</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4995"/>
                  </a:ext>
                </a:extLst>
              </a:tr>
              <a:tr h="625111">
                <a:tc>
                  <a:txBody>
                    <a:bodyPr/>
                    <a:lstStyle/>
                    <a:p>
                      <a:pPr algn="l" fontAlgn="ctr"/>
                      <a:r>
                        <a:rPr lang="tr-TR" sz="1000" b="1" i="0" u="none" strike="noStrike" dirty="0">
                          <a:solidFill>
                            <a:srgbClr val="000000"/>
                          </a:solidFill>
                          <a:effectLst/>
                          <a:latin typeface="Cambria" panose="02040503050406030204" pitchFamily="18" charset="0"/>
                          <a:ea typeface="Cambria" panose="02040503050406030204" pitchFamily="18" charset="0"/>
                        </a:rPr>
                        <a:t>Sağlık, Kültür ve Sportif Faaliyetler Direktörlüğü</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Sosyal Tesisler Zemin Kat</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mbria" panose="02040503050406030204" pitchFamily="18" charset="0"/>
                          <a:ea typeface="Cambria" panose="02040503050406030204" pitchFamily="18" charset="0"/>
                        </a:rPr>
                        <a:t>Üniversitedeki öğrenci topluluklarının kurulmasını, topluluk faaliyetlerinin organizasyonlarını, spor müsabakalarını ve sağlık hizmetlerini sağlamak. Ayrıca psikolojik danışmanlık ve rehberlik hizmetleri ve de Sağlık Kültür ve Sportif Faaliyetler Direktörlüğü altında yürütülmektedir. Bünyesinde bulunan Kariyer Gelişim Ofisi de öğrencilerimizin üniversiteye adım attıkları ilk günden itibaren kariyer bilincini oluşturarak bilgi ve yeteneklerini geliştirmek, kariyer planlarını yapmak, her yönden donanımlı, tercih edilen, ülkemizde ve dünyada istihdam edilebilirliği yüksek mezun adayları yetiştirmek ve onlara rehberlik etmek.</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32477749"/>
                  </a:ext>
                </a:extLst>
              </a:tr>
              <a:tr h="315170">
                <a:tc>
                  <a:txBody>
                    <a:bodyPr/>
                    <a:lstStyle/>
                    <a:p>
                      <a:pPr algn="l" fontAlgn="ctr"/>
                      <a:r>
                        <a:rPr lang="es-ES" sz="1000" b="1" i="0" u="none" strike="noStrike" dirty="0">
                          <a:solidFill>
                            <a:srgbClr val="000000"/>
                          </a:solidFill>
                          <a:effectLst/>
                          <a:latin typeface="Cambria" panose="02040503050406030204" pitchFamily="18" charset="0"/>
                          <a:ea typeface="Cambria" panose="02040503050406030204" pitchFamily="18" charset="0"/>
                        </a:rPr>
                        <a:t>Yazı İşleri ve Kargo Ofisi</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B Blok </a:t>
                      </a:r>
                    </a:p>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2. Kat</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mbria" panose="02040503050406030204" pitchFamily="18" charset="0"/>
                          <a:ea typeface="Cambria" panose="02040503050406030204" pitchFamily="18" charset="0"/>
                        </a:rPr>
                        <a:t>Üniversite faaliyetlerinin mevzuata uygun olarak planlanması ve yürütülmesi, bilginin güvenilirliğini, bütünlüğünü ve zamanında elde edilmesini sağlamak, Üniversite ile yerli ve yabancı diğer kamu kurum ve kuruluşları, tüzel kişiler ve gerçek kişiler arasında iletişimin tesis edilmesi konularındaki çalışmaları yürütmek.</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3293848"/>
                  </a:ext>
                </a:extLst>
              </a:tr>
              <a:tr h="315170">
                <a:tc>
                  <a:txBody>
                    <a:bodyPr/>
                    <a:lstStyle/>
                    <a:p>
                      <a:pPr algn="l" fontAlgn="ctr"/>
                      <a:r>
                        <a:rPr lang="tr-TR" sz="1000" b="1" i="0" u="none" strike="noStrike" dirty="0">
                          <a:solidFill>
                            <a:srgbClr val="000000"/>
                          </a:solidFill>
                          <a:effectLst/>
                          <a:latin typeface="Cambria" panose="02040503050406030204" pitchFamily="18" charset="0"/>
                          <a:ea typeface="Cambria" panose="02040503050406030204" pitchFamily="18" charset="0"/>
                        </a:rPr>
                        <a:t>Strateji ve Kalite Yönetim Ofisi </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B Blok </a:t>
                      </a:r>
                    </a:p>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2. Kat</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mbria" panose="02040503050406030204" pitchFamily="18" charset="0"/>
                          <a:ea typeface="Cambria" panose="02040503050406030204" pitchFamily="18" charset="0"/>
                        </a:rPr>
                        <a:t>Üniversite bünyesinde yürütülen hizmetlerin kalitesinin artırılması, süreç iyileştirme çalışmalarının yürütülmesi, hedeflerin belirlenmesi/izlenmesi, belgelendirme faaliyetlerinin yürütülmesi ve sürekliliğinin sağlanması gibi hususlardaki çalışmaları sürdürmek.</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92852834"/>
                  </a:ext>
                </a:extLst>
              </a:tr>
              <a:tr h="315170">
                <a:tc>
                  <a:txBody>
                    <a:bodyPr/>
                    <a:lstStyle/>
                    <a:p>
                      <a:pPr algn="l" fontAlgn="ctr"/>
                      <a:r>
                        <a:rPr lang="tr-TR" sz="1000" b="1" i="0" u="none" strike="noStrike" dirty="0">
                          <a:solidFill>
                            <a:srgbClr val="000000"/>
                          </a:solidFill>
                          <a:effectLst/>
                          <a:latin typeface="Cambria" panose="02040503050406030204" pitchFamily="18" charset="0"/>
                          <a:ea typeface="Cambria" panose="02040503050406030204" pitchFamily="18" charset="0"/>
                        </a:rPr>
                        <a:t>Teknoloji Transfer Ofisi</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A Blok </a:t>
                      </a:r>
                    </a:p>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3. Kat</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mbria" panose="02040503050406030204" pitchFamily="18" charset="0"/>
                          <a:ea typeface="Cambria" panose="02040503050406030204" pitchFamily="18" charset="0"/>
                        </a:rPr>
                        <a:t>Ar-ge ve yenilikçilikle ilgili olarak kamu ve özel sektör işbirliği yapmak, üretilen bilgi ve yapılan buluşları fikri mülkiyet kapsamında koruma altına almak ve uygulamaya aktarmak için çalışmalar yapmak.</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4457470"/>
                  </a:ext>
                </a:extLst>
              </a:tr>
              <a:tr h="470141">
                <a:tc>
                  <a:txBody>
                    <a:bodyPr/>
                    <a:lstStyle/>
                    <a:p>
                      <a:pPr algn="l" fontAlgn="ctr"/>
                      <a:r>
                        <a:rPr lang="tr-TR" sz="1000" b="1" i="0" u="none" strike="noStrike" dirty="0" err="1">
                          <a:solidFill>
                            <a:srgbClr val="000000"/>
                          </a:solidFill>
                          <a:effectLst/>
                          <a:latin typeface="Cambria" panose="02040503050406030204" pitchFamily="18" charset="0"/>
                          <a:ea typeface="Cambria" panose="02040503050406030204" pitchFamily="18" charset="0"/>
                        </a:rPr>
                        <a:t>Erasmus</a:t>
                      </a:r>
                      <a:r>
                        <a:rPr lang="tr-TR" sz="1000" b="1" i="0" u="none" strike="noStrike" dirty="0">
                          <a:solidFill>
                            <a:srgbClr val="000000"/>
                          </a:solidFill>
                          <a:effectLst/>
                          <a:latin typeface="Cambria" panose="02040503050406030204" pitchFamily="18" charset="0"/>
                          <a:ea typeface="Cambria" panose="02040503050406030204" pitchFamily="18" charset="0"/>
                        </a:rPr>
                        <a:t> Kurum Koordinatörlüğü</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A Blok </a:t>
                      </a:r>
                    </a:p>
                    <a:p>
                      <a:pPr algn="ctr" fontAlgn="ctr"/>
                      <a:r>
                        <a:rPr lang="tr-TR" sz="1000" b="0" i="0" u="none" strike="noStrike" dirty="0">
                          <a:solidFill>
                            <a:srgbClr val="000000"/>
                          </a:solidFill>
                          <a:effectLst/>
                          <a:latin typeface="Cambria" panose="02040503050406030204" pitchFamily="18" charset="0"/>
                          <a:ea typeface="Cambria" panose="02040503050406030204" pitchFamily="18" charset="0"/>
                        </a:rPr>
                        <a:t>3. Kat</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mbria" panose="02040503050406030204" pitchFamily="18" charset="0"/>
                          <a:ea typeface="Cambria" panose="02040503050406030204" pitchFamily="18" charset="0"/>
                        </a:rPr>
                        <a:t>Eğitim, öğretim, gençlik ve spor alanlarında kişilerin yeni beceriler kazandırılması, kişisel gelişimlerinin güçlendirilmesi, istihdam olanaklarının arttırılması </a:t>
                      </a:r>
                      <a:r>
                        <a:rPr lang="tr-TR" sz="1000" b="0" i="0" u="none" strike="noStrike" dirty="0" err="1">
                          <a:solidFill>
                            <a:srgbClr val="000000"/>
                          </a:solidFill>
                          <a:effectLst/>
                          <a:latin typeface="Cambria" panose="02040503050406030204" pitchFamily="18" charset="0"/>
                          <a:ea typeface="Cambria" panose="02040503050406030204" pitchFamily="18" charset="0"/>
                        </a:rPr>
                        <a:t>Erasmus</a:t>
                      </a:r>
                      <a:r>
                        <a:rPr lang="tr-TR" sz="1000" b="0" i="0" u="none" strike="noStrike" dirty="0">
                          <a:solidFill>
                            <a:srgbClr val="000000"/>
                          </a:solidFill>
                          <a:effectLst/>
                          <a:latin typeface="Cambria" panose="02040503050406030204" pitchFamily="18" charset="0"/>
                          <a:ea typeface="Cambria" panose="02040503050406030204" pitchFamily="18" charset="0"/>
                        </a:rPr>
                        <a:t> Programlarının amaçları arasındadır. Üniversitemizden eğitim ve staj amaçlı yurtdışındaki kurum veya kuruluşlara giden öğrenci, akademik ve idari personelin veya üniversitemize gelen öğrenci, akademik veya idari personelin gerçekleştirecekleri faaliyetlere katılımları için gerekli iş ve işlemleri yürütmek.</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95496829"/>
                  </a:ext>
                </a:extLst>
              </a:tr>
            </a:tbl>
          </a:graphicData>
        </a:graphic>
      </p:graphicFrame>
    </p:spTree>
    <p:extLst>
      <p:ext uri="{BB962C8B-B14F-4D97-AF65-F5344CB8AC3E}">
        <p14:creationId xmlns:p14="http://schemas.microsoft.com/office/powerpoint/2010/main" val="1699382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481143" y="332656"/>
            <a:ext cx="89096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BİLGİ İŞLEM DİREKTÖRLÜĞÜ</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3" name="İçerik Yer Tutucusu 2">
            <a:extLst>
              <a:ext uri="{FF2B5EF4-FFF2-40B4-BE49-F238E27FC236}">
                <a16:creationId xmlns:a16="http://schemas.microsoft.com/office/drawing/2014/main" id="{B1828C08-8B45-BA27-35EF-F714AFDC832D}"/>
              </a:ext>
            </a:extLst>
          </p:cNvPr>
          <p:cNvSpPr>
            <a:spLocks noGrp="1"/>
          </p:cNvSpPr>
          <p:nvPr>
            <p:ph idx="1"/>
          </p:nvPr>
        </p:nvSpPr>
        <p:spPr>
          <a:xfrm>
            <a:off x="1005840" y="1395583"/>
            <a:ext cx="10515600" cy="4066834"/>
          </a:xfrm>
        </p:spPr>
        <p:txBody>
          <a:bodyPr>
            <a:noAutofit/>
          </a:bodyPr>
          <a:lstStyle/>
          <a:p>
            <a:pPr algn="just"/>
            <a:r>
              <a:rPr lang="tr-TR" dirty="0">
                <a:latin typeface="Cambria" panose="02040503050406030204" pitchFamily="18" charset="0"/>
                <a:ea typeface="Cambria" panose="02040503050406030204" pitchFamily="18" charset="0"/>
              </a:rPr>
              <a:t>Bilgi İşlem Direktörlüğü 21 Mart 2016 tarih ve 29660 sayılı Resmi </a:t>
            </a:r>
            <a:r>
              <a:rPr lang="tr-TR" dirty="0" err="1">
                <a:latin typeface="Cambria" panose="02040503050406030204" pitchFamily="18" charset="0"/>
                <a:ea typeface="Cambria" panose="02040503050406030204" pitchFamily="18" charset="0"/>
              </a:rPr>
              <a:t>Gazete’de</a:t>
            </a:r>
            <a:r>
              <a:rPr lang="tr-TR" dirty="0">
                <a:latin typeface="Cambria" panose="02040503050406030204" pitchFamily="18" charset="0"/>
                <a:ea typeface="Cambria" panose="02040503050406030204" pitchFamily="18" charset="0"/>
              </a:rPr>
              <a:t> yayımlanan Ana yönetmeliğimizin 35. Maddesi gereğince kurulmuştur.</a:t>
            </a:r>
          </a:p>
          <a:p>
            <a:pPr algn="just"/>
            <a:r>
              <a:rPr lang="tr-TR" dirty="0">
                <a:latin typeface="Cambria" panose="02040503050406030204" pitchFamily="18" charset="0"/>
                <a:ea typeface="Cambria" panose="02040503050406030204" pitchFamily="18" charset="0"/>
              </a:rPr>
              <a:t>Direktörlüğümüzde, </a:t>
            </a:r>
            <a:r>
              <a:rPr lang="tr-TR" b="1" dirty="0">
                <a:latin typeface="Cambria" panose="02040503050406030204" pitchFamily="18" charset="0"/>
                <a:ea typeface="Cambria" panose="02040503050406030204" pitchFamily="18" charset="0"/>
              </a:rPr>
              <a:t>Sistem ve Güvenlik Ofisi </a:t>
            </a:r>
            <a:r>
              <a:rPr lang="tr-TR" dirty="0">
                <a:latin typeface="Cambria" panose="02040503050406030204" pitchFamily="18" charset="0"/>
                <a:ea typeface="Cambria" panose="02040503050406030204" pitchFamily="18" charset="0"/>
              </a:rPr>
              <a:t>ile </a:t>
            </a:r>
            <a:r>
              <a:rPr lang="tr-TR" b="1" dirty="0">
                <a:latin typeface="Cambria" panose="02040503050406030204" pitchFamily="18" charset="0"/>
                <a:ea typeface="Cambria" panose="02040503050406030204" pitchFamily="18" charset="0"/>
              </a:rPr>
              <a:t>Yazılım Ofisi </a:t>
            </a:r>
            <a:r>
              <a:rPr lang="tr-TR" dirty="0">
                <a:latin typeface="Cambria" panose="02040503050406030204" pitchFamily="18" charset="0"/>
                <a:ea typeface="Cambria" panose="02040503050406030204" pitchFamily="18" charset="0"/>
              </a:rPr>
              <a:t>bulunmaktadır.</a:t>
            </a:r>
          </a:p>
          <a:p>
            <a:pPr algn="just"/>
            <a:r>
              <a:rPr lang="tr-TR" dirty="0">
                <a:latin typeface="Cambria" panose="02040503050406030204" pitchFamily="18" charset="0"/>
                <a:ea typeface="Cambria" panose="02040503050406030204" pitchFamily="18" charset="0"/>
              </a:rPr>
              <a:t>Üniversitemize kayıt yaptırdığınızda sizlere bir zarf vermekteyiz. Bu zarfın içerisinde </a:t>
            </a:r>
            <a:r>
              <a:rPr lang="tr-TR" b="1" i="1" dirty="0">
                <a:latin typeface="Cambria" panose="02040503050406030204" pitchFamily="18" charset="0"/>
                <a:ea typeface="Cambria" panose="02040503050406030204" pitchFamily="18" charset="0"/>
              </a:rPr>
              <a:t>öğrencinin kimlik kartı ve kablosuz internet erişim bilgileri, e posta adresi ve şifresi, kütüphane kaynaklarına uzaktan erişim için Proxy kullanıcı bilgileri </a:t>
            </a:r>
            <a:r>
              <a:rPr lang="tr-TR" dirty="0">
                <a:latin typeface="Cambria" panose="02040503050406030204" pitchFamily="18" charset="0"/>
                <a:ea typeface="Cambria" panose="02040503050406030204" pitchFamily="18" charset="0"/>
              </a:rPr>
              <a:t>yer almaktadır.</a:t>
            </a:r>
          </a:p>
        </p:txBody>
      </p:sp>
    </p:spTree>
    <p:extLst>
      <p:ext uri="{BB962C8B-B14F-4D97-AF65-F5344CB8AC3E}">
        <p14:creationId xmlns:p14="http://schemas.microsoft.com/office/powerpoint/2010/main" val="50247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3" name="İçerik Yer Tutucusu 2">
            <a:extLst>
              <a:ext uri="{FF2B5EF4-FFF2-40B4-BE49-F238E27FC236}">
                <a16:creationId xmlns:a16="http://schemas.microsoft.com/office/drawing/2014/main" id="{B1828C08-8B45-BA27-35EF-F714AFDC832D}"/>
              </a:ext>
            </a:extLst>
          </p:cNvPr>
          <p:cNvSpPr>
            <a:spLocks noGrp="1"/>
          </p:cNvSpPr>
          <p:nvPr>
            <p:ph idx="1"/>
          </p:nvPr>
        </p:nvSpPr>
        <p:spPr>
          <a:xfrm>
            <a:off x="838200" y="1871709"/>
            <a:ext cx="10515600" cy="4305254"/>
          </a:xfrm>
        </p:spPr>
        <p:txBody>
          <a:bodyPr>
            <a:normAutofit lnSpcReduction="10000"/>
          </a:bodyPr>
          <a:lstStyle/>
          <a:p>
            <a:pPr algn="just"/>
            <a:r>
              <a:rPr lang="tr-TR" dirty="0">
                <a:latin typeface="Cambria" panose="02040503050406030204" pitchFamily="18" charset="0"/>
                <a:ea typeface="Cambria" panose="02040503050406030204" pitchFamily="18" charset="0"/>
              </a:rPr>
              <a:t>Yine bu zarf içerisinde </a:t>
            </a:r>
            <a:r>
              <a:rPr lang="tr-TR" b="1" i="1" dirty="0">
                <a:latin typeface="Cambria" panose="02040503050406030204" pitchFamily="18" charset="0"/>
                <a:ea typeface="Cambria" panose="02040503050406030204" pitchFamily="18" charset="0"/>
              </a:rPr>
              <a:t>bilgilendirme ve KVKK metni </a:t>
            </a:r>
            <a:r>
              <a:rPr lang="tr-TR" dirty="0">
                <a:latin typeface="Cambria" panose="02040503050406030204" pitchFamily="18" charset="0"/>
                <a:ea typeface="Cambria" panose="02040503050406030204" pitchFamily="18" charset="0"/>
              </a:rPr>
              <a:t>de yer almaktadır. </a:t>
            </a:r>
            <a:r>
              <a:rPr lang="tr-TR" b="1" i="1" dirty="0">
                <a:latin typeface="Cambria" panose="02040503050406030204" pitchFamily="18" charset="0"/>
                <a:ea typeface="Cambria" panose="02040503050406030204" pitchFamily="18" charset="0"/>
              </a:rPr>
              <a:t>Laboratuvar kullanım politikası, e posta ve internet kullanımı politikası </a:t>
            </a:r>
            <a:r>
              <a:rPr lang="tr-TR" dirty="0">
                <a:latin typeface="Cambria" panose="02040503050406030204" pitchFamily="18" charset="0"/>
                <a:ea typeface="Cambria" panose="02040503050406030204" pitchFamily="18" charset="0"/>
              </a:rPr>
              <a:t>gibi bilgiler de yer almaktadır. </a:t>
            </a:r>
          </a:p>
          <a:p>
            <a:pPr algn="just"/>
            <a:r>
              <a:rPr lang="tr-TR" dirty="0">
                <a:latin typeface="Cambria" panose="02040503050406030204" pitchFamily="18" charset="0"/>
                <a:ea typeface="Cambria" panose="02040503050406030204" pitchFamily="18" charset="0"/>
              </a:rPr>
              <a:t>Öğrenci kimlik kartları öğrencilere teslim olmadan önce Konya Büyükşehir Belediye </a:t>
            </a:r>
            <a:r>
              <a:rPr lang="tr-TR" dirty="0" err="1">
                <a:latin typeface="Cambria" panose="02040503050406030204" pitchFamily="18" charset="0"/>
                <a:ea typeface="Cambria" panose="02040503050406030204" pitchFamily="18" charset="0"/>
              </a:rPr>
              <a:t>Elkart</a:t>
            </a:r>
            <a:r>
              <a:rPr lang="tr-TR" dirty="0">
                <a:latin typeface="Cambria" panose="02040503050406030204" pitchFamily="18" charset="0"/>
                <a:ea typeface="Cambria" panose="02040503050406030204" pitchFamily="18" charset="0"/>
              </a:rPr>
              <a:t> Şube Müdürlüğüne teslim edilir ve her bir öğrenci kartının </a:t>
            </a:r>
            <a:r>
              <a:rPr lang="tr-TR" dirty="0" err="1">
                <a:latin typeface="Cambria" panose="02040503050406030204" pitchFamily="18" charset="0"/>
                <a:ea typeface="Cambria" panose="02040503050406030204" pitchFamily="18" charset="0"/>
              </a:rPr>
              <a:t>Elkart</a:t>
            </a:r>
            <a:r>
              <a:rPr lang="tr-TR" dirty="0">
                <a:latin typeface="Cambria" panose="02040503050406030204" pitchFamily="18" charset="0"/>
                <a:ea typeface="Cambria" panose="02040503050406030204" pitchFamily="18" charset="0"/>
              </a:rPr>
              <a:t> özelliği kazanması sağlanır. Ayrıca belediye, yeni öğrencilere bir sefere mahsus olmak üzere belirli miktarda kredi yükler.</a:t>
            </a:r>
          </a:p>
          <a:p>
            <a:pPr algn="just"/>
            <a:r>
              <a:rPr lang="tr-TR" dirty="0">
                <a:latin typeface="Cambria" panose="02040503050406030204" pitchFamily="18" charset="0"/>
                <a:ea typeface="Cambria" panose="02040503050406030204" pitchFamily="18" charset="0"/>
              </a:rPr>
              <a:t>E posta hesabına sahip olan öğrencilerimiz şahsi bilgisayarları da dahil olmak üzere 10 cihaza lisanslı Office programlarını kurabilirler. </a:t>
            </a:r>
          </a:p>
        </p:txBody>
      </p:sp>
      <p:sp>
        <p:nvSpPr>
          <p:cNvPr id="11" name="Dikdörtgen 10">
            <a:extLst>
              <a:ext uri="{FF2B5EF4-FFF2-40B4-BE49-F238E27FC236}">
                <a16:creationId xmlns:a16="http://schemas.microsoft.com/office/drawing/2014/main" id="{1E59617E-82B4-C3EC-0762-669162C3EBB5}"/>
              </a:ext>
            </a:extLst>
          </p:cNvPr>
          <p:cNvSpPr/>
          <p:nvPr/>
        </p:nvSpPr>
        <p:spPr>
          <a:xfrm>
            <a:off x="2481142" y="404663"/>
            <a:ext cx="8705017"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BİLGİ İŞLEM DİREKTÖRLÜĞÜ</a:t>
            </a:r>
          </a:p>
        </p:txBody>
      </p:sp>
    </p:spTree>
    <p:extLst>
      <p:ext uri="{BB962C8B-B14F-4D97-AF65-F5344CB8AC3E}">
        <p14:creationId xmlns:p14="http://schemas.microsoft.com/office/powerpoint/2010/main" val="423887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4D2249-18F1-17DF-AB79-875C618BB973}"/>
              </a:ext>
            </a:extLst>
          </p:cNvPr>
          <p:cNvSpPr>
            <a:spLocks noGrp="1"/>
          </p:cNvSpPr>
          <p:nvPr>
            <p:ph type="title"/>
          </p:nvPr>
        </p:nvSpPr>
        <p:spPr>
          <a:xfrm>
            <a:off x="763960" y="1072057"/>
            <a:ext cx="10515600" cy="1325563"/>
          </a:xfrm>
        </p:spPr>
        <p:txBody>
          <a:bodyPr>
            <a:normAutofit/>
          </a:bodyPr>
          <a:lstStyle/>
          <a:p>
            <a:r>
              <a:rPr lang="tr-TR" sz="2800" b="1" dirty="0">
                <a:latin typeface="+mn-lt"/>
              </a:rPr>
              <a:t>Değerli Öğrencilerimiz,</a:t>
            </a:r>
          </a:p>
        </p:txBody>
      </p:sp>
      <p:sp>
        <p:nvSpPr>
          <p:cNvPr id="3" name="İçerik Yer Tutucusu 2">
            <a:extLst>
              <a:ext uri="{FF2B5EF4-FFF2-40B4-BE49-F238E27FC236}">
                <a16:creationId xmlns:a16="http://schemas.microsoft.com/office/drawing/2014/main" id="{CBE77BE2-E3FC-C55E-EE29-E4919876EF48}"/>
              </a:ext>
            </a:extLst>
          </p:cNvPr>
          <p:cNvSpPr>
            <a:spLocks noGrp="1"/>
          </p:cNvSpPr>
          <p:nvPr>
            <p:ph idx="1"/>
          </p:nvPr>
        </p:nvSpPr>
        <p:spPr>
          <a:xfrm>
            <a:off x="838200" y="2215662"/>
            <a:ext cx="10515600" cy="3825616"/>
          </a:xfrm>
        </p:spPr>
        <p:txBody>
          <a:bodyPr vert="horz" lIns="91440" tIns="45720" rIns="91440" bIns="45720" rtlCol="0" anchor="t">
            <a:normAutofit/>
          </a:bodyPr>
          <a:lstStyle/>
          <a:p>
            <a:pPr algn="just"/>
            <a:r>
              <a:rPr lang="tr-TR" dirty="0"/>
              <a:t>Konya Ticaret Odası’nın insana yaptığı en değerli yatırım olan KTO Karatay Üniversitesi, sahip olduğu güçlü iştirak yapısı, toplumsal saygınlığı, köklü kurum kültürü, iş dünyasının desteği, beşerî ve fiziki sermayesi, teknolojik altyapısı ile Türkiye’nin en seçkin vakıf üniversiteleri arasında yer almaktadır.</a:t>
            </a:r>
          </a:p>
          <a:p>
            <a:pPr algn="just"/>
            <a:r>
              <a:rPr lang="tr-TR" dirty="0"/>
              <a:t>Bu bağlamda siz değerli öğrencilerimiz KTO Karatay Üniversitesi Karatay MYO Mahkeme Büro Hizmetleri Bölümüne hoş geldiniz.</a:t>
            </a:r>
            <a:endParaRPr lang="tr-TR" dirty="0">
              <a:ea typeface="Calibri"/>
              <a:cs typeface="Calibri"/>
            </a:endParaRPr>
          </a:p>
        </p:txBody>
      </p:sp>
      <p:sp>
        <p:nvSpPr>
          <p:cNvPr id="4" name="Dikdörtgen 3">
            <a:extLst>
              <a:ext uri="{FF2B5EF4-FFF2-40B4-BE49-F238E27FC236}">
                <a16:creationId xmlns:a16="http://schemas.microsoft.com/office/drawing/2014/main" id="{E7A26617-D168-C2EB-91E0-B466A25D8388}"/>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5" name="Resim 4">
            <a:extLst>
              <a:ext uri="{FF2B5EF4-FFF2-40B4-BE49-F238E27FC236}">
                <a16:creationId xmlns:a16="http://schemas.microsoft.com/office/drawing/2014/main" id="{EDE56557-7294-FB56-ED11-6410B2930F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6C632A66-A1CD-13A6-1A22-1A4C586539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D8190629-3516-2973-200A-0EF085932572}"/>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3F2BDA0B-1928-3559-EC66-7921CA9A46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4D7E3A39-A2DB-946A-6231-268D3F0D5E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90521916-E595-59DC-A4B5-5AC36BF5B9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567C07D1-2926-56CD-ED76-BD39F40F9F28}"/>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EB08E439-6F19-2F47-B3E9-F5DB4EB3DB00}"/>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7716CEBF-705E-A922-E489-1650420CAEE6}"/>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7B8770A2-860F-006C-EAE9-A3EE5BC43B53}"/>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582A9F1D-CDAF-758C-05B4-FE134DC5EE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Tree>
    <p:extLst>
      <p:ext uri="{BB962C8B-B14F-4D97-AF65-F5344CB8AC3E}">
        <p14:creationId xmlns:p14="http://schemas.microsoft.com/office/powerpoint/2010/main" val="656293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171673"/>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3" name="İçerik Yer Tutucusu 2">
            <a:extLst>
              <a:ext uri="{FF2B5EF4-FFF2-40B4-BE49-F238E27FC236}">
                <a16:creationId xmlns:a16="http://schemas.microsoft.com/office/drawing/2014/main" id="{B1828C08-8B45-BA27-35EF-F714AFDC832D}"/>
              </a:ext>
            </a:extLst>
          </p:cNvPr>
          <p:cNvSpPr>
            <a:spLocks noGrp="1"/>
          </p:cNvSpPr>
          <p:nvPr>
            <p:ph idx="1"/>
          </p:nvPr>
        </p:nvSpPr>
        <p:spPr>
          <a:xfrm>
            <a:off x="838200" y="1167113"/>
            <a:ext cx="10515600" cy="5004560"/>
          </a:xfrm>
        </p:spPr>
        <p:txBody>
          <a:bodyPr>
            <a:noAutofit/>
          </a:bodyPr>
          <a:lstStyle/>
          <a:p>
            <a:pPr algn="just"/>
            <a:r>
              <a:rPr lang="tr-TR" dirty="0">
                <a:latin typeface="Cambria" panose="02040503050406030204" pitchFamily="18" charset="0"/>
                <a:ea typeface="Cambria" panose="02040503050406030204" pitchFamily="18" charset="0"/>
              </a:rPr>
              <a:t>Lisanslama işlemi öğrencinin e-posta ve parolası ile gerçekleşmektedir. Office 365 paketi içerisinde öğrencilerimize ücretsiz bir şekilde Word, Excel, Powerpoint, </a:t>
            </a:r>
            <a:r>
              <a:rPr lang="tr-TR" dirty="0" err="1">
                <a:latin typeface="Cambria" panose="02040503050406030204" pitchFamily="18" charset="0"/>
                <a:ea typeface="Cambria" panose="02040503050406030204" pitchFamily="18" charset="0"/>
              </a:rPr>
              <a:t>Teams</a:t>
            </a:r>
            <a:r>
              <a:rPr lang="tr-TR" dirty="0">
                <a:latin typeface="Cambria" panose="02040503050406030204" pitchFamily="18" charset="0"/>
                <a:ea typeface="Cambria" panose="02040503050406030204" pitchFamily="18" charset="0"/>
              </a:rPr>
              <a:t>, Planner gibi uygulamalar sunulmaktadır.</a:t>
            </a:r>
          </a:p>
          <a:p>
            <a:pPr algn="just"/>
            <a:r>
              <a:rPr lang="tr-TR" dirty="0">
                <a:latin typeface="Cambria" panose="02040503050406030204" pitchFamily="18" charset="0"/>
                <a:ea typeface="Cambria" panose="02040503050406030204" pitchFamily="18" charset="0"/>
              </a:rPr>
              <a:t> Fuaye alanlarımızda yer alan dokunmatik ekrana sahip bilgisayarlar sayesinde araştırmalarınızı yapabilir, öğrenci bilgi sistemine erişip notlarınızı veya karnenizi görüntüleyebilirsiniz.</a:t>
            </a:r>
          </a:p>
          <a:p>
            <a:pPr algn="just"/>
            <a:r>
              <a:rPr lang="tr-TR" dirty="0">
                <a:latin typeface="Cambria" panose="02040503050406030204" pitchFamily="18" charset="0"/>
                <a:ea typeface="Cambria" panose="02040503050406030204" pitchFamily="18" charset="0"/>
              </a:rPr>
              <a:t>Öğrencilerimizin Bilgi İşlem Direktörlüğü bünyesinde yapacağı herhangi bir talep için </a:t>
            </a:r>
            <a:r>
              <a:rPr lang="tr-TR" dirty="0">
                <a:solidFill>
                  <a:srgbClr val="0070C0"/>
                </a:solidFill>
                <a:latin typeface="Cambria" panose="02040503050406030204" pitchFamily="18" charset="0"/>
                <a:ea typeface="Cambria" panose="02040503050406030204" pitchFamily="18" charset="0"/>
              </a:rPr>
              <a:t>https://bilgiislem.karatay.edu.tr </a:t>
            </a:r>
            <a:r>
              <a:rPr lang="tr-TR" dirty="0">
                <a:latin typeface="Cambria" panose="02040503050406030204" pitchFamily="18" charset="0"/>
                <a:ea typeface="Cambria" panose="02040503050406030204" pitchFamily="18" charset="0"/>
              </a:rPr>
              <a:t>adresinde online talep sistemimiz bulunmaktadır. Buradan yapılan talepler öğrencilerimize en kısa süre içerisinde neticelendirilerek sms ile bilgi verilmektedir.</a:t>
            </a:r>
          </a:p>
        </p:txBody>
      </p:sp>
      <p:sp>
        <p:nvSpPr>
          <p:cNvPr id="18" name="Dikdörtgen 17">
            <a:extLst>
              <a:ext uri="{FF2B5EF4-FFF2-40B4-BE49-F238E27FC236}">
                <a16:creationId xmlns:a16="http://schemas.microsoft.com/office/drawing/2014/main" id="{3865938B-DE13-1F1F-8979-F133DE5618B2}"/>
              </a:ext>
            </a:extLst>
          </p:cNvPr>
          <p:cNvSpPr/>
          <p:nvPr/>
        </p:nvSpPr>
        <p:spPr>
          <a:xfrm>
            <a:off x="2481142" y="404663"/>
            <a:ext cx="8705017"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BİLGİ İŞLEM DİREKTÖRLÜĞÜ</a:t>
            </a:r>
          </a:p>
        </p:txBody>
      </p:sp>
    </p:spTree>
    <p:extLst>
      <p:ext uri="{BB962C8B-B14F-4D97-AF65-F5344CB8AC3E}">
        <p14:creationId xmlns:p14="http://schemas.microsoft.com/office/powerpoint/2010/main" val="102079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333897" y="332656"/>
            <a:ext cx="8852263"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KÜTÜPHANE VE MÜZE YÖNETİMİ DİREKTÖRLÜĞÜ </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348" y="269346"/>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2" name="Metin kutusu 1">
            <a:extLst>
              <a:ext uri="{FF2B5EF4-FFF2-40B4-BE49-F238E27FC236}">
                <a16:creationId xmlns:a16="http://schemas.microsoft.com/office/drawing/2014/main" id="{AA5CE6D9-67FC-F911-3E1A-2178769F84AE}"/>
              </a:ext>
            </a:extLst>
          </p:cNvPr>
          <p:cNvSpPr txBox="1"/>
          <p:nvPr/>
        </p:nvSpPr>
        <p:spPr>
          <a:xfrm>
            <a:off x="1322673" y="1781492"/>
            <a:ext cx="986348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dirty="0">
                <a:latin typeface="Cambria" panose="02040503050406030204" pitchFamily="18" charset="0"/>
                <a:ea typeface="Cambria" panose="02040503050406030204" pitchFamily="18" charset="0"/>
                <a:cs typeface="+mn-lt"/>
              </a:rPr>
              <a:t>Üniversitemizde dört adet kütüphane bulunmaktadır. </a:t>
            </a:r>
            <a:endParaRPr lang="tr-TR" sz="2800" dirty="0">
              <a:latin typeface="Cambria" panose="02040503050406030204" pitchFamily="18" charset="0"/>
              <a:ea typeface="Cambria" panose="02040503050406030204" pitchFamily="18" charset="0"/>
              <a:cs typeface="+mn-lt"/>
            </a:endParaRPr>
          </a:p>
          <a:p>
            <a:pPr algn="just"/>
            <a:endParaRPr lang="tr-TR" sz="2800" dirty="0">
              <a:latin typeface="Cambria" panose="02040503050406030204" pitchFamily="18" charset="0"/>
              <a:ea typeface="Cambria" panose="02040503050406030204" pitchFamily="18" charset="0"/>
              <a:cs typeface="+mn-lt"/>
            </a:endParaRP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cs typeface="+mn-lt"/>
              </a:rPr>
              <a:t>K </a:t>
            </a:r>
            <a:r>
              <a:rPr lang="tr-TR" sz="2800" dirty="0">
                <a:latin typeface="Cambria" panose="02040503050406030204" pitchFamily="18" charset="0"/>
                <a:ea typeface="Cambria" panose="02040503050406030204" pitchFamily="18" charset="0"/>
                <a:cs typeface="+mn-lt"/>
              </a:rPr>
              <a:t>B</a:t>
            </a:r>
            <a:r>
              <a:rPr lang="en-US" sz="2800" dirty="0">
                <a:latin typeface="Cambria" panose="02040503050406030204" pitchFamily="18" charset="0"/>
                <a:ea typeface="Cambria" panose="02040503050406030204" pitchFamily="18" charset="0"/>
                <a:cs typeface="+mn-lt"/>
              </a:rPr>
              <a:t>lok  2. Katta Merkez Kütüphane, </a:t>
            </a:r>
            <a:endParaRPr lang="tr-TR" sz="2800" dirty="0">
              <a:latin typeface="Cambria" panose="02040503050406030204" pitchFamily="18" charset="0"/>
              <a:ea typeface="Cambria" panose="02040503050406030204" pitchFamily="18" charset="0"/>
              <a:cs typeface="+mn-lt"/>
            </a:endParaRPr>
          </a:p>
          <a:p>
            <a:pPr marL="457200" indent="-457200" algn="just">
              <a:buFont typeface="Arial" panose="020B0604020202020204" pitchFamily="34" charset="0"/>
              <a:buChar char="•"/>
            </a:pPr>
            <a:endParaRPr lang="tr-TR" sz="2800" dirty="0">
              <a:latin typeface="Cambria" panose="02040503050406030204" pitchFamily="18" charset="0"/>
              <a:ea typeface="Cambria" panose="02040503050406030204" pitchFamily="18" charset="0"/>
              <a:cs typeface="+mn-lt"/>
            </a:endParaRP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cs typeface="+mn-lt"/>
              </a:rPr>
              <a:t>Hukuk Fakültesi binasında Hukuk Fakültesi Kütüphanesi,</a:t>
            </a:r>
            <a:endParaRPr lang="tr-TR" sz="2800" dirty="0">
              <a:latin typeface="Cambria" panose="02040503050406030204" pitchFamily="18" charset="0"/>
              <a:ea typeface="Cambria" panose="02040503050406030204" pitchFamily="18" charset="0"/>
              <a:cs typeface="+mn-lt"/>
            </a:endParaRPr>
          </a:p>
          <a:p>
            <a:pPr marL="457200" indent="-457200" algn="just">
              <a:buFont typeface="Arial" panose="020B0604020202020204" pitchFamily="34" charset="0"/>
              <a:buChar char="•"/>
            </a:pPr>
            <a:endParaRPr lang="tr-TR" sz="2800" dirty="0">
              <a:latin typeface="Cambria" panose="02040503050406030204" pitchFamily="18" charset="0"/>
              <a:ea typeface="Cambria" panose="02040503050406030204" pitchFamily="18" charset="0"/>
              <a:cs typeface="+mn-lt"/>
            </a:endParaRP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cs typeface="+mn-lt"/>
              </a:rPr>
              <a:t>Medicana Hastanesinde Tıp Kütüphanesi </a:t>
            </a:r>
            <a:endParaRPr lang="tr-TR" sz="2800" dirty="0">
              <a:latin typeface="Cambria" panose="02040503050406030204" pitchFamily="18" charset="0"/>
              <a:ea typeface="Cambria" panose="02040503050406030204" pitchFamily="18" charset="0"/>
              <a:cs typeface="+mn-lt"/>
            </a:endParaRPr>
          </a:p>
          <a:p>
            <a:pPr algn="just"/>
            <a:endParaRPr lang="tr-TR" sz="2800" dirty="0">
              <a:latin typeface="Cambria" panose="02040503050406030204" pitchFamily="18" charset="0"/>
              <a:ea typeface="Cambria" panose="02040503050406030204" pitchFamily="18" charset="0"/>
              <a:cs typeface="+mn-lt"/>
            </a:endParaRP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cs typeface="+mn-lt"/>
              </a:rPr>
              <a:t>Ticaret</a:t>
            </a:r>
            <a:r>
              <a:rPr lang="tr-TR" sz="2800" dirty="0">
                <a:latin typeface="Cambria" panose="02040503050406030204" pitchFamily="18" charset="0"/>
                <a:ea typeface="Cambria" panose="02040503050406030204" pitchFamily="18" charset="0"/>
                <a:cs typeface="+mn-lt"/>
              </a:rPr>
              <a:t> ve Sanayi</a:t>
            </a:r>
            <a:r>
              <a:rPr lang="en-US" sz="2800" dirty="0">
                <a:latin typeface="Cambria" panose="02040503050406030204" pitchFamily="18" charset="0"/>
                <a:ea typeface="Cambria" panose="02040503050406030204" pitchFamily="18" charset="0"/>
                <a:cs typeface="+mn-lt"/>
              </a:rPr>
              <a:t> Meslek Yüksekoku</a:t>
            </a:r>
            <a:r>
              <a:rPr lang="tr-TR" sz="2800" dirty="0">
                <a:latin typeface="Cambria" panose="02040503050406030204" pitchFamily="18" charset="0"/>
                <a:ea typeface="Cambria" panose="02040503050406030204" pitchFamily="18" charset="0"/>
                <a:cs typeface="+mn-lt"/>
              </a:rPr>
              <a:t> </a:t>
            </a:r>
            <a:r>
              <a:rPr lang="en-US" sz="2800" dirty="0">
                <a:latin typeface="Cambria" panose="02040503050406030204" pitchFamily="18" charset="0"/>
                <a:ea typeface="Cambria" panose="02040503050406030204" pitchFamily="18" charset="0"/>
                <a:cs typeface="+mn-lt"/>
              </a:rPr>
              <a:t>kütüphane</a:t>
            </a:r>
            <a:r>
              <a:rPr lang="tr-TR" sz="2800" dirty="0">
                <a:latin typeface="Cambria" panose="02040503050406030204" pitchFamily="18" charset="0"/>
                <a:ea typeface="Cambria" panose="02040503050406030204" pitchFamily="18" charset="0"/>
                <a:cs typeface="+mn-lt"/>
              </a:rPr>
              <a:t>si</a:t>
            </a:r>
            <a:r>
              <a:rPr lang="en-US" sz="2800" dirty="0">
                <a:latin typeface="Cambria" panose="02040503050406030204" pitchFamily="18" charset="0"/>
                <a:ea typeface="Cambria" panose="02040503050406030204" pitchFamily="18" charset="0"/>
                <a:cs typeface="+mn-lt"/>
              </a:rPr>
              <a:t>.</a:t>
            </a:r>
            <a:endParaRPr lang="tr-TR" sz="2800" dirty="0">
              <a:latin typeface="Cambria" panose="02040503050406030204" pitchFamily="18" charset="0"/>
              <a:ea typeface="Cambria" panose="02040503050406030204" pitchFamily="18" charset="0"/>
              <a:cs typeface="+mn-lt"/>
            </a:endParaRPr>
          </a:p>
        </p:txBody>
      </p:sp>
    </p:spTree>
    <p:extLst>
      <p:ext uri="{BB962C8B-B14F-4D97-AF65-F5344CB8AC3E}">
        <p14:creationId xmlns:p14="http://schemas.microsoft.com/office/powerpoint/2010/main" val="278716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717074" y="332656"/>
            <a:ext cx="8469086"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KÜTÜPHANE VE MÜZE YÖNETİMİ DİREKTÖRLÜĞÜ </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3" name="Metin kutusu 2">
            <a:extLst>
              <a:ext uri="{FF2B5EF4-FFF2-40B4-BE49-F238E27FC236}">
                <a16:creationId xmlns:a16="http://schemas.microsoft.com/office/drawing/2014/main" id="{57A3BDF5-DC5D-25AC-5C98-1DD7851DDED9}"/>
              </a:ext>
            </a:extLst>
          </p:cNvPr>
          <p:cNvSpPr txBox="1"/>
          <p:nvPr/>
        </p:nvSpPr>
        <p:spPr>
          <a:xfrm>
            <a:off x="1005840" y="1374340"/>
            <a:ext cx="1036755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b="1" dirty="0">
                <a:latin typeface="Cambria" panose="02040503050406030204" pitchFamily="18" charset="0"/>
                <a:ea typeface="Cambria" panose="02040503050406030204" pitchFamily="18" charset="0"/>
              </a:rPr>
              <a:t>Kütüphane </a:t>
            </a:r>
            <a:r>
              <a:rPr lang="tr-TR" sz="2800" b="1" dirty="0">
                <a:latin typeface="Cambria" panose="02040503050406030204" pitchFamily="18" charset="0"/>
                <a:ea typeface="Cambria" panose="02040503050406030204" pitchFamily="18" charset="0"/>
              </a:rPr>
              <a:t>K</a:t>
            </a:r>
            <a:r>
              <a:rPr lang="en-US" sz="2800" b="1" dirty="0">
                <a:latin typeface="Cambria" panose="02040503050406030204" pitchFamily="18" charset="0"/>
                <a:ea typeface="Cambria" panose="02040503050406030204" pitchFamily="18" charset="0"/>
              </a:rPr>
              <a:t>aynaklarımız </a:t>
            </a:r>
          </a:p>
          <a:p>
            <a:pPr marL="457200" indent="-457200" algn="just">
              <a:buFont typeface="Arial" panose="020B0604020202020204" pitchFamily="34" charset="0"/>
              <a:buChar char="•"/>
            </a:pPr>
            <a:r>
              <a:rPr lang="en-US" sz="2800" b="1" dirty="0">
                <a:latin typeface="Cambria" panose="02040503050406030204" pitchFamily="18" charset="0"/>
                <a:ea typeface="Cambria" panose="02040503050406030204" pitchFamily="18" charset="0"/>
              </a:rPr>
              <a:t>53.784</a:t>
            </a:r>
            <a:r>
              <a:rPr lang="en-US" sz="2800" dirty="0">
                <a:latin typeface="Cambria" panose="02040503050406030204" pitchFamily="18" charset="0"/>
                <a:ea typeface="Cambria" panose="02040503050406030204" pitchFamily="18" charset="0"/>
              </a:rPr>
              <a:t> basılı kitap ve </a:t>
            </a:r>
            <a:r>
              <a:rPr lang="en-US" sz="2800" b="1" dirty="0">
                <a:latin typeface="Cambria" panose="02040503050406030204" pitchFamily="18" charset="0"/>
                <a:ea typeface="Cambria" panose="02040503050406030204" pitchFamily="18" charset="0"/>
              </a:rPr>
              <a:t>1.730</a:t>
            </a:r>
            <a:r>
              <a:rPr lang="en-US" sz="2800" dirty="0">
                <a:latin typeface="Cambria" panose="02040503050406030204" pitchFamily="18" charset="0"/>
                <a:ea typeface="Cambria" panose="02040503050406030204" pitchFamily="18" charset="0"/>
              </a:rPr>
              <a:t> adet nadir eser, </a:t>
            </a:r>
            <a:endParaRPr lang="tr-TR" sz="2800" dirty="0">
              <a:latin typeface="Cambria" panose="02040503050406030204" pitchFamily="18" charset="0"/>
              <a:ea typeface="Cambria" panose="02040503050406030204" pitchFamily="18" charset="0"/>
              <a:cs typeface="Calibri"/>
            </a:endParaRPr>
          </a:p>
          <a:p>
            <a:pPr marL="457200" indent="-457200" algn="just">
              <a:buFont typeface="Arial" panose="020B0604020202020204" pitchFamily="34" charset="0"/>
              <a:buChar char="•"/>
            </a:pPr>
            <a:r>
              <a:rPr lang="tr-TR" sz="2800" b="1" dirty="0">
                <a:latin typeface="Cambria" panose="02040503050406030204" pitchFamily="18" charset="0"/>
                <a:ea typeface="Cambria" panose="02040503050406030204" pitchFamily="18" charset="0"/>
              </a:rPr>
              <a:t>55.229</a:t>
            </a:r>
            <a:r>
              <a:rPr lang="en-US" sz="2800" dirty="0">
                <a:latin typeface="Cambria" panose="02040503050406030204" pitchFamily="18" charset="0"/>
                <a:ea typeface="Cambria" panose="02040503050406030204" pitchFamily="18" charset="0"/>
              </a:rPr>
              <a:t> elektronik kitap, </a:t>
            </a:r>
            <a:endParaRPr lang="tr-TR" sz="2800" dirty="0">
              <a:latin typeface="Cambria" panose="02040503050406030204" pitchFamily="18" charset="0"/>
              <a:ea typeface="Cambria" panose="02040503050406030204" pitchFamily="18" charset="0"/>
              <a:cs typeface="Calibri"/>
            </a:endParaRPr>
          </a:p>
          <a:p>
            <a:pPr marL="457200" indent="-457200" algn="just">
              <a:buFont typeface="Arial" panose="020B0604020202020204" pitchFamily="34" charset="0"/>
              <a:buChar char="•"/>
            </a:pPr>
            <a:r>
              <a:rPr lang="en-US" sz="2800" b="1" dirty="0">
                <a:latin typeface="Cambria" panose="02040503050406030204" pitchFamily="18" charset="0"/>
                <a:ea typeface="Cambria" panose="02040503050406030204" pitchFamily="18" charset="0"/>
              </a:rPr>
              <a:t>150.000</a:t>
            </a:r>
            <a:r>
              <a:rPr lang="en-US" sz="2800" dirty="0">
                <a:latin typeface="Cambria" panose="02040503050406030204" pitchFamily="18" charset="0"/>
                <a:ea typeface="Cambria" panose="02040503050406030204" pitchFamily="18" charset="0"/>
              </a:rPr>
              <a:t> üzerinde elektronik yayın, </a:t>
            </a:r>
            <a:endParaRPr lang="tr-TR" sz="2800" dirty="0">
              <a:latin typeface="Cambria" panose="02040503050406030204" pitchFamily="18" charset="0"/>
              <a:ea typeface="Cambria" panose="02040503050406030204" pitchFamily="18" charset="0"/>
              <a:cs typeface="Calibri"/>
            </a:endParaRPr>
          </a:p>
          <a:p>
            <a:pPr marL="457200" indent="-457200" algn="just">
              <a:buFont typeface="Arial" panose="020B0604020202020204" pitchFamily="34" charset="0"/>
              <a:buChar char="•"/>
            </a:pPr>
            <a:r>
              <a:rPr lang="en-US" sz="2800" b="1" dirty="0">
                <a:latin typeface="Cambria" panose="02040503050406030204" pitchFamily="18" charset="0"/>
                <a:ea typeface="Cambria" panose="02040503050406030204" pitchFamily="18" charset="0"/>
              </a:rPr>
              <a:t>4.000.000</a:t>
            </a:r>
            <a:r>
              <a:rPr lang="en-US" sz="2800" dirty="0">
                <a:latin typeface="Cambria" panose="02040503050406030204" pitchFamily="18" charset="0"/>
                <a:ea typeface="Cambria" panose="02040503050406030204" pitchFamily="18" charset="0"/>
              </a:rPr>
              <a:t>’dan fazla tam metin makaleye erişim imkânı sunulmaktadır.</a:t>
            </a:r>
            <a:endParaRPr lang="tr-TR" sz="2800" dirty="0">
              <a:latin typeface="Cambria" panose="02040503050406030204" pitchFamily="18" charset="0"/>
              <a:ea typeface="Cambria" panose="02040503050406030204" pitchFamily="18" charset="0"/>
              <a:cs typeface="Calibri"/>
            </a:endParaRPr>
          </a:p>
          <a:p>
            <a:pPr marL="457200" indent="-457200" algn="just">
              <a:buFont typeface="Arial" panose="020B0604020202020204" pitchFamily="34" charset="0"/>
              <a:buChar char="•"/>
            </a:pPr>
            <a:r>
              <a:rPr lang="en-US" sz="2800" b="1" dirty="0">
                <a:latin typeface="Cambria" panose="02040503050406030204" pitchFamily="18" charset="0"/>
                <a:ea typeface="Cambria" panose="02040503050406030204" pitchFamily="18" charset="0"/>
              </a:rPr>
              <a:t>7/24</a:t>
            </a:r>
            <a:r>
              <a:rPr lang="en-US" sz="2800" dirty="0">
                <a:latin typeface="Cambria" panose="02040503050406030204" pitchFamily="18" charset="0"/>
                <a:ea typeface="Cambria" panose="02040503050406030204" pitchFamily="18" charset="0"/>
              </a:rPr>
              <a:t> açık e-kütüphane hizmeti (Yordam Otomasyon Sistemi)</a:t>
            </a:r>
            <a:endParaRPr lang="tr-TR" sz="2800" dirty="0">
              <a:latin typeface="Cambria" panose="02040503050406030204" pitchFamily="18" charset="0"/>
              <a:ea typeface="Cambria" panose="02040503050406030204" pitchFamily="18" charset="0"/>
              <a:cs typeface="Calibri"/>
            </a:endParaRPr>
          </a:p>
          <a:p>
            <a:pPr marL="457200" indent="-457200" algn="just">
              <a:buFont typeface="Arial" panose="020B0604020202020204" pitchFamily="34" charset="0"/>
              <a:buChar char="•"/>
            </a:pPr>
            <a:r>
              <a:rPr lang="en-US" sz="2800" b="1" dirty="0">
                <a:latin typeface="Cambria" panose="02040503050406030204" pitchFamily="18" charset="0"/>
                <a:ea typeface="Cambria" panose="02040503050406030204" pitchFamily="18" charset="0"/>
              </a:rPr>
              <a:t>7/24</a:t>
            </a:r>
            <a:r>
              <a:rPr lang="en-US" sz="2800" dirty="0">
                <a:latin typeface="Cambria" panose="02040503050406030204" pitchFamily="18" charset="0"/>
                <a:ea typeface="Cambria" panose="02040503050406030204" pitchFamily="18" charset="0"/>
              </a:rPr>
              <a:t> proxy hizmeti (Üniversite içi ve dışından elektronik kaynaklara erişim (VETİS)</a:t>
            </a:r>
            <a:endParaRPr lang="tr-TR" sz="2800" dirty="0">
              <a:latin typeface="Cambria" panose="02040503050406030204" pitchFamily="18" charset="0"/>
              <a:ea typeface="Cambria" panose="02040503050406030204" pitchFamily="18" charset="0"/>
              <a:cs typeface="Calibri"/>
            </a:endParaRPr>
          </a:p>
          <a:p>
            <a:pPr marL="457200" indent="-457200" algn="just">
              <a:buFont typeface="Arial" panose="020B0604020202020204" pitchFamily="34" charset="0"/>
              <a:buChar char="•"/>
            </a:pPr>
            <a:r>
              <a:rPr lang="en-US" sz="2800" b="1" dirty="0">
                <a:latin typeface="Cambria" panose="02040503050406030204" pitchFamily="18" charset="0"/>
                <a:ea typeface="Cambria" panose="02040503050406030204" pitchFamily="18" charset="0"/>
              </a:rPr>
              <a:t>25</a:t>
            </a:r>
            <a:r>
              <a:rPr lang="en-US" sz="2800" dirty="0">
                <a:latin typeface="Cambria" panose="02040503050406030204" pitchFamily="18" charset="0"/>
                <a:ea typeface="Cambria" panose="02040503050406030204" pitchFamily="18" charset="0"/>
              </a:rPr>
              <a:t> veri tabanı aboneliği</a:t>
            </a:r>
            <a:endParaRPr lang="en-US" sz="2800" dirty="0">
              <a:latin typeface="Cambria" panose="02040503050406030204" pitchFamily="18" charset="0"/>
              <a:ea typeface="Cambria" panose="02040503050406030204" pitchFamily="18" charset="0"/>
              <a:cs typeface="Calibri"/>
            </a:endParaRPr>
          </a:p>
        </p:txBody>
      </p:sp>
    </p:spTree>
    <p:extLst>
      <p:ext uri="{BB962C8B-B14F-4D97-AF65-F5344CB8AC3E}">
        <p14:creationId xmlns:p14="http://schemas.microsoft.com/office/powerpoint/2010/main" val="3245623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612571" y="332656"/>
            <a:ext cx="8395063"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KÜTÜPHANE VE MÜZE YÖNETİMİ DİREKTÖRLÜĞÜ </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Metin kutusu 10">
            <a:extLst>
              <a:ext uri="{FF2B5EF4-FFF2-40B4-BE49-F238E27FC236}">
                <a16:creationId xmlns:a16="http://schemas.microsoft.com/office/drawing/2014/main" id="{E26C706C-0FB0-6E28-763B-0F8284F86D32}"/>
              </a:ext>
            </a:extLst>
          </p:cNvPr>
          <p:cNvSpPr txBox="1"/>
          <p:nvPr/>
        </p:nvSpPr>
        <p:spPr>
          <a:xfrm>
            <a:off x="1005840" y="1285103"/>
            <a:ext cx="1000179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dirty="0">
                <a:latin typeface="Cambria" panose="02040503050406030204" pitchFamily="18" charset="0"/>
                <a:ea typeface="Cambria" panose="02040503050406030204" pitchFamily="18" charset="0"/>
                <a:cs typeface="Calibri"/>
              </a:rPr>
              <a:t>Kütüphanemizde kaynaklar kitapların kolay bulunması amacıyla LC Sınıflama Sistemine göre yerleştirilmiş olup, açık raf sistemiyle çalışmaktadır.</a:t>
            </a:r>
            <a:r>
              <a:rPr lang="en-US" sz="2800" b="1" dirty="0">
                <a:latin typeface="Cambria" panose="02040503050406030204" pitchFamily="18" charset="0"/>
                <a:ea typeface="Cambria" panose="02040503050406030204" pitchFamily="18" charset="0"/>
              </a:rPr>
              <a:t> </a:t>
            </a:r>
            <a:endParaRPr lang="tr-TR" sz="2800" b="1" dirty="0">
              <a:latin typeface="Cambria" panose="02040503050406030204" pitchFamily="18" charset="0"/>
              <a:ea typeface="Cambria" panose="02040503050406030204" pitchFamily="18" charset="0"/>
            </a:endParaRPr>
          </a:p>
          <a:p>
            <a:pPr algn="just"/>
            <a:endParaRPr lang="tr-TR" sz="2800" b="1" dirty="0">
              <a:latin typeface="Cambria" panose="02040503050406030204" pitchFamily="18" charset="0"/>
              <a:ea typeface="Cambria" panose="02040503050406030204" pitchFamily="18" charset="0"/>
            </a:endParaRPr>
          </a:p>
          <a:p>
            <a:pPr algn="just"/>
            <a:r>
              <a:rPr lang="en-US" sz="2800" b="1" dirty="0">
                <a:latin typeface="Cambria" panose="02040503050406030204" pitchFamily="18" charset="0"/>
                <a:ea typeface="Cambria" panose="02040503050406030204" pitchFamily="18" charset="0"/>
              </a:rPr>
              <a:t>Kütüphaneden </a:t>
            </a:r>
            <a:r>
              <a:rPr lang="tr-TR" sz="2800" b="1" dirty="0">
                <a:latin typeface="Cambria" panose="02040503050406030204" pitchFamily="18" charset="0"/>
                <a:ea typeface="Cambria" panose="02040503050406030204" pitchFamily="18" charset="0"/>
              </a:rPr>
              <a:t>Y</a:t>
            </a:r>
            <a:r>
              <a:rPr lang="en-US" sz="2800" b="1" dirty="0">
                <a:latin typeface="Cambria" panose="02040503050406030204" pitchFamily="18" charset="0"/>
                <a:ea typeface="Cambria" panose="02040503050406030204" pitchFamily="18" charset="0"/>
              </a:rPr>
              <a:t>ararlanma</a:t>
            </a:r>
            <a:r>
              <a:rPr lang="en-US" sz="2800" dirty="0">
                <a:latin typeface="Cambria" panose="02040503050406030204" pitchFamily="18" charset="0"/>
                <a:ea typeface="Cambria" panose="02040503050406030204" pitchFamily="18" charset="0"/>
              </a:rPr>
              <a:t> </a:t>
            </a:r>
          </a:p>
          <a:p>
            <a:pPr algn="just"/>
            <a:r>
              <a:rPr lang="en-US" sz="2800" dirty="0">
                <a:latin typeface="Cambria" panose="02040503050406030204" pitchFamily="18" charset="0"/>
                <a:ea typeface="Cambria" panose="02040503050406030204" pitchFamily="18" charset="0"/>
              </a:rPr>
              <a:t>Kütüphanemiz kaynaklarından sadece üniversite öğrencilerimiz, mezunlarımız, akademisyenlerimiz ve çalışanlarımız faydalanabilmektedir. Üniversite kimlik kartlarıyla üye olup kitapları ödünç alma verme işlemleri yapabilirler.</a:t>
            </a:r>
          </a:p>
          <a:p>
            <a:endParaRPr lang="en-US" sz="2800" dirty="0">
              <a:latin typeface="Cambria" panose="02040503050406030204" pitchFamily="18" charset="0"/>
              <a:ea typeface="Cambria" panose="02040503050406030204" pitchFamily="18" charset="0"/>
              <a:cs typeface="Calibri"/>
            </a:endParaRPr>
          </a:p>
        </p:txBody>
      </p:sp>
    </p:spTree>
    <p:extLst>
      <p:ext uri="{BB962C8B-B14F-4D97-AF65-F5344CB8AC3E}">
        <p14:creationId xmlns:p14="http://schemas.microsoft.com/office/powerpoint/2010/main" val="3907190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612571" y="332656"/>
            <a:ext cx="8395063"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KÜTÜPHANE VE MÜZE YÖNETİMİ DİREKTÖRLÜĞÜ </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8" name="Metin kutusu 17">
            <a:extLst>
              <a:ext uri="{FF2B5EF4-FFF2-40B4-BE49-F238E27FC236}">
                <a16:creationId xmlns:a16="http://schemas.microsoft.com/office/drawing/2014/main" id="{DE78AF0D-B49B-7CF9-D163-DA250383CA4D}"/>
              </a:ext>
            </a:extLst>
          </p:cNvPr>
          <p:cNvSpPr txBox="1"/>
          <p:nvPr/>
        </p:nvSpPr>
        <p:spPr>
          <a:xfrm>
            <a:off x="1005840" y="1509693"/>
            <a:ext cx="1000179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b="1" dirty="0">
                <a:latin typeface="Cambria" panose="02040503050406030204" pitchFamily="18" charset="0"/>
                <a:ea typeface="Cambria" panose="02040503050406030204" pitchFamily="18" charset="0"/>
              </a:rPr>
              <a:t>Kütüphaneden </a:t>
            </a:r>
            <a:r>
              <a:rPr lang="tr-TR" sz="2800" b="1" dirty="0">
                <a:latin typeface="Cambria" panose="02040503050406030204" pitchFamily="18" charset="0"/>
                <a:ea typeface="Cambria" panose="02040503050406030204" pitchFamily="18" charset="0"/>
              </a:rPr>
              <a:t>Ödünç K</a:t>
            </a:r>
            <a:r>
              <a:rPr lang="en-US" sz="2800" b="1" dirty="0">
                <a:latin typeface="Cambria" panose="02040503050406030204" pitchFamily="18" charset="0"/>
                <a:ea typeface="Cambria" panose="02040503050406030204" pitchFamily="18" charset="0"/>
              </a:rPr>
              <a:t>itap </a:t>
            </a:r>
            <a:r>
              <a:rPr lang="tr-TR" sz="2800" b="1" dirty="0">
                <a:latin typeface="Cambria" panose="02040503050406030204" pitchFamily="18" charset="0"/>
                <a:ea typeface="Cambria" panose="02040503050406030204" pitchFamily="18" charset="0"/>
              </a:rPr>
              <a:t>A</a:t>
            </a:r>
            <a:r>
              <a:rPr lang="en-US" sz="2800" b="1" dirty="0">
                <a:latin typeface="Cambria" panose="02040503050406030204" pitchFamily="18" charset="0"/>
                <a:ea typeface="Cambria" panose="02040503050406030204" pitchFamily="18" charset="0"/>
              </a:rPr>
              <a:t>lma </a:t>
            </a:r>
            <a:r>
              <a:rPr lang="tr-TR" sz="2800" b="1" dirty="0">
                <a:latin typeface="Cambria" panose="02040503050406030204" pitchFamily="18" charset="0"/>
                <a:ea typeface="Cambria" panose="02040503050406030204" pitchFamily="18" charset="0"/>
              </a:rPr>
              <a:t>K</a:t>
            </a:r>
            <a:r>
              <a:rPr lang="en-US" sz="2800" b="1" dirty="0">
                <a:latin typeface="Cambria" panose="02040503050406030204" pitchFamily="18" charset="0"/>
                <a:ea typeface="Cambria" panose="02040503050406030204" pitchFamily="18" charset="0"/>
              </a:rPr>
              <a:t>oşulları</a:t>
            </a:r>
            <a:endParaRPr lang="en-US" sz="2800" b="1" dirty="0">
              <a:latin typeface="Cambria" panose="02040503050406030204" pitchFamily="18" charset="0"/>
              <a:ea typeface="Cambria" panose="02040503050406030204" pitchFamily="18" charset="0"/>
              <a:cs typeface="Calibri"/>
            </a:endParaRP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rPr>
              <a:t>Yüksek lisans ve doktora öğrencileri </a:t>
            </a:r>
            <a:r>
              <a:rPr lang="en-US" sz="2800" b="1" dirty="0">
                <a:latin typeface="Cambria" panose="02040503050406030204" pitchFamily="18" charset="0"/>
                <a:ea typeface="Cambria" panose="02040503050406030204" pitchFamily="18" charset="0"/>
              </a:rPr>
              <a:t>10 (on)</a:t>
            </a:r>
            <a:r>
              <a:rPr lang="en-US" sz="2800" dirty="0">
                <a:latin typeface="Cambria" panose="02040503050406030204" pitchFamily="18" charset="0"/>
                <a:ea typeface="Cambria" panose="02040503050406030204" pitchFamily="18" charset="0"/>
              </a:rPr>
              <a:t> </a:t>
            </a:r>
            <a:r>
              <a:rPr lang="en-US" sz="2800" b="1" dirty="0">
                <a:latin typeface="Cambria" panose="02040503050406030204" pitchFamily="18" charset="0"/>
                <a:ea typeface="Cambria" panose="02040503050406030204" pitchFamily="18" charset="0"/>
              </a:rPr>
              <a:t>gün</a:t>
            </a:r>
            <a:r>
              <a:rPr lang="en-US" sz="2800" dirty="0">
                <a:latin typeface="Cambria" panose="02040503050406030204" pitchFamily="18" charset="0"/>
                <a:ea typeface="Cambria" panose="02040503050406030204" pitchFamily="18" charset="0"/>
              </a:rPr>
              <a:t> süreyle </a:t>
            </a:r>
            <a:r>
              <a:rPr lang="en-US" sz="2800" b="1" dirty="0">
                <a:latin typeface="Cambria" panose="02040503050406030204" pitchFamily="18" charset="0"/>
                <a:ea typeface="Cambria" panose="02040503050406030204" pitchFamily="18" charset="0"/>
              </a:rPr>
              <a:t>3 (üç)</a:t>
            </a:r>
            <a:r>
              <a:rPr lang="en-US" sz="2800" dirty="0">
                <a:latin typeface="Cambria" panose="02040503050406030204" pitchFamily="18" charset="0"/>
                <a:ea typeface="Cambria" panose="02040503050406030204" pitchFamily="18" charset="0"/>
              </a:rPr>
              <a:t> </a:t>
            </a:r>
            <a:r>
              <a:rPr lang="en-US" sz="2800" b="1" dirty="0">
                <a:latin typeface="Cambria" panose="02040503050406030204" pitchFamily="18" charset="0"/>
                <a:ea typeface="Cambria" panose="02040503050406030204" pitchFamily="18" charset="0"/>
              </a:rPr>
              <a:t>kitap</a:t>
            </a:r>
            <a:r>
              <a:rPr lang="en-US" sz="2800" dirty="0">
                <a:latin typeface="Cambria" panose="02040503050406030204" pitchFamily="18" charset="0"/>
                <a:ea typeface="Cambria" panose="02040503050406030204" pitchFamily="18" charset="0"/>
              </a:rPr>
              <a:t> ödünç alabilirler.</a:t>
            </a:r>
            <a:endParaRPr lang="en-US" sz="2800" dirty="0">
              <a:latin typeface="Cambria" panose="02040503050406030204" pitchFamily="18" charset="0"/>
              <a:ea typeface="Cambria" panose="02040503050406030204" pitchFamily="18" charset="0"/>
              <a:cs typeface="Calibri"/>
            </a:endParaRP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rPr>
              <a:t>Ön lisans, lisans öğrencileri ve mezunlarımız </a:t>
            </a:r>
            <a:r>
              <a:rPr lang="en-US" sz="2800" b="1" dirty="0">
                <a:latin typeface="Cambria" panose="02040503050406030204" pitchFamily="18" charset="0"/>
                <a:ea typeface="Cambria" panose="02040503050406030204" pitchFamily="18" charset="0"/>
              </a:rPr>
              <a:t>10 (on) gün</a:t>
            </a:r>
            <a:r>
              <a:rPr lang="en-US" sz="2800" dirty="0">
                <a:latin typeface="Cambria" panose="02040503050406030204" pitchFamily="18" charset="0"/>
                <a:ea typeface="Cambria" panose="02040503050406030204" pitchFamily="18" charset="0"/>
              </a:rPr>
              <a:t> süreyle </a:t>
            </a:r>
            <a:r>
              <a:rPr lang="en-US" sz="2800" b="1" dirty="0">
                <a:latin typeface="Cambria" panose="02040503050406030204" pitchFamily="18" charset="0"/>
                <a:ea typeface="Cambria" panose="02040503050406030204" pitchFamily="18" charset="0"/>
              </a:rPr>
              <a:t>2 (iki) kitap</a:t>
            </a:r>
            <a:r>
              <a:rPr lang="en-US" sz="2800" dirty="0">
                <a:latin typeface="Cambria" panose="02040503050406030204" pitchFamily="18" charset="0"/>
                <a:ea typeface="Cambria" panose="02040503050406030204" pitchFamily="18" charset="0"/>
              </a:rPr>
              <a:t> ödünç alabilirler.</a:t>
            </a:r>
            <a:endParaRPr lang="en-US" sz="2800" dirty="0">
              <a:latin typeface="Cambria" panose="02040503050406030204" pitchFamily="18" charset="0"/>
              <a:ea typeface="Cambria" panose="02040503050406030204" pitchFamily="18" charset="0"/>
              <a:cs typeface="Calibri"/>
            </a:endParaRPr>
          </a:p>
          <a:p>
            <a:pPr algn="just"/>
            <a:r>
              <a:rPr lang="en-US" sz="2800" dirty="0">
                <a:latin typeface="Cambria" panose="02040503050406030204" pitchFamily="18" charset="0"/>
                <a:ea typeface="Cambria" panose="02040503050406030204" pitchFamily="18" charset="0"/>
              </a:rPr>
              <a:t>Ödünç alınan kitapların süresi başka kullanıcı tarafından rezerv edilmediği sürece bir defaya mahsus olmak üzere; </a:t>
            </a:r>
            <a:endParaRPr lang="tr-TR" sz="2800" dirty="0">
              <a:latin typeface="Cambria" panose="02040503050406030204" pitchFamily="18" charset="0"/>
              <a:ea typeface="Cambria" panose="02040503050406030204" pitchFamily="18" charset="0"/>
            </a:endParaRPr>
          </a:p>
          <a:p>
            <a:pPr marL="514350" indent="-514350" algn="just">
              <a:buAutoNum type="alphaLcParenR"/>
            </a:pPr>
            <a:r>
              <a:rPr lang="en-US" sz="2800" dirty="0">
                <a:latin typeface="Cambria" panose="02040503050406030204" pitchFamily="18" charset="0"/>
                <a:ea typeface="Cambria" panose="02040503050406030204" pitchFamily="18" charset="0"/>
              </a:rPr>
              <a:t>Yüksek lisans ve doktora öğrencileri </a:t>
            </a:r>
            <a:r>
              <a:rPr lang="en-US" sz="2800" b="1" dirty="0">
                <a:latin typeface="Cambria" panose="02040503050406030204" pitchFamily="18" charset="0"/>
                <a:ea typeface="Cambria" panose="02040503050406030204" pitchFamily="18" charset="0"/>
              </a:rPr>
              <a:t>10 (on) gün</a:t>
            </a:r>
            <a:r>
              <a:rPr lang="en-US" sz="2800" dirty="0">
                <a:latin typeface="Cambria" panose="02040503050406030204" pitchFamily="18" charset="0"/>
                <a:ea typeface="Cambria" panose="02040503050406030204" pitchFamily="18" charset="0"/>
              </a:rPr>
              <a:t> süreyle, </a:t>
            </a:r>
            <a:endParaRPr lang="tr-TR" sz="2800" dirty="0">
              <a:latin typeface="Cambria" panose="02040503050406030204" pitchFamily="18" charset="0"/>
              <a:ea typeface="Cambria" panose="02040503050406030204" pitchFamily="18" charset="0"/>
            </a:endParaRPr>
          </a:p>
          <a:p>
            <a:pPr marL="514350" indent="-514350" algn="just">
              <a:buAutoNum type="alphaLcParenR"/>
            </a:pPr>
            <a:r>
              <a:rPr lang="en-US" sz="2800" dirty="0">
                <a:latin typeface="Cambria" panose="02040503050406030204" pitchFamily="18" charset="0"/>
                <a:ea typeface="Cambria" panose="02040503050406030204" pitchFamily="18" charset="0"/>
              </a:rPr>
              <a:t>Ön lisans ve lisans öğrencileri </a:t>
            </a:r>
            <a:r>
              <a:rPr lang="en-US" sz="2800" b="1" dirty="0">
                <a:latin typeface="Cambria" panose="02040503050406030204" pitchFamily="18" charset="0"/>
                <a:ea typeface="Cambria" panose="02040503050406030204" pitchFamily="18" charset="0"/>
              </a:rPr>
              <a:t>5</a:t>
            </a:r>
            <a:r>
              <a:rPr lang="tr-TR" sz="2800" b="1" dirty="0">
                <a:latin typeface="Cambria" panose="02040503050406030204" pitchFamily="18" charset="0"/>
                <a:ea typeface="Cambria" panose="02040503050406030204" pitchFamily="18" charset="0"/>
              </a:rPr>
              <a:t> </a:t>
            </a:r>
            <a:r>
              <a:rPr lang="en-US" sz="2800" b="1" dirty="0">
                <a:latin typeface="Cambria" panose="02040503050406030204" pitchFamily="18" charset="0"/>
                <a:ea typeface="Cambria" panose="02040503050406030204" pitchFamily="18" charset="0"/>
              </a:rPr>
              <a:t>(beş) gün</a:t>
            </a:r>
            <a:r>
              <a:rPr lang="en-US" sz="2800" dirty="0">
                <a:latin typeface="Cambria" panose="02040503050406030204" pitchFamily="18" charset="0"/>
                <a:ea typeface="Cambria" panose="02040503050406030204" pitchFamily="18" charset="0"/>
              </a:rPr>
              <a:t> süreyle uzatılabilir.</a:t>
            </a:r>
            <a:endParaRPr lang="en-US" sz="2800" dirty="0">
              <a:latin typeface="Cambria" panose="02040503050406030204" pitchFamily="18" charset="0"/>
              <a:ea typeface="Cambria" panose="02040503050406030204" pitchFamily="18" charset="0"/>
              <a:cs typeface="Calibri"/>
            </a:endParaRPr>
          </a:p>
        </p:txBody>
      </p:sp>
    </p:spTree>
    <p:extLst>
      <p:ext uri="{BB962C8B-B14F-4D97-AF65-F5344CB8AC3E}">
        <p14:creationId xmlns:p14="http://schemas.microsoft.com/office/powerpoint/2010/main" val="1898544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95154" y="332656"/>
            <a:ext cx="8377646"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KÜTÜPHANE VE MÜZE YÖNETİMİ DİREKTÖRLÜĞÜ </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2" name="Metin kutusu 1">
            <a:extLst>
              <a:ext uri="{FF2B5EF4-FFF2-40B4-BE49-F238E27FC236}">
                <a16:creationId xmlns:a16="http://schemas.microsoft.com/office/drawing/2014/main" id="{12F74EFE-7005-2373-6A46-96AB0D7634BC}"/>
              </a:ext>
            </a:extLst>
          </p:cNvPr>
          <p:cNvSpPr txBox="1"/>
          <p:nvPr/>
        </p:nvSpPr>
        <p:spPr>
          <a:xfrm>
            <a:off x="1005840" y="1443841"/>
            <a:ext cx="996696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b="1" dirty="0">
                <a:latin typeface="Cambria" panose="02040503050406030204" pitchFamily="18" charset="0"/>
                <a:ea typeface="Cambria" panose="02040503050406030204" pitchFamily="18" charset="0"/>
              </a:rPr>
              <a:t>Kütüphane </a:t>
            </a:r>
            <a:r>
              <a:rPr lang="tr-TR" sz="2800" b="1" dirty="0">
                <a:latin typeface="Cambria" panose="02040503050406030204" pitchFamily="18" charset="0"/>
                <a:ea typeface="Cambria" panose="02040503050406030204" pitchFamily="18" charset="0"/>
              </a:rPr>
              <a:t>Ç</a:t>
            </a:r>
            <a:r>
              <a:rPr lang="en-US" sz="2800" b="1" dirty="0">
                <a:latin typeface="Cambria" panose="02040503050406030204" pitchFamily="18" charset="0"/>
                <a:ea typeface="Cambria" panose="02040503050406030204" pitchFamily="18" charset="0"/>
              </a:rPr>
              <a:t>alışma </a:t>
            </a:r>
            <a:r>
              <a:rPr lang="tr-TR" sz="2800" b="1" dirty="0">
                <a:latin typeface="Cambria" panose="02040503050406030204" pitchFamily="18" charset="0"/>
                <a:ea typeface="Cambria" panose="02040503050406030204" pitchFamily="18" charset="0"/>
              </a:rPr>
              <a:t>S</a:t>
            </a:r>
            <a:r>
              <a:rPr lang="en-US" sz="2800" b="1" dirty="0">
                <a:latin typeface="Cambria" panose="02040503050406030204" pitchFamily="18" charset="0"/>
                <a:ea typeface="Cambria" panose="02040503050406030204" pitchFamily="18" charset="0"/>
              </a:rPr>
              <a:t>aatleri </a:t>
            </a:r>
            <a:endParaRPr lang="tr-TR" sz="2800" b="1" dirty="0">
              <a:latin typeface="Cambria" panose="02040503050406030204" pitchFamily="18" charset="0"/>
              <a:ea typeface="Cambria" panose="02040503050406030204" pitchFamily="18" charset="0"/>
            </a:endParaRPr>
          </a:p>
          <a:p>
            <a:pPr algn="just"/>
            <a:endParaRPr lang="en-US" sz="2800" b="1"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Kütüphanemiz sınav dönemleri dışında </a:t>
            </a:r>
            <a:endParaRPr lang="en-US" sz="2800" dirty="0">
              <a:latin typeface="Cambria" panose="02040503050406030204" pitchFamily="18" charset="0"/>
              <a:ea typeface="Cambria" panose="02040503050406030204" pitchFamily="18" charset="0"/>
              <a:cs typeface="Calibri"/>
            </a:endParaRPr>
          </a:p>
          <a:p>
            <a:pPr algn="just"/>
            <a:r>
              <a:rPr lang="en-US" sz="2800" dirty="0">
                <a:latin typeface="Cambria" panose="02040503050406030204" pitchFamily="18" charset="0"/>
                <a:ea typeface="Cambria" panose="02040503050406030204" pitchFamily="18" charset="0"/>
              </a:rPr>
              <a:t>Hafta içi: 08:30-22:00                           </a:t>
            </a:r>
            <a:endParaRPr lang="tr-TR"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Hafta sonu: 10:00-20:00</a:t>
            </a:r>
            <a:endParaRPr lang="en-US" sz="2800" dirty="0">
              <a:latin typeface="Cambria" panose="02040503050406030204" pitchFamily="18" charset="0"/>
              <a:ea typeface="Cambria" panose="02040503050406030204" pitchFamily="18" charset="0"/>
              <a:cs typeface="Calibri"/>
            </a:endParaRPr>
          </a:p>
          <a:p>
            <a:pPr algn="just"/>
            <a:r>
              <a:rPr lang="en-US" sz="2800" dirty="0">
                <a:latin typeface="Cambria" panose="02040503050406030204" pitchFamily="18" charset="0"/>
                <a:ea typeface="Cambria" panose="02040503050406030204" pitchFamily="18" charset="0"/>
              </a:rPr>
              <a:t>Sınav dönemlerinde 24 saat,</a:t>
            </a: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Yaz döneminde ise</a:t>
            </a:r>
            <a:endParaRPr lang="en-US" sz="2800" dirty="0">
              <a:latin typeface="Cambria" panose="02040503050406030204" pitchFamily="18" charset="0"/>
              <a:ea typeface="Cambria" panose="02040503050406030204" pitchFamily="18" charset="0"/>
              <a:cs typeface="Calibri"/>
            </a:endParaRPr>
          </a:p>
          <a:p>
            <a:pPr algn="just"/>
            <a:r>
              <a:rPr lang="en-US" sz="2800" dirty="0">
                <a:latin typeface="Cambria" panose="02040503050406030204" pitchFamily="18" charset="0"/>
                <a:ea typeface="Cambria" panose="02040503050406030204" pitchFamily="18" charset="0"/>
              </a:rPr>
              <a:t>Hafta içi: 08:30-17:30</a:t>
            </a:r>
            <a:endParaRPr lang="tr-TR"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Hafta sonu: 09:00-18:00</a:t>
            </a:r>
            <a:r>
              <a:rPr lang="tr-TR" sz="2800" dirty="0">
                <a:latin typeface="Cambria" panose="02040503050406030204" pitchFamily="18" charset="0"/>
                <a:ea typeface="Cambria" panose="02040503050406030204" pitchFamily="18" charset="0"/>
              </a:rPr>
              <a:t> s</a:t>
            </a:r>
            <a:r>
              <a:rPr lang="en-US" sz="2800" dirty="0">
                <a:latin typeface="Cambria" panose="02040503050406030204" pitchFamily="18" charset="0"/>
                <a:ea typeface="Cambria" panose="02040503050406030204" pitchFamily="18" charset="0"/>
                <a:cs typeface="Calibri"/>
              </a:rPr>
              <a:t>aatlerinde </a:t>
            </a:r>
            <a:r>
              <a:rPr lang="tr-TR" sz="2800" dirty="0">
                <a:latin typeface="Cambria" panose="02040503050406030204" pitchFamily="18" charset="0"/>
                <a:ea typeface="Cambria" panose="02040503050406030204" pitchFamily="18" charset="0"/>
                <a:cs typeface="Calibri"/>
              </a:rPr>
              <a:t>k</a:t>
            </a:r>
            <a:r>
              <a:rPr lang="en-US" sz="2800" dirty="0">
                <a:latin typeface="Cambria" panose="02040503050406030204" pitchFamily="18" charset="0"/>
                <a:ea typeface="Cambria" panose="02040503050406030204" pitchFamily="18" charset="0"/>
                <a:cs typeface="Calibri"/>
              </a:rPr>
              <a:t>ullanıcılarımıza açıktır.</a:t>
            </a:r>
          </a:p>
        </p:txBody>
      </p:sp>
    </p:spTree>
    <p:extLst>
      <p:ext uri="{BB962C8B-B14F-4D97-AF65-F5344CB8AC3E}">
        <p14:creationId xmlns:p14="http://schemas.microsoft.com/office/powerpoint/2010/main" val="2329734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95154" y="332656"/>
            <a:ext cx="8377646"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KÜTÜPHANE VE MÜZE YÖNETİMİ DİREKTÖRLÜĞÜ </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3" name="Metin kutusu 2">
            <a:extLst>
              <a:ext uri="{FF2B5EF4-FFF2-40B4-BE49-F238E27FC236}">
                <a16:creationId xmlns:a16="http://schemas.microsoft.com/office/drawing/2014/main" id="{7072980C-628B-79DA-4EC6-A24EBDB6FD09}"/>
              </a:ext>
            </a:extLst>
          </p:cNvPr>
          <p:cNvSpPr txBox="1"/>
          <p:nvPr/>
        </p:nvSpPr>
        <p:spPr>
          <a:xfrm>
            <a:off x="1005840" y="1555843"/>
            <a:ext cx="1003662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b="1" dirty="0">
                <a:latin typeface="Cambria" panose="02040503050406030204" pitchFamily="18" charset="0"/>
                <a:ea typeface="Cambria" panose="02040503050406030204" pitchFamily="18" charset="0"/>
              </a:rPr>
              <a:t>Üniversite </a:t>
            </a:r>
            <a:r>
              <a:rPr lang="tr-TR" sz="2800" b="1" dirty="0">
                <a:latin typeface="Cambria" panose="02040503050406030204" pitchFamily="18" charset="0"/>
                <a:ea typeface="Cambria" panose="02040503050406030204" pitchFamily="18" charset="0"/>
              </a:rPr>
              <a:t>K</a:t>
            </a:r>
            <a:r>
              <a:rPr lang="en-US" sz="2800" b="1" dirty="0">
                <a:latin typeface="Cambria" panose="02040503050406030204" pitchFamily="18" charset="0"/>
                <a:ea typeface="Cambria" panose="02040503050406030204" pitchFamily="18" charset="0"/>
              </a:rPr>
              <a:t>ütüphanesi ve </a:t>
            </a:r>
            <a:r>
              <a:rPr lang="tr-TR" sz="2800" b="1" dirty="0">
                <a:latin typeface="Cambria" panose="02040503050406030204" pitchFamily="18" charset="0"/>
                <a:ea typeface="Cambria" panose="02040503050406030204" pitchFamily="18" charset="0"/>
              </a:rPr>
              <a:t>H</a:t>
            </a:r>
            <a:r>
              <a:rPr lang="en-US" sz="2800" b="1" dirty="0">
                <a:latin typeface="Cambria" panose="02040503050406030204" pitchFamily="18" charset="0"/>
                <a:ea typeface="Cambria" panose="02040503050406030204" pitchFamily="18" charset="0"/>
              </a:rPr>
              <a:t>aricindeki </a:t>
            </a:r>
            <a:r>
              <a:rPr lang="tr-TR" sz="2800" b="1" dirty="0">
                <a:latin typeface="Cambria" panose="02040503050406030204" pitchFamily="18" charset="0"/>
                <a:ea typeface="Cambria" panose="02040503050406030204" pitchFamily="18" charset="0"/>
              </a:rPr>
              <a:t>Ç</a:t>
            </a:r>
            <a:r>
              <a:rPr lang="en-US" sz="2800" b="1" dirty="0">
                <a:latin typeface="Cambria" panose="02040503050406030204" pitchFamily="18" charset="0"/>
                <a:ea typeface="Cambria" panose="02040503050406030204" pitchFamily="18" charset="0"/>
              </a:rPr>
              <a:t>alışma </a:t>
            </a:r>
            <a:r>
              <a:rPr lang="tr-TR" sz="2800" b="1" dirty="0">
                <a:latin typeface="Cambria" panose="02040503050406030204" pitchFamily="18" charset="0"/>
                <a:ea typeface="Cambria" panose="02040503050406030204" pitchFamily="18" charset="0"/>
              </a:rPr>
              <a:t>A</a:t>
            </a:r>
            <a:r>
              <a:rPr lang="en-US" sz="2800" b="1" dirty="0">
                <a:latin typeface="Cambria" panose="02040503050406030204" pitchFamily="18" charset="0"/>
                <a:ea typeface="Cambria" panose="02040503050406030204" pitchFamily="18" charset="0"/>
              </a:rPr>
              <a:t>lanlarımız</a:t>
            </a:r>
          </a:p>
          <a:p>
            <a:pPr algn="just"/>
            <a:endParaRPr lang="tr-TR" sz="28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rPr>
              <a:t>Kütüphane Kapasitesi: 230 kişi</a:t>
            </a: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rPr>
              <a:t>Fuaye alanları ve katların koridorları: 280 kişi</a:t>
            </a: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rPr>
              <a:t>M Blok Okuma Salonu: 60 kişi</a:t>
            </a: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rPr>
              <a:t>B Blok Ders Çalışma Alanı: 190 kişi</a:t>
            </a: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rPr>
              <a:t>Hukuk Fakültesi</a:t>
            </a:r>
            <a:r>
              <a:rPr lang="tr-TR" sz="2800" dirty="0">
                <a:latin typeface="Cambria" panose="02040503050406030204" pitchFamily="18" charset="0"/>
                <a:ea typeface="Cambria" panose="02040503050406030204" pitchFamily="18" charset="0"/>
              </a:rPr>
              <a:t> Çalışma Alanı</a:t>
            </a:r>
            <a:r>
              <a:rPr lang="en-US" sz="2800" dirty="0">
                <a:latin typeface="Cambria" panose="02040503050406030204" pitchFamily="18" charset="0"/>
                <a:ea typeface="Cambria" panose="02040503050406030204" pitchFamily="18" charset="0"/>
              </a:rPr>
              <a:t>: 190 </a:t>
            </a:r>
            <a:r>
              <a:rPr lang="tr-TR" sz="2800" dirty="0">
                <a:latin typeface="Cambria" panose="02040503050406030204" pitchFamily="18" charset="0"/>
                <a:ea typeface="Cambria" panose="02040503050406030204" pitchFamily="18" charset="0"/>
              </a:rPr>
              <a:t>kişi</a:t>
            </a:r>
            <a:r>
              <a:rPr lang="en-US" sz="2800" dirty="0">
                <a:latin typeface="Cambria" panose="02040503050406030204" pitchFamily="18" charset="0"/>
                <a:ea typeface="Cambria" panose="02040503050406030204" pitchFamily="18" charset="0"/>
              </a:rPr>
              <a:t> </a:t>
            </a:r>
            <a:endParaRPr lang="tr-TR" sz="2800" dirty="0">
              <a:latin typeface="Cambria" panose="02040503050406030204" pitchFamily="18" charset="0"/>
              <a:ea typeface="Cambria" panose="02040503050406030204" pitchFamily="18" charset="0"/>
            </a:endParaRPr>
          </a:p>
          <a:p>
            <a:pPr algn="just"/>
            <a:endParaRPr lang="tr-TR" sz="2800" dirty="0">
              <a:latin typeface="Cambria" panose="02040503050406030204" pitchFamily="18" charset="0"/>
              <a:ea typeface="Cambria" panose="02040503050406030204" pitchFamily="18" charset="0"/>
            </a:endParaRPr>
          </a:p>
          <a:p>
            <a:pPr algn="just"/>
            <a:r>
              <a:rPr lang="tr-TR" sz="2800" u="sng" dirty="0">
                <a:latin typeface="Cambria" panose="02040503050406030204" pitchFamily="18" charset="0"/>
                <a:ea typeface="Cambria" panose="02040503050406030204" pitchFamily="18" charset="0"/>
              </a:rPr>
              <a:t>T</a:t>
            </a:r>
            <a:r>
              <a:rPr lang="en-US" sz="2800" u="sng" dirty="0">
                <a:latin typeface="Cambria" panose="02040503050406030204" pitchFamily="18" charset="0"/>
                <a:ea typeface="Cambria" panose="02040503050406030204" pitchFamily="18" charset="0"/>
              </a:rPr>
              <a:t>oplamda 1500 kişilik çalışma ortamı mevcuttur.</a:t>
            </a:r>
          </a:p>
        </p:txBody>
      </p:sp>
    </p:spTree>
    <p:extLst>
      <p:ext uri="{BB962C8B-B14F-4D97-AF65-F5344CB8AC3E}">
        <p14:creationId xmlns:p14="http://schemas.microsoft.com/office/powerpoint/2010/main" val="1678373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40" y="238129"/>
            <a:ext cx="1224136" cy="822047"/>
          </a:xfrm>
          <a:prstGeom prst="rect">
            <a:avLst/>
          </a:prstGeom>
        </p:spPr>
      </p:pic>
      <p:cxnSp>
        <p:nvCxnSpPr>
          <p:cNvPr id="18" name="Düz Bağlayıcı 17"/>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3" name="Dikdörtgen 2">
            <a:extLst>
              <a:ext uri="{FF2B5EF4-FFF2-40B4-BE49-F238E27FC236}">
                <a16:creationId xmlns:a16="http://schemas.microsoft.com/office/drawing/2014/main" id="{534F010A-3C32-4CA7-A267-B0D5A2137A0F}"/>
              </a:ext>
            </a:extLst>
          </p:cNvPr>
          <p:cNvSpPr/>
          <p:nvPr/>
        </p:nvSpPr>
        <p:spPr>
          <a:xfrm>
            <a:off x="896439" y="1410103"/>
            <a:ext cx="10485663" cy="4832092"/>
          </a:xfrm>
          <a:prstGeom prst="rect">
            <a:avLst/>
          </a:prstGeom>
        </p:spPr>
        <p:txBody>
          <a:bodyPr wrap="square" lIns="91440" tIns="45720" rIns="91440" bIns="45720" anchor="t">
            <a:spAutoFit/>
          </a:bodyPr>
          <a:lstStyle/>
          <a:p>
            <a:pPr algn="just"/>
            <a:r>
              <a:rPr lang="tr-TR" sz="2800" b="1" dirty="0">
                <a:latin typeface="Cambria"/>
                <a:ea typeface="Cambria"/>
              </a:rPr>
              <a:t>1- Öğrenci Toplulukları Ofisi: </a:t>
            </a:r>
            <a:r>
              <a:rPr lang="tr-TR" sz="2800" dirty="0">
                <a:latin typeface="Cambria"/>
                <a:ea typeface="Cambria"/>
                <a:cs typeface="Times New Roman"/>
              </a:rPr>
              <a:t>KTO Karatay Üniversitesi öğrencilerine sadece teorik eğitim vermiyor, onların teorik bilgilerinin pratik bilgilerle pekişmesine de önem veriyor. 531.908 m² kampüs içinde öğrenciler, sayısı </a:t>
            </a:r>
            <a:r>
              <a:rPr lang="tr-TR" sz="2800" b="1" dirty="0">
                <a:latin typeface="Cambria"/>
                <a:ea typeface="Cambria"/>
                <a:cs typeface="Times New Roman"/>
              </a:rPr>
              <a:t>60</a:t>
            </a:r>
            <a:r>
              <a:rPr lang="tr-TR" sz="2800" dirty="0">
                <a:latin typeface="Cambria"/>
                <a:ea typeface="Cambria"/>
                <a:cs typeface="Times New Roman"/>
              </a:rPr>
              <a:t>’ın üstündeki öğrenci topluluğuyla girişimcilikten sorumluluğa, mühendislikten edebiyata, teknolojiden spor ve sanata kadar birçok alanda binlerce öğrencisiyle üniversite hayatını renklendiren, zenginleştiren KTO Karatay Üniversitesi, akademik birikim kadar önemli olan kişisel gelişimin, sanata yakınlaşmanın, sosyal faaliyetlerin düzenlenmesine her zaman tam destek vermiştir.</a:t>
            </a:r>
            <a:endParaRPr lang="tr-TR" sz="2800" dirty="0">
              <a:latin typeface="Cambria" panose="02040503050406030204" pitchFamily="18" charset="0"/>
              <a:ea typeface="Cambria" panose="02040503050406030204" pitchFamily="18" charset="0"/>
              <a:cs typeface="Times New Roman"/>
            </a:endParaRPr>
          </a:p>
          <a:p>
            <a:pPr algn="just"/>
            <a:endParaRPr lang="tr-TR" sz="2800" dirty="0">
              <a:latin typeface="Cambria" panose="02040503050406030204" pitchFamily="18" charset="0"/>
              <a:ea typeface="Cambria" panose="02040503050406030204" pitchFamily="18" charset="0"/>
            </a:endParaRPr>
          </a:p>
        </p:txBody>
      </p:sp>
      <p:sp>
        <p:nvSpPr>
          <p:cNvPr id="5" name="Dikdörtgen 4">
            <a:extLst>
              <a:ext uri="{FF2B5EF4-FFF2-40B4-BE49-F238E27FC236}">
                <a16:creationId xmlns:a16="http://schemas.microsoft.com/office/drawing/2014/main" id="{5BCB0FFC-6E6C-B936-79B2-33FF67557760}"/>
              </a:ext>
            </a:extLst>
          </p:cNvPr>
          <p:cNvSpPr/>
          <p:nvPr/>
        </p:nvSpPr>
        <p:spPr>
          <a:xfrm>
            <a:off x="2290353" y="332656"/>
            <a:ext cx="9091749"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Cambria" panose="02040503050406030204" pitchFamily="18" charset="0"/>
              </a:rPr>
              <a:t>SAĞLIK, KÜLTÜR VE SPORTİF AKTİVİTELER DİREKTÖRLÜĞÜ </a:t>
            </a:r>
            <a:endParaRPr lang="tr-TR" sz="2400" b="1" dirty="0">
              <a:solidFill>
                <a:schemeClr val="bg1"/>
              </a:solidFill>
              <a:latin typeface="Cambria" panose="02040503050406030204" pitchFamily="18" charset="0"/>
              <a:ea typeface="Tahoma" panose="020B0604030504040204" pitchFamily="34" charset="0"/>
              <a:cs typeface="Tahoma" panose="020B0604030504040204" pitchFamily="34" charset="0"/>
            </a:endParaRPr>
          </a:p>
        </p:txBody>
      </p:sp>
      <p:pic>
        <p:nvPicPr>
          <p:cNvPr id="26" name="Resim 25">
            <a:extLst>
              <a:ext uri="{FF2B5EF4-FFF2-40B4-BE49-F238E27FC236}">
                <a16:creationId xmlns:a16="http://schemas.microsoft.com/office/drawing/2014/main" id="{6D433D6D-5B40-98EC-104D-8700623977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262" y="6323494"/>
            <a:ext cx="327309" cy="327309"/>
          </a:xfrm>
          <a:prstGeom prst="rect">
            <a:avLst/>
          </a:prstGeom>
        </p:spPr>
      </p:pic>
      <p:pic>
        <p:nvPicPr>
          <p:cNvPr id="27" name="Resim 26">
            <a:extLst>
              <a:ext uri="{FF2B5EF4-FFF2-40B4-BE49-F238E27FC236}">
                <a16:creationId xmlns:a16="http://schemas.microsoft.com/office/drawing/2014/main" id="{CBC90219-8FD3-7ABA-1A0B-56323E4F8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0752" y="6345235"/>
            <a:ext cx="334005" cy="334005"/>
          </a:xfrm>
          <a:prstGeom prst="rect">
            <a:avLst/>
          </a:prstGeom>
        </p:spPr>
      </p:pic>
      <p:pic>
        <p:nvPicPr>
          <p:cNvPr id="28" name="Resim 27">
            <a:extLst>
              <a:ext uri="{FF2B5EF4-FFF2-40B4-BE49-F238E27FC236}">
                <a16:creationId xmlns:a16="http://schemas.microsoft.com/office/drawing/2014/main" id="{4CF9702A-8BF8-7A6E-D93E-C2CD7C0E89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571" y="6312386"/>
            <a:ext cx="334005" cy="334005"/>
          </a:xfrm>
          <a:prstGeom prst="rect">
            <a:avLst/>
          </a:prstGeom>
        </p:spPr>
      </p:pic>
      <p:pic>
        <p:nvPicPr>
          <p:cNvPr id="29" name="Resim 28">
            <a:extLst>
              <a:ext uri="{FF2B5EF4-FFF2-40B4-BE49-F238E27FC236}">
                <a16:creationId xmlns:a16="http://schemas.microsoft.com/office/drawing/2014/main" id="{4AA11DA8-C88C-E116-FA8D-481C89D311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30" name="Metin kutusu 29">
            <a:extLst>
              <a:ext uri="{FF2B5EF4-FFF2-40B4-BE49-F238E27FC236}">
                <a16:creationId xmlns:a16="http://schemas.microsoft.com/office/drawing/2014/main" id="{1560008F-11EA-EC81-6307-8EE03D45B96E}"/>
              </a:ext>
            </a:extLst>
          </p:cNvPr>
          <p:cNvSpPr txBox="1"/>
          <p:nvPr/>
        </p:nvSpPr>
        <p:spPr>
          <a:xfrm>
            <a:off x="5491449" y="6363972"/>
            <a:ext cx="1342279" cy="246221"/>
          </a:xfrm>
          <a:prstGeom prst="rect">
            <a:avLst/>
          </a:prstGeom>
          <a:noFill/>
        </p:spPr>
        <p:txBody>
          <a:bodyPr wrap="square" rtlCol="0">
            <a:spAutoFit/>
          </a:bodyPr>
          <a:lstStyle/>
          <a:p>
            <a:r>
              <a:rPr lang="tr-TR" sz="1000" dirty="0" err="1">
                <a:latin typeface="Cambria" panose="02040503050406030204" pitchFamily="18" charset="0"/>
              </a:rPr>
              <a:t>ktokarataysks</a:t>
            </a:r>
            <a:endParaRPr lang="tr-TR" sz="1000" dirty="0">
              <a:latin typeface="Cambria" panose="02040503050406030204" pitchFamily="18" charset="0"/>
            </a:endParaRPr>
          </a:p>
        </p:txBody>
      </p:sp>
      <p:sp>
        <p:nvSpPr>
          <p:cNvPr id="31" name="Metin kutusu 30">
            <a:extLst>
              <a:ext uri="{FF2B5EF4-FFF2-40B4-BE49-F238E27FC236}">
                <a16:creationId xmlns:a16="http://schemas.microsoft.com/office/drawing/2014/main" id="{420F00BA-70F5-D077-D932-FF06E3CC14E3}"/>
              </a:ext>
            </a:extLst>
          </p:cNvPr>
          <p:cNvSpPr txBox="1"/>
          <p:nvPr/>
        </p:nvSpPr>
        <p:spPr>
          <a:xfrm>
            <a:off x="7212383" y="6389192"/>
            <a:ext cx="1148071" cy="261610"/>
          </a:xfrm>
          <a:prstGeom prst="rect">
            <a:avLst/>
          </a:prstGeom>
          <a:noFill/>
        </p:spPr>
        <p:txBody>
          <a:bodyPr wrap="none" rtlCol="0">
            <a:spAutoFit/>
          </a:bodyPr>
          <a:lstStyle/>
          <a:p>
            <a:r>
              <a:rPr lang="tr-TR" sz="1100" dirty="0" err="1">
                <a:latin typeface="Cambria" panose="02040503050406030204" pitchFamily="18" charset="0"/>
              </a:rPr>
              <a:t>KTOKarataySKS</a:t>
            </a:r>
            <a:endParaRPr lang="tr-TR" sz="1200" dirty="0">
              <a:latin typeface="Cambria" panose="02040503050406030204" pitchFamily="18" charset="0"/>
            </a:endParaRPr>
          </a:p>
        </p:txBody>
      </p:sp>
      <p:sp>
        <p:nvSpPr>
          <p:cNvPr id="32" name="Metin kutusu 31">
            <a:extLst>
              <a:ext uri="{FF2B5EF4-FFF2-40B4-BE49-F238E27FC236}">
                <a16:creationId xmlns:a16="http://schemas.microsoft.com/office/drawing/2014/main" id="{7301DB8F-62E8-AA31-00C1-31E55A18DCFC}"/>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33" name="Metin kutusu 32">
            <a:extLst>
              <a:ext uri="{FF2B5EF4-FFF2-40B4-BE49-F238E27FC236}">
                <a16:creationId xmlns:a16="http://schemas.microsoft.com/office/drawing/2014/main" id="{4C321CB5-F205-4200-D257-4F0C85113BB0}"/>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sp>
        <p:nvSpPr>
          <p:cNvPr id="34" name="Metin kutusu 33">
            <a:extLst>
              <a:ext uri="{FF2B5EF4-FFF2-40B4-BE49-F238E27FC236}">
                <a16:creationId xmlns:a16="http://schemas.microsoft.com/office/drawing/2014/main" id="{56CB53E1-9A46-E978-9399-5C7927562A66}"/>
              </a:ext>
            </a:extLst>
          </p:cNvPr>
          <p:cNvSpPr txBox="1"/>
          <p:nvPr/>
        </p:nvSpPr>
        <p:spPr>
          <a:xfrm>
            <a:off x="8872676" y="6373141"/>
            <a:ext cx="1034257" cy="261610"/>
          </a:xfrm>
          <a:prstGeom prst="rect">
            <a:avLst/>
          </a:prstGeom>
          <a:noFill/>
        </p:spPr>
        <p:txBody>
          <a:bodyPr wrap="none" rtlCol="0">
            <a:spAutoFit/>
          </a:bodyPr>
          <a:lstStyle/>
          <a:p>
            <a:r>
              <a:rPr lang="tr-TR" sz="1100" dirty="0" err="1">
                <a:latin typeface="Cambria" panose="02040503050406030204" pitchFamily="18" charset="0"/>
              </a:rPr>
              <a:t>ktokarataysks</a:t>
            </a:r>
            <a:endParaRPr lang="tr-TR" sz="1200" dirty="0">
              <a:latin typeface="Cambria" panose="02040503050406030204" pitchFamily="18" charset="0"/>
            </a:endParaRPr>
          </a:p>
        </p:txBody>
      </p:sp>
      <p:pic>
        <p:nvPicPr>
          <p:cNvPr id="35" name="Resim 34">
            <a:extLst>
              <a:ext uri="{FF2B5EF4-FFF2-40B4-BE49-F238E27FC236}">
                <a16:creationId xmlns:a16="http://schemas.microsoft.com/office/drawing/2014/main" id="{F4185115-9B6B-9955-0EC6-DF63F88493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5994" y="6373142"/>
            <a:ext cx="237047" cy="237047"/>
          </a:xfrm>
          <a:prstGeom prst="rect">
            <a:avLst/>
          </a:prstGeom>
        </p:spPr>
      </p:pic>
      <p:pic>
        <p:nvPicPr>
          <p:cNvPr id="36" name="Resim 35">
            <a:extLst>
              <a:ext uri="{FF2B5EF4-FFF2-40B4-BE49-F238E27FC236}">
                <a16:creationId xmlns:a16="http://schemas.microsoft.com/office/drawing/2014/main" id="{E68C5F60-7A08-E0C0-80BB-316980233C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9301" y="6323834"/>
            <a:ext cx="336682" cy="332525"/>
          </a:xfrm>
          <a:prstGeom prst="rect">
            <a:avLst/>
          </a:prstGeom>
        </p:spPr>
      </p:pic>
    </p:spTree>
    <p:extLst>
      <p:ext uri="{BB962C8B-B14F-4D97-AF65-F5344CB8AC3E}">
        <p14:creationId xmlns:p14="http://schemas.microsoft.com/office/powerpoint/2010/main" val="3771478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37" y="281672"/>
            <a:ext cx="1224136" cy="822047"/>
          </a:xfrm>
          <a:prstGeom prst="rect">
            <a:avLst/>
          </a:prstGeom>
        </p:spPr>
      </p:pic>
      <p:cxnSp>
        <p:nvCxnSpPr>
          <p:cNvPr id="18" name="Düz Bağlayıcı 17"/>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3" name="Dikdörtgen 2">
            <a:extLst>
              <a:ext uri="{FF2B5EF4-FFF2-40B4-BE49-F238E27FC236}">
                <a16:creationId xmlns:a16="http://schemas.microsoft.com/office/drawing/2014/main" id="{534F010A-3C32-4CA7-A267-B0D5A2137A0F}"/>
              </a:ext>
            </a:extLst>
          </p:cNvPr>
          <p:cNvSpPr/>
          <p:nvPr/>
        </p:nvSpPr>
        <p:spPr>
          <a:xfrm>
            <a:off x="729437" y="1334191"/>
            <a:ext cx="10417534" cy="5262979"/>
          </a:xfrm>
          <a:prstGeom prst="rect">
            <a:avLst/>
          </a:prstGeom>
        </p:spPr>
        <p:txBody>
          <a:bodyPr wrap="square">
            <a:spAutoFit/>
          </a:bodyPr>
          <a:lstStyle/>
          <a:p>
            <a:pPr algn="just"/>
            <a:r>
              <a:rPr lang="tr-TR" sz="2400" b="1" dirty="0">
                <a:latin typeface="Cambria" panose="02040503050406030204" pitchFamily="18" charset="0"/>
                <a:ea typeface="Cambria" panose="02040503050406030204" pitchFamily="18" charset="0"/>
              </a:rPr>
              <a:t>2- Sportif Faaliyetler ve Sağlık Ofisi: </a:t>
            </a:r>
            <a:r>
              <a:rPr lang="tr-TR" sz="2400" dirty="0">
                <a:latin typeface="Cambria" panose="02040503050406030204" pitchFamily="18" charset="0"/>
                <a:ea typeface="Cambria" panose="02040503050406030204" pitchFamily="18" charset="0"/>
              </a:rPr>
              <a:t>Direktörlüğümüz bünyesinde </a:t>
            </a:r>
            <a:r>
              <a:rPr lang="tr-TR" sz="2400" b="1" dirty="0">
                <a:latin typeface="Cambria" panose="02040503050406030204" pitchFamily="18" charset="0"/>
                <a:ea typeface="Cambria" panose="02040503050406030204" pitchFamily="18" charset="0"/>
              </a:rPr>
              <a:t>12</a:t>
            </a:r>
            <a:r>
              <a:rPr lang="tr-TR" sz="2400" dirty="0">
                <a:latin typeface="Cambria" panose="02040503050406030204" pitchFamily="18" charset="0"/>
                <a:ea typeface="Cambria" panose="02040503050406030204" pitchFamily="18" charset="0"/>
              </a:rPr>
              <a:t> spor branşı bulunmakta olup, talebe göre farklı spor branşları açılmaktadır. Basketbol ve salon futbolunda 1. </a:t>
            </a:r>
            <a:r>
              <a:rPr lang="tr-TR" sz="2400" dirty="0" err="1">
                <a:latin typeface="Cambria" panose="02040503050406030204" pitchFamily="18" charset="0"/>
                <a:ea typeface="Cambria" panose="02040503050406030204" pitchFamily="18" charset="0"/>
              </a:rPr>
              <a:t>Lig’te</a:t>
            </a:r>
            <a:r>
              <a:rPr lang="tr-TR" sz="2400" dirty="0">
                <a:latin typeface="Cambria" panose="02040503050406030204" pitchFamily="18" charset="0"/>
                <a:ea typeface="Cambria" panose="02040503050406030204" pitchFamily="18" charset="0"/>
              </a:rPr>
              <a:t> üniversiteler arası spor müsabakalarında takımlarımız üniversitemizi başarı ile temsil etmektedir. Üniversite içi öğrencilere ve personele yönelik sportif faaliyetler düzenlenmektedir. Öğrencilerimiz ve personelimiz randevu alarak  Psikolojik Danışman hizmetinden ücretsiz yararlanmaktadır. Ayrıca öğrencilerimize sağlık konularında yardımda bulunmak için Hemşire personelimiz hizmet vermektedir.  </a:t>
            </a:r>
          </a:p>
          <a:p>
            <a:pPr algn="just"/>
            <a:endParaRPr lang="tr-TR" sz="2400" dirty="0">
              <a:latin typeface="Cambria" panose="02040503050406030204" pitchFamily="18" charset="0"/>
              <a:ea typeface="Cambria" panose="02040503050406030204" pitchFamily="18" charset="0"/>
            </a:endParaRPr>
          </a:p>
          <a:p>
            <a:pPr algn="just"/>
            <a:r>
              <a:rPr lang="tr-TR" sz="2400" dirty="0">
                <a:latin typeface="Cambria" panose="02040503050406030204" pitchFamily="18" charset="0"/>
                <a:ea typeface="Cambria" panose="02040503050406030204" pitchFamily="18" charset="0"/>
              </a:rPr>
              <a:t>SKS Direktörlüğü üniversite bünyesinde her yıl düzenlenen ‘’Soba Başı Sohbetleri, Kültür Sokağı ve Spor Şenlikleri, </a:t>
            </a:r>
            <a:r>
              <a:rPr lang="tr-TR" sz="2400" dirty="0" err="1">
                <a:latin typeface="Cambria" panose="02040503050406030204" pitchFamily="18" charset="0"/>
                <a:ea typeface="Cambria" panose="02040503050406030204" pitchFamily="18" charset="0"/>
              </a:rPr>
              <a:t>Kampüsfest</a:t>
            </a:r>
            <a:r>
              <a:rPr lang="tr-TR" sz="2400" dirty="0">
                <a:latin typeface="Cambria" panose="02040503050406030204" pitchFamily="18" charset="0"/>
                <a:ea typeface="Cambria" panose="02040503050406030204" pitchFamily="18" charset="0"/>
              </a:rPr>
              <a:t>’’ organizasyonlarını düzenlemektedir.</a:t>
            </a:r>
          </a:p>
          <a:p>
            <a:pPr algn="just"/>
            <a:endParaRPr lang="tr-TR" sz="2400" dirty="0">
              <a:latin typeface="Cambria" panose="02040503050406030204" pitchFamily="18" charset="0"/>
              <a:ea typeface="Cambria" panose="02040503050406030204" pitchFamily="18" charset="0"/>
            </a:endParaRPr>
          </a:p>
        </p:txBody>
      </p:sp>
      <p:sp>
        <p:nvSpPr>
          <p:cNvPr id="5" name="Dikdörtgen 4">
            <a:extLst>
              <a:ext uri="{FF2B5EF4-FFF2-40B4-BE49-F238E27FC236}">
                <a16:creationId xmlns:a16="http://schemas.microsoft.com/office/drawing/2014/main" id="{5BCB0FFC-6E6C-B936-79B2-33FF67557760}"/>
              </a:ext>
            </a:extLst>
          </p:cNvPr>
          <p:cNvSpPr/>
          <p:nvPr/>
        </p:nvSpPr>
        <p:spPr>
          <a:xfrm>
            <a:off x="2120575" y="332656"/>
            <a:ext cx="8904475"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latin typeface="Cambria" panose="02040503050406030204" pitchFamily="18" charset="0"/>
              </a:rPr>
              <a:t>SAĞLIK, KÜLTÜR VE SPORTİF AKTİVİTELER DİREKTÖRLÜĞÜ </a:t>
            </a:r>
            <a:endPar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endParaRPr>
          </a:p>
        </p:txBody>
      </p:sp>
      <p:pic>
        <p:nvPicPr>
          <p:cNvPr id="26" name="Resim 25">
            <a:extLst>
              <a:ext uri="{FF2B5EF4-FFF2-40B4-BE49-F238E27FC236}">
                <a16:creationId xmlns:a16="http://schemas.microsoft.com/office/drawing/2014/main" id="{6D433D6D-5B40-98EC-104D-8700623977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262" y="6323494"/>
            <a:ext cx="327309" cy="327309"/>
          </a:xfrm>
          <a:prstGeom prst="rect">
            <a:avLst/>
          </a:prstGeom>
        </p:spPr>
      </p:pic>
      <p:pic>
        <p:nvPicPr>
          <p:cNvPr id="27" name="Resim 26">
            <a:extLst>
              <a:ext uri="{FF2B5EF4-FFF2-40B4-BE49-F238E27FC236}">
                <a16:creationId xmlns:a16="http://schemas.microsoft.com/office/drawing/2014/main" id="{CBC90219-8FD3-7ABA-1A0B-56323E4F8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0752" y="6345235"/>
            <a:ext cx="334005" cy="334005"/>
          </a:xfrm>
          <a:prstGeom prst="rect">
            <a:avLst/>
          </a:prstGeom>
        </p:spPr>
      </p:pic>
      <p:pic>
        <p:nvPicPr>
          <p:cNvPr id="28" name="Resim 27">
            <a:extLst>
              <a:ext uri="{FF2B5EF4-FFF2-40B4-BE49-F238E27FC236}">
                <a16:creationId xmlns:a16="http://schemas.microsoft.com/office/drawing/2014/main" id="{4CF9702A-8BF8-7A6E-D93E-C2CD7C0E89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571" y="6312386"/>
            <a:ext cx="334005" cy="334005"/>
          </a:xfrm>
          <a:prstGeom prst="rect">
            <a:avLst/>
          </a:prstGeom>
        </p:spPr>
      </p:pic>
      <p:pic>
        <p:nvPicPr>
          <p:cNvPr id="29" name="Resim 28">
            <a:extLst>
              <a:ext uri="{FF2B5EF4-FFF2-40B4-BE49-F238E27FC236}">
                <a16:creationId xmlns:a16="http://schemas.microsoft.com/office/drawing/2014/main" id="{4AA11DA8-C88C-E116-FA8D-481C89D311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30" name="Metin kutusu 29">
            <a:extLst>
              <a:ext uri="{FF2B5EF4-FFF2-40B4-BE49-F238E27FC236}">
                <a16:creationId xmlns:a16="http://schemas.microsoft.com/office/drawing/2014/main" id="{1560008F-11EA-EC81-6307-8EE03D45B96E}"/>
              </a:ext>
            </a:extLst>
          </p:cNvPr>
          <p:cNvSpPr txBox="1"/>
          <p:nvPr/>
        </p:nvSpPr>
        <p:spPr>
          <a:xfrm>
            <a:off x="5491449" y="6363972"/>
            <a:ext cx="1342279" cy="246221"/>
          </a:xfrm>
          <a:prstGeom prst="rect">
            <a:avLst/>
          </a:prstGeom>
          <a:noFill/>
        </p:spPr>
        <p:txBody>
          <a:bodyPr wrap="square" rtlCol="0">
            <a:spAutoFit/>
          </a:bodyPr>
          <a:lstStyle/>
          <a:p>
            <a:r>
              <a:rPr lang="tr-TR" sz="1000" dirty="0" err="1">
                <a:latin typeface="Cambria" panose="02040503050406030204" pitchFamily="18" charset="0"/>
              </a:rPr>
              <a:t>ktokarataysks</a:t>
            </a:r>
            <a:endParaRPr lang="tr-TR" sz="1000" dirty="0">
              <a:latin typeface="Cambria" panose="02040503050406030204" pitchFamily="18" charset="0"/>
            </a:endParaRPr>
          </a:p>
        </p:txBody>
      </p:sp>
      <p:sp>
        <p:nvSpPr>
          <p:cNvPr id="31" name="Metin kutusu 30">
            <a:extLst>
              <a:ext uri="{FF2B5EF4-FFF2-40B4-BE49-F238E27FC236}">
                <a16:creationId xmlns:a16="http://schemas.microsoft.com/office/drawing/2014/main" id="{420F00BA-70F5-D077-D932-FF06E3CC14E3}"/>
              </a:ext>
            </a:extLst>
          </p:cNvPr>
          <p:cNvSpPr txBox="1"/>
          <p:nvPr/>
        </p:nvSpPr>
        <p:spPr>
          <a:xfrm>
            <a:off x="7212383" y="6389192"/>
            <a:ext cx="1148071" cy="261610"/>
          </a:xfrm>
          <a:prstGeom prst="rect">
            <a:avLst/>
          </a:prstGeom>
          <a:noFill/>
        </p:spPr>
        <p:txBody>
          <a:bodyPr wrap="none" rtlCol="0">
            <a:spAutoFit/>
          </a:bodyPr>
          <a:lstStyle/>
          <a:p>
            <a:r>
              <a:rPr lang="tr-TR" sz="1100" dirty="0" err="1">
                <a:latin typeface="Cambria" panose="02040503050406030204" pitchFamily="18" charset="0"/>
              </a:rPr>
              <a:t>KTOKarataySKS</a:t>
            </a:r>
            <a:endParaRPr lang="tr-TR" sz="1200" dirty="0">
              <a:latin typeface="Cambria" panose="02040503050406030204" pitchFamily="18" charset="0"/>
            </a:endParaRPr>
          </a:p>
        </p:txBody>
      </p:sp>
      <p:sp>
        <p:nvSpPr>
          <p:cNvPr id="32" name="Metin kutusu 31">
            <a:extLst>
              <a:ext uri="{FF2B5EF4-FFF2-40B4-BE49-F238E27FC236}">
                <a16:creationId xmlns:a16="http://schemas.microsoft.com/office/drawing/2014/main" id="{7301DB8F-62E8-AA31-00C1-31E55A18DCFC}"/>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33" name="Metin kutusu 32">
            <a:extLst>
              <a:ext uri="{FF2B5EF4-FFF2-40B4-BE49-F238E27FC236}">
                <a16:creationId xmlns:a16="http://schemas.microsoft.com/office/drawing/2014/main" id="{4C321CB5-F205-4200-D257-4F0C85113BB0}"/>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sp>
        <p:nvSpPr>
          <p:cNvPr id="34" name="Metin kutusu 33">
            <a:extLst>
              <a:ext uri="{FF2B5EF4-FFF2-40B4-BE49-F238E27FC236}">
                <a16:creationId xmlns:a16="http://schemas.microsoft.com/office/drawing/2014/main" id="{56CB53E1-9A46-E978-9399-5C7927562A66}"/>
              </a:ext>
            </a:extLst>
          </p:cNvPr>
          <p:cNvSpPr txBox="1"/>
          <p:nvPr/>
        </p:nvSpPr>
        <p:spPr>
          <a:xfrm>
            <a:off x="8872676" y="6373141"/>
            <a:ext cx="1034257" cy="261610"/>
          </a:xfrm>
          <a:prstGeom prst="rect">
            <a:avLst/>
          </a:prstGeom>
          <a:noFill/>
        </p:spPr>
        <p:txBody>
          <a:bodyPr wrap="none" rtlCol="0">
            <a:spAutoFit/>
          </a:bodyPr>
          <a:lstStyle/>
          <a:p>
            <a:r>
              <a:rPr lang="tr-TR" sz="1100" dirty="0" err="1">
                <a:latin typeface="Cambria" panose="02040503050406030204" pitchFamily="18" charset="0"/>
              </a:rPr>
              <a:t>ktokarataysks</a:t>
            </a:r>
            <a:endParaRPr lang="tr-TR" sz="1200" dirty="0">
              <a:latin typeface="Cambria" panose="02040503050406030204" pitchFamily="18" charset="0"/>
            </a:endParaRPr>
          </a:p>
        </p:txBody>
      </p:sp>
      <p:pic>
        <p:nvPicPr>
          <p:cNvPr id="35" name="Resim 34">
            <a:extLst>
              <a:ext uri="{FF2B5EF4-FFF2-40B4-BE49-F238E27FC236}">
                <a16:creationId xmlns:a16="http://schemas.microsoft.com/office/drawing/2014/main" id="{F4185115-9B6B-9955-0EC6-DF63F88493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5994" y="6373142"/>
            <a:ext cx="237047" cy="237047"/>
          </a:xfrm>
          <a:prstGeom prst="rect">
            <a:avLst/>
          </a:prstGeom>
        </p:spPr>
      </p:pic>
      <p:pic>
        <p:nvPicPr>
          <p:cNvPr id="36" name="Resim 35">
            <a:extLst>
              <a:ext uri="{FF2B5EF4-FFF2-40B4-BE49-F238E27FC236}">
                <a16:creationId xmlns:a16="http://schemas.microsoft.com/office/drawing/2014/main" id="{E68C5F60-7A08-E0C0-80BB-316980233C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9301" y="6323834"/>
            <a:ext cx="336682" cy="332525"/>
          </a:xfrm>
          <a:prstGeom prst="rect">
            <a:avLst/>
          </a:prstGeom>
        </p:spPr>
      </p:pic>
    </p:spTree>
    <p:extLst>
      <p:ext uri="{BB962C8B-B14F-4D97-AF65-F5344CB8AC3E}">
        <p14:creationId xmlns:p14="http://schemas.microsoft.com/office/powerpoint/2010/main" val="3366097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04" y="307422"/>
            <a:ext cx="1224136" cy="822047"/>
          </a:xfrm>
          <a:prstGeom prst="rect">
            <a:avLst/>
          </a:prstGeom>
        </p:spPr>
      </p:pic>
      <p:cxnSp>
        <p:nvCxnSpPr>
          <p:cNvPr id="18" name="Düz Bağlayıcı 17"/>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5" name="Dikdörtgen 4">
            <a:extLst>
              <a:ext uri="{FF2B5EF4-FFF2-40B4-BE49-F238E27FC236}">
                <a16:creationId xmlns:a16="http://schemas.microsoft.com/office/drawing/2014/main" id="{5BCB0FFC-6E6C-B936-79B2-33FF67557760}"/>
              </a:ext>
            </a:extLst>
          </p:cNvPr>
          <p:cNvSpPr/>
          <p:nvPr/>
        </p:nvSpPr>
        <p:spPr>
          <a:xfrm>
            <a:off x="1970340" y="332656"/>
            <a:ext cx="8697660"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ŞENLİKLERDEN VE TURNUVALARDAN KARELER</a:t>
            </a:r>
          </a:p>
        </p:txBody>
      </p:sp>
      <p:pic>
        <p:nvPicPr>
          <p:cNvPr id="26" name="Resim 25">
            <a:extLst>
              <a:ext uri="{FF2B5EF4-FFF2-40B4-BE49-F238E27FC236}">
                <a16:creationId xmlns:a16="http://schemas.microsoft.com/office/drawing/2014/main" id="{6D433D6D-5B40-98EC-104D-8700623977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262" y="6323494"/>
            <a:ext cx="327309" cy="327309"/>
          </a:xfrm>
          <a:prstGeom prst="rect">
            <a:avLst/>
          </a:prstGeom>
        </p:spPr>
      </p:pic>
      <p:pic>
        <p:nvPicPr>
          <p:cNvPr id="27" name="Resim 26">
            <a:extLst>
              <a:ext uri="{FF2B5EF4-FFF2-40B4-BE49-F238E27FC236}">
                <a16:creationId xmlns:a16="http://schemas.microsoft.com/office/drawing/2014/main" id="{CBC90219-8FD3-7ABA-1A0B-56323E4F8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0752" y="6345235"/>
            <a:ext cx="334005" cy="334005"/>
          </a:xfrm>
          <a:prstGeom prst="rect">
            <a:avLst/>
          </a:prstGeom>
        </p:spPr>
      </p:pic>
      <p:pic>
        <p:nvPicPr>
          <p:cNvPr id="28" name="Resim 27">
            <a:extLst>
              <a:ext uri="{FF2B5EF4-FFF2-40B4-BE49-F238E27FC236}">
                <a16:creationId xmlns:a16="http://schemas.microsoft.com/office/drawing/2014/main" id="{4CF9702A-8BF8-7A6E-D93E-C2CD7C0E89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571" y="6312386"/>
            <a:ext cx="334005" cy="334005"/>
          </a:xfrm>
          <a:prstGeom prst="rect">
            <a:avLst/>
          </a:prstGeom>
        </p:spPr>
      </p:pic>
      <p:pic>
        <p:nvPicPr>
          <p:cNvPr id="29" name="Resim 28">
            <a:extLst>
              <a:ext uri="{FF2B5EF4-FFF2-40B4-BE49-F238E27FC236}">
                <a16:creationId xmlns:a16="http://schemas.microsoft.com/office/drawing/2014/main" id="{4AA11DA8-C88C-E116-FA8D-481C89D311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30" name="Metin kutusu 29">
            <a:extLst>
              <a:ext uri="{FF2B5EF4-FFF2-40B4-BE49-F238E27FC236}">
                <a16:creationId xmlns:a16="http://schemas.microsoft.com/office/drawing/2014/main" id="{1560008F-11EA-EC81-6307-8EE03D45B96E}"/>
              </a:ext>
            </a:extLst>
          </p:cNvPr>
          <p:cNvSpPr txBox="1"/>
          <p:nvPr/>
        </p:nvSpPr>
        <p:spPr>
          <a:xfrm>
            <a:off x="5491449" y="6363972"/>
            <a:ext cx="1342279" cy="246221"/>
          </a:xfrm>
          <a:prstGeom prst="rect">
            <a:avLst/>
          </a:prstGeom>
          <a:noFill/>
        </p:spPr>
        <p:txBody>
          <a:bodyPr wrap="square" rtlCol="0">
            <a:spAutoFit/>
          </a:bodyPr>
          <a:lstStyle/>
          <a:p>
            <a:r>
              <a:rPr lang="tr-TR" sz="1000" dirty="0" err="1">
                <a:latin typeface="Cambria" panose="02040503050406030204" pitchFamily="18" charset="0"/>
              </a:rPr>
              <a:t>ktokarataysks</a:t>
            </a:r>
            <a:endParaRPr lang="tr-TR" sz="1000" dirty="0">
              <a:latin typeface="Cambria" panose="02040503050406030204" pitchFamily="18" charset="0"/>
            </a:endParaRPr>
          </a:p>
        </p:txBody>
      </p:sp>
      <p:sp>
        <p:nvSpPr>
          <p:cNvPr id="31" name="Metin kutusu 30">
            <a:extLst>
              <a:ext uri="{FF2B5EF4-FFF2-40B4-BE49-F238E27FC236}">
                <a16:creationId xmlns:a16="http://schemas.microsoft.com/office/drawing/2014/main" id="{420F00BA-70F5-D077-D932-FF06E3CC14E3}"/>
              </a:ext>
            </a:extLst>
          </p:cNvPr>
          <p:cNvSpPr txBox="1"/>
          <p:nvPr/>
        </p:nvSpPr>
        <p:spPr>
          <a:xfrm>
            <a:off x="7212383" y="6389192"/>
            <a:ext cx="1148071" cy="261610"/>
          </a:xfrm>
          <a:prstGeom prst="rect">
            <a:avLst/>
          </a:prstGeom>
          <a:noFill/>
        </p:spPr>
        <p:txBody>
          <a:bodyPr wrap="none" rtlCol="0">
            <a:spAutoFit/>
          </a:bodyPr>
          <a:lstStyle/>
          <a:p>
            <a:r>
              <a:rPr lang="tr-TR" sz="1100" dirty="0" err="1">
                <a:latin typeface="Cambria" panose="02040503050406030204" pitchFamily="18" charset="0"/>
              </a:rPr>
              <a:t>KTOKarataySKS</a:t>
            </a:r>
            <a:endParaRPr lang="tr-TR" sz="1200" dirty="0">
              <a:latin typeface="Cambria" panose="02040503050406030204" pitchFamily="18" charset="0"/>
            </a:endParaRPr>
          </a:p>
        </p:txBody>
      </p:sp>
      <p:sp>
        <p:nvSpPr>
          <p:cNvPr id="32" name="Metin kutusu 31">
            <a:extLst>
              <a:ext uri="{FF2B5EF4-FFF2-40B4-BE49-F238E27FC236}">
                <a16:creationId xmlns:a16="http://schemas.microsoft.com/office/drawing/2014/main" id="{7301DB8F-62E8-AA31-00C1-31E55A18DCFC}"/>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33" name="Metin kutusu 32">
            <a:extLst>
              <a:ext uri="{FF2B5EF4-FFF2-40B4-BE49-F238E27FC236}">
                <a16:creationId xmlns:a16="http://schemas.microsoft.com/office/drawing/2014/main" id="{4C321CB5-F205-4200-D257-4F0C85113BB0}"/>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sp>
        <p:nvSpPr>
          <p:cNvPr id="34" name="Metin kutusu 33">
            <a:extLst>
              <a:ext uri="{FF2B5EF4-FFF2-40B4-BE49-F238E27FC236}">
                <a16:creationId xmlns:a16="http://schemas.microsoft.com/office/drawing/2014/main" id="{56CB53E1-9A46-E978-9399-5C7927562A66}"/>
              </a:ext>
            </a:extLst>
          </p:cNvPr>
          <p:cNvSpPr txBox="1"/>
          <p:nvPr/>
        </p:nvSpPr>
        <p:spPr>
          <a:xfrm>
            <a:off x="8872676" y="6373141"/>
            <a:ext cx="1034257" cy="261610"/>
          </a:xfrm>
          <a:prstGeom prst="rect">
            <a:avLst/>
          </a:prstGeom>
          <a:noFill/>
        </p:spPr>
        <p:txBody>
          <a:bodyPr wrap="none" rtlCol="0">
            <a:spAutoFit/>
          </a:bodyPr>
          <a:lstStyle/>
          <a:p>
            <a:r>
              <a:rPr lang="tr-TR" sz="1100" dirty="0" err="1">
                <a:latin typeface="Cambria" panose="02040503050406030204" pitchFamily="18" charset="0"/>
              </a:rPr>
              <a:t>ktokarataysks</a:t>
            </a:r>
            <a:endParaRPr lang="tr-TR" sz="1200" dirty="0">
              <a:latin typeface="Cambria" panose="02040503050406030204" pitchFamily="18" charset="0"/>
            </a:endParaRPr>
          </a:p>
        </p:txBody>
      </p:sp>
      <p:pic>
        <p:nvPicPr>
          <p:cNvPr id="35" name="Resim 34">
            <a:extLst>
              <a:ext uri="{FF2B5EF4-FFF2-40B4-BE49-F238E27FC236}">
                <a16:creationId xmlns:a16="http://schemas.microsoft.com/office/drawing/2014/main" id="{F4185115-9B6B-9955-0EC6-DF63F88493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5994" y="6373142"/>
            <a:ext cx="237047" cy="237047"/>
          </a:xfrm>
          <a:prstGeom prst="rect">
            <a:avLst/>
          </a:prstGeom>
        </p:spPr>
      </p:pic>
      <p:pic>
        <p:nvPicPr>
          <p:cNvPr id="36" name="Resim 35">
            <a:extLst>
              <a:ext uri="{FF2B5EF4-FFF2-40B4-BE49-F238E27FC236}">
                <a16:creationId xmlns:a16="http://schemas.microsoft.com/office/drawing/2014/main" id="{E68C5F60-7A08-E0C0-80BB-316980233C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9301" y="6323834"/>
            <a:ext cx="336682" cy="332525"/>
          </a:xfrm>
          <a:prstGeom prst="rect">
            <a:avLst/>
          </a:prstGeom>
        </p:spPr>
      </p:pic>
      <p:pic>
        <p:nvPicPr>
          <p:cNvPr id="49" name="Resim 48" descr="market içeren bir resim">
            <a:extLst>
              <a:ext uri="{FF2B5EF4-FFF2-40B4-BE49-F238E27FC236}">
                <a16:creationId xmlns:a16="http://schemas.microsoft.com/office/drawing/2014/main" id="{A41AD705-D4CA-FFA5-0FAC-C60DBA14AC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9897" y="1206202"/>
            <a:ext cx="9858103" cy="4733628"/>
          </a:xfrm>
          <a:prstGeom prst="rect">
            <a:avLst/>
          </a:prstGeom>
        </p:spPr>
      </p:pic>
    </p:spTree>
    <p:extLst>
      <p:ext uri="{BB962C8B-B14F-4D97-AF65-F5344CB8AC3E}">
        <p14:creationId xmlns:p14="http://schemas.microsoft.com/office/powerpoint/2010/main" val="331583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8C7B11B-087F-956F-97AB-9A3A21784C54}"/>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5" name="Resim 4">
            <a:extLst>
              <a:ext uri="{FF2B5EF4-FFF2-40B4-BE49-F238E27FC236}">
                <a16:creationId xmlns:a16="http://schemas.microsoft.com/office/drawing/2014/main" id="{5046C782-79DB-AE2C-3314-E2411E9A7F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91737D6B-A025-8F01-E8E5-0FC7379967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93B4ECF8-548B-703C-1499-0637FF176F79}"/>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BAEEEC85-006C-D630-D124-7E40C74072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FCA3DB7B-EE0E-C857-B5CF-E670626B0A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5DD3D700-5591-D54C-4FD0-96FDC7B935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548FE531-FA47-B087-C7C5-EFC80D93AAE6}"/>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A71961B9-9A4C-0EEA-612B-262609C114B2}"/>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91FEDC87-76EF-5BCE-88F7-0BEBAA4A573D}"/>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1471ED64-D914-9F7C-06A4-6E6838337E64}"/>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3A24A0E0-DAA5-2C70-C846-7E1238149C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2" name="Dikdörtgen 1">
            <a:extLst>
              <a:ext uri="{FF2B5EF4-FFF2-40B4-BE49-F238E27FC236}">
                <a16:creationId xmlns:a16="http://schemas.microsoft.com/office/drawing/2014/main" id="{E86D70F2-E387-4AFD-94E8-39A0AEC9A85F}"/>
              </a:ext>
            </a:extLst>
          </p:cNvPr>
          <p:cNvSpPr/>
          <p:nvPr/>
        </p:nvSpPr>
        <p:spPr>
          <a:xfrm>
            <a:off x="1321952" y="4459253"/>
            <a:ext cx="3028426" cy="723275"/>
          </a:xfrm>
          <a:prstGeom prst="rect">
            <a:avLst/>
          </a:prstGeom>
        </p:spPr>
        <p:txBody>
          <a:bodyPr wrap="square" lIns="91440" tIns="45720" rIns="91440" bIns="45720" anchor="t">
            <a:spAutoFit/>
          </a:bodyPr>
          <a:lstStyle/>
          <a:p>
            <a:pPr algn="ctr"/>
            <a:r>
              <a:rPr lang="tr-TR" sz="1100" dirty="0">
                <a:latin typeface="Poppins"/>
                <a:cs typeface="Poppins"/>
              </a:rPr>
              <a:t>Karatay Meslek Yüksekokulu Müdür Vekili</a:t>
            </a:r>
            <a:endParaRPr lang="tr-TR" dirty="0"/>
          </a:p>
          <a:p>
            <a:pPr algn="ctr"/>
            <a:r>
              <a:rPr lang="tr-TR" dirty="0"/>
              <a:t>Öğr. Gör. Zeliha ALPSOY</a:t>
            </a:r>
          </a:p>
          <a:p>
            <a:pPr algn="ctr"/>
            <a:r>
              <a:rPr lang="tr-TR" sz="1200" dirty="0">
                <a:ea typeface="Calibri" panose="020F0502020204030204"/>
                <a:cs typeface="Calibri" panose="020F0502020204030204"/>
              </a:rPr>
              <a:t>zeliha.alpsoy@karatay.edu.tr</a:t>
            </a:r>
          </a:p>
        </p:txBody>
      </p:sp>
      <p:sp>
        <p:nvSpPr>
          <p:cNvPr id="16" name="Dikdörtgen 15">
            <a:extLst>
              <a:ext uri="{FF2B5EF4-FFF2-40B4-BE49-F238E27FC236}">
                <a16:creationId xmlns:a16="http://schemas.microsoft.com/office/drawing/2014/main" id="{CD145F84-33F6-43D4-B4FF-7A90D865504A}"/>
              </a:ext>
            </a:extLst>
          </p:cNvPr>
          <p:cNvSpPr/>
          <p:nvPr/>
        </p:nvSpPr>
        <p:spPr>
          <a:xfrm>
            <a:off x="6609339" y="4353314"/>
            <a:ext cx="3950595" cy="830997"/>
          </a:xfrm>
          <a:prstGeom prst="rect">
            <a:avLst/>
          </a:prstGeom>
        </p:spPr>
        <p:txBody>
          <a:bodyPr wrap="square" lIns="91440" tIns="45720" rIns="91440" bIns="45720" anchor="t">
            <a:spAutoFit/>
          </a:bodyPr>
          <a:lstStyle/>
          <a:p>
            <a:pPr algn="ctr"/>
            <a:r>
              <a:rPr lang="tr-TR" sz="1100" dirty="0">
                <a:latin typeface="Poppins"/>
                <a:cs typeface="Poppins"/>
              </a:rPr>
              <a:t>Karatay Meslek Yüksekokulu Müdür Yardımcısı</a:t>
            </a:r>
            <a:r>
              <a:rPr lang="tr-TR" dirty="0"/>
              <a:t> </a:t>
            </a:r>
          </a:p>
          <a:p>
            <a:pPr algn="ctr"/>
            <a:r>
              <a:rPr lang="tr-TR" dirty="0">
                <a:ea typeface="Calibri"/>
                <a:cs typeface="Calibri"/>
              </a:rPr>
              <a:t>Öğr. Gör. Şeyda TEKELİOĞLU</a:t>
            </a:r>
          </a:p>
          <a:p>
            <a:pPr algn="ctr"/>
            <a:r>
              <a:rPr lang="tr-TR" sz="1200" dirty="0">
                <a:ea typeface="Calibri"/>
                <a:cs typeface="Calibri"/>
              </a:rPr>
              <a:t>seyda.tekelioglu@karatay.edu.tr</a:t>
            </a:r>
          </a:p>
        </p:txBody>
      </p:sp>
      <p:pic>
        <p:nvPicPr>
          <p:cNvPr id="24" name="Resim 23" descr="Şeyda TEKELİOĞLU">
            <a:extLst>
              <a:ext uri="{FF2B5EF4-FFF2-40B4-BE49-F238E27FC236}">
                <a16:creationId xmlns:a16="http://schemas.microsoft.com/office/drawing/2014/main" id="{55E26828-99B9-48F7-E982-05DF0ABC849A}"/>
              </a:ext>
            </a:extLst>
          </p:cNvPr>
          <p:cNvPicPr>
            <a:picLocks noChangeAspect="1"/>
          </p:cNvPicPr>
          <p:nvPr/>
        </p:nvPicPr>
        <p:blipFill>
          <a:blip r:embed="rId8"/>
          <a:stretch>
            <a:fillRect/>
          </a:stretch>
        </p:blipFill>
        <p:spPr>
          <a:xfrm>
            <a:off x="7511971" y="1887099"/>
            <a:ext cx="1894390" cy="2225345"/>
          </a:xfrm>
          <a:prstGeom prst="rect">
            <a:avLst/>
          </a:prstGeom>
        </p:spPr>
      </p:pic>
      <p:pic>
        <p:nvPicPr>
          <p:cNvPr id="25" name="Resim 24" descr="Zeliha ALPSOY">
            <a:extLst>
              <a:ext uri="{FF2B5EF4-FFF2-40B4-BE49-F238E27FC236}">
                <a16:creationId xmlns:a16="http://schemas.microsoft.com/office/drawing/2014/main" id="{F2BC249D-2311-0F8D-D30D-DD143F8B1CE1}"/>
              </a:ext>
            </a:extLst>
          </p:cNvPr>
          <p:cNvPicPr>
            <a:picLocks noChangeAspect="1"/>
          </p:cNvPicPr>
          <p:nvPr/>
        </p:nvPicPr>
        <p:blipFill>
          <a:blip r:embed="rId9"/>
          <a:stretch>
            <a:fillRect/>
          </a:stretch>
        </p:blipFill>
        <p:spPr>
          <a:xfrm>
            <a:off x="1782500" y="1713478"/>
            <a:ext cx="1971555" cy="2398966"/>
          </a:xfrm>
          <a:prstGeom prst="rect">
            <a:avLst/>
          </a:prstGeom>
        </p:spPr>
      </p:pic>
    </p:spTree>
    <p:extLst>
      <p:ext uri="{BB962C8B-B14F-4D97-AF65-F5344CB8AC3E}">
        <p14:creationId xmlns:p14="http://schemas.microsoft.com/office/powerpoint/2010/main" val="2484471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35" y="281672"/>
            <a:ext cx="1224136" cy="822047"/>
          </a:xfrm>
          <a:prstGeom prst="rect">
            <a:avLst/>
          </a:prstGeom>
        </p:spPr>
      </p:pic>
      <p:cxnSp>
        <p:nvCxnSpPr>
          <p:cNvPr id="18" name="Düz Bağlayıcı 17"/>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3" name="Dikdörtgen 2">
            <a:extLst>
              <a:ext uri="{FF2B5EF4-FFF2-40B4-BE49-F238E27FC236}">
                <a16:creationId xmlns:a16="http://schemas.microsoft.com/office/drawing/2014/main" id="{534F010A-3C32-4CA7-A267-B0D5A2137A0F}"/>
              </a:ext>
            </a:extLst>
          </p:cNvPr>
          <p:cNvSpPr/>
          <p:nvPr/>
        </p:nvSpPr>
        <p:spPr>
          <a:xfrm>
            <a:off x="627017" y="1132927"/>
            <a:ext cx="10624457" cy="4093428"/>
          </a:xfrm>
          <a:prstGeom prst="rect">
            <a:avLst/>
          </a:prstGeom>
        </p:spPr>
        <p:txBody>
          <a:bodyPr wrap="square">
            <a:spAutoFit/>
          </a:bodyPr>
          <a:lstStyle/>
          <a:p>
            <a:pPr algn="just"/>
            <a:r>
              <a:rPr lang="tr-TR" sz="2000" b="1" dirty="0">
                <a:latin typeface="Cambria" panose="02040503050406030204" pitchFamily="18" charset="0"/>
                <a:ea typeface="Cambria" panose="02040503050406030204" pitchFamily="18" charset="0"/>
              </a:rPr>
              <a:t>3- Kariyer Gelişim ve Mezun İlişkileri Ofisi: </a:t>
            </a:r>
            <a:r>
              <a:rPr lang="tr-TR" sz="2000" dirty="0">
                <a:latin typeface="Cambria" panose="02040503050406030204" pitchFamily="18" charset="0"/>
                <a:ea typeface="Cambria" panose="02040503050406030204" pitchFamily="18" charset="0"/>
              </a:rPr>
              <a:t>Mevcut ve mezun öğrencilere yol göstermek, staj ve iş imkânı sağlayacak firma sayısını artırmak, kariyer hedefleri doğrultusunda eğitimler programlamak, ulusal ve uluslararası kariyer programlarını takip ederek ilgili öğrenciler ile çalışmalar yapmak başlıca görevlerimizdir.</a:t>
            </a:r>
          </a:p>
          <a:p>
            <a:pPr indent="-285750" algn="just">
              <a:buFont typeface="Arial" panose="020B0604020202020204" pitchFamily="34" charset="0"/>
              <a:buChar char="•"/>
            </a:pPr>
            <a:r>
              <a:rPr lang="tr-TR" sz="2000" dirty="0">
                <a:latin typeface="Cambria" panose="02040503050406030204" pitchFamily="18" charset="0"/>
                <a:ea typeface="Cambria" panose="02040503050406030204" pitchFamily="18" charset="0"/>
              </a:rPr>
              <a:t>Öğrenci sektörleriyle iletişimini sağlamak ve istihdam olanakları oluşturabilmek için gerekli çalışmaları yapmak</a:t>
            </a:r>
          </a:p>
          <a:p>
            <a:pPr indent="-285750" algn="just">
              <a:buFont typeface="Arial" panose="020B0604020202020204" pitchFamily="34" charset="0"/>
              <a:buChar char="•"/>
            </a:pPr>
            <a:r>
              <a:rPr lang="tr-TR" sz="2000" dirty="0">
                <a:latin typeface="Cambria" panose="02040503050406030204" pitchFamily="18" charset="0"/>
                <a:ea typeface="Cambria" panose="02040503050406030204" pitchFamily="18" charset="0"/>
              </a:rPr>
              <a:t>Staj yapabilecekleri firma, kurum ve kuruluşların sayısını artırmak</a:t>
            </a:r>
          </a:p>
          <a:p>
            <a:pPr indent="-285750" algn="just">
              <a:buFont typeface="Arial" panose="020B0604020202020204" pitchFamily="34" charset="0"/>
              <a:buChar char="•"/>
            </a:pPr>
            <a:r>
              <a:rPr lang="tr-TR" sz="2000" dirty="0">
                <a:latin typeface="Cambria" panose="02040503050406030204" pitchFamily="18" charset="0"/>
                <a:ea typeface="Cambria" panose="02040503050406030204" pitchFamily="18" charset="0"/>
              </a:rPr>
              <a:t>Mevcut ve mezun öğrencilere kariyer hedefleri için bireysel ve grup odaklı kariyer danışmanlığı, mentorluk hizmeti sunmak</a:t>
            </a:r>
          </a:p>
          <a:p>
            <a:pPr indent="-285750" algn="just">
              <a:buFont typeface="Arial" panose="020B0604020202020204" pitchFamily="34" charset="0"/>
              <a:buChar char="•"/>
            </a:pPr>
            <a:r>
              <a:rPr lang="tr-TR" sz="2000" dirty="0">
                <a:latin typeface="Cambria" panose="02040503050406030204" pitchFamily="18" charset="0"/>
                <a:ea typeface="Cambria" panose="02040503050406030204" pitchFamily="18" charset="0"/>
              </a:rPr>
              <a:t>Mesleki yetkinlikler kazandırma ve geliştirmeye yönelik kurs, sertifika programları gibi eğitim faaliyetleri düzenlemek</a:t>
            </a:r>
          </a:p>
          <a:p>
            <a:pPr indent="-285750" algn="just">
              <a:buFont typeface="Arial" panose="020B0604020202020204" pitchFamily="34" charset="0"/>
              <a:buChar char="•"/>
            </a:pPr>
            <a:r>
              <a:rPr lang="tr-TR" sz="2000" dirty="0">
                <a:latin typeface="Cambria" panose="02040503050406030204" pitchFamily="18" charset="0"/>
                <a:ea typeface="Cambria" panose="02040503050406030204" pitchFamily="18" charset="0"/>
              </a:rPr>
              <a:t>Mezun takip sistemi, mezun etkinlikleri ve mezun kart çalışması ile mezunlarımızla olan bağımızı da koparmıyoruz. </a:t>
            </a:r>
          </a:p>
        </p:txBody>
      </p:sp>
      <p:sp>
        <p:nvSpPr>
          <p:cNvPr id="5" name="Dikdörtgen 4">
            <a:extLst>
              <a:ext uri="{FF2B5EF4-FFF2-40B4-BE49-F238E27FC236}">
                <a16:creationId xmlns:a16="http://schemas.microsoft.com/office/drawing/2014/main" id="{5BCB0FFC-6E6C-B936-79B2-33FF67557760}"/>
              </a:ext>
            </a:extLst>
          </p:cNvPr>
          <p:cNvSpPr/>
          <p:nvPr/>
        </p:nvSpPr>
        <p:spPr>
          <a:xfrm>
            <a:off x="1898469" y="332656"/>
            <a:ext cx="9239794"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Cambria" panose="02040503050406030204" pitchFamily="18" charset="0"/>
              </a:rPr>
              <a:t>KARİYER GELİŞİM VE MEZUN İLİŞKİLERİ OFİSİ</a:t>
            </a:r>
            <a:endParaRPr lang="tr-TR" sz="2400" b="1" dirty="0">
              <a:solidFill>
                <a:schemeClr val="bg1"/>
              </a:solidFill>
              <a:latin typeface="Cambria" panose="02040503050406030204" pitchFamily="18" charset="0"/>
              <a:ea typeface="Tahoma" panose="020B0604030504040204" pitchFamily="34" charset="0"/>
              <a:cs typeface="Tahoma" panose="020B0604030504040204" pitchFamily="34" charset="0"/>
            </a:endParaRPr>
          </a:p>
        </p:txBody>
      </p:sp>
      <p:pic>
        <p:nvPicPr>
          <p:cNvPr id="26" name="Resim 25">
            <a:extLst>
              <a:ext uri="{FF2B5EF4-FFF2-40B4-BE49-F238E27FC236}">
                <a16:creationId xmlns:a16="http://schemas.microsoft.com/office/drawing/2014/main" id="{6D433D6D-5B40-98EC-104D-8700623977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262" y="6323494"/>
            <a:ext cx="327309" cy="327309"/>
          </a:xfrm>
          <a:prstGeom prst="rect">
            <a:avLst/>
          </a:prstGeom>
        </p:spPr>
      </p:pic>
      <p:pic>
        <p:nvPicPr>
          <p:cNvPr id="27" name="Resim 26">
            <a:extLst>
              <a:ext uri="{FF2B5EF4-FFF2-40B4-BE49-F238E27FC236}">
                <a16:creationId xmlns:a16="http://schemas.microsoft.com/office/drawing/2014/main" id="{CBC90219-8FD3-7ABA-1A0B-56323E4F8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0752" y="6345235"/>
            <a:ext cx="334005" cy="334005"/>
          </a:xfrm>
          <a:prstGeom prst="rect">
            <a:avLst/>
          </a:prstGeom>
        </p:spPr>
      </p:pic>
      <p:pic>
        <p:nvPicPr>
          <p:cNvPr id="28" name="Resim 27">
            <a:extLst>
              <a:ext uri="{FF2B5EF4-FFF2-40B4-BE49-F238E27FC236}">
                <a16:creationId xmlns:a16="http://schemas.microsoft.com/office/drawing/2014/main" id="{4CF9702A-8BF8-7A6E-D93E-C2CD7C0E89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571" y="6312386"/>
            <a:ext cx="334005" cy="334005"/>
          </a:xfrm>
          <a:prstGeom prst="rect">
            <a:avLst/>
          </a:prstGeom>
        </p:spPr>
      </p:pic>
      <p:pic>
        <p:nvPicPr>
          <p:cNvPr id="29" name="Resim 28">
            <a:extLst>
              <a:ext uri="{FF2B5EF4-FFF2-40B4-BE49-F238E27FC236}">
                <a16:creationId xmlns:a16="http://schemas.microsoft.com/office/drawing/2014/main" id="{4AA11DA8-C88C-E116-FA8D-481C89D311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30" name="Metin kutusu 29">
            <a:extLst>
              <a:ext uri="{FF2B5EF4-FFF2-40B4-BE49-F238E27FC236}">
                <a16:creationId xmlns:a16="http://schemas.microsoft.com/office/drawing/2014/main" id="{1560008F-11EA-EC81-6307-8EE03D45B96E}"/>
              </a:ext>
            </a:extLst>
          </p:cNvPr>
          <p:cNvSpPr txBox="1"/>
          <p:nvPr/>
        </p:nvSpPr>
        <p:spPr>
          <a:xfrm>
            <a:off x="5491449" y="6363972"/>
            <a:ext cx="1342279" cy="246221"/>
          </a:xfrm>
          <a:prstGeom prst="rect">
            <a:avLst/>
          </a:prstGeom>
          <a:noFill/>
        </p:spPr>
        <p:txBody>
          <a:bodyPr wrap="square" rtlCol="0">
            <a:spAutoFit/>
          </a:bodyPr>
          <a:lstStyle/>
          <a:p>
            <a:r>
              <a:rPr lang="tr-TR" sz="1000" dirty="0" err="1">
                <a:latin typeface="Cambria" panose="02040503050406030204" pitchFamily="18" charset="0"/>
              </a:rPr>
              <a:t>ktokariyervegelisim</a:t>
            </a:r>
            <a:endParaRPr lang="tr-TR" sz="1000" dirty="0">
              <a:latin typeface="Cambria" panose="02040503050406030204" pitchFamily="18" charset="0"/>
            </a:endParaRPr>
          </a:p>
        </p:txBody>
      </p:sp>
      <p:sp>
        <p:nvSpPr>
          <p:cNvPr id="31" name="Metin kutusu 30">
            <a:extLst>
              <a:ext uri="{FF2B5EF4-FFF2-40B4-BE49-F238E27FC236}">
                <a16:creationId xmlns:a16="http://schemas.microsoft.com/office/drawing/2014/main" id="{420F00BA-70F5-D077-D932-FF06E3CC14E3}"/>
              </a:ext>
            </a:extLst>
          </p:cNvPr>
          <p:cNvSpPr txBox="1"/>
          <p:nvPr/>
        </p:nvSpPr>
        <p:spPr>
          <a:xfrm>
            <a:off x="7212383" y="6389192"/>
            <a:ext cx="898003" cy="261610"/>
          </a:xfrm>
          <a:prstGeom prst="rect">
            <a:avLst/>
          </a:prstGeom>
          <a:noFill/>
        </p:spPr>
        <p:txBody>
          <a:bodyPr wrap="none" rtlCol="0">
            <a:spAutoFit/>
          </a:bodyPr>
          <a:lstStyle/>
          <a:p>
            <a:r>
              <a:rPr lang="tr-TR" sz="1100" dirty="0" err="1">
                <a:latin typeface="Cambria" panose="02040503050406030204" pitchFamily="18" charset="0"/>
              </a:rPr>
              <a:t>KTOKariyer</a:t>
            </a:r>
            <a:endParaRPr lang="tr-TR" sz="1200" dirty="0">
              <a:latin typeface="Cambria" panose="02040503050406030204" pitchFamily="18" charset="0"/>
            </a:endParaRPr>
          </a:p>
        </p:txBody>
      </p:sp>
      <p:sp>
        <p:nvSpPr>
          <p:cNvPr id="32" name="Metin kutusu 31">
            <a:extLst>
              <a:ext uri="{FF2B5EF4-FFF2-40B4-BE49-F238E27FC236}">
                <a16:creationId xmlns:a16="http://schemas.microsoft.com/office/drawing/2014/main" id="{7301DB8F-62E8-AA31-00C1-31E55A18DCFC}"/>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33" name="Metin kutusu 32">
            <a:extLst>
              <a:ext uri="{FF2B5EF4-FFF2-40B4-BE49-F238E27FC236}">
                <a16:creationId xmlns:a16="http://schemas.microsoft.com/office/drawing/2014/main" id="{4C321CB5-F205-4200-D257-4F0C85113BB0}"/>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sp>
        <p:nvSpPr>
          <p:cNvPr id="34" name="Metin kutusu 33">
            <a:extLst>
              <a:ext uri="{FF2B5EF4-FFF2-40B4-BE49-F238E27FC236}">
                <a16:creationId xmlns:a16="http://schemas.microsoft.com/office/drawing/2014/main" id="{56CB53E1-9A46-E978-9399-5C7927562A66}"/>
              </a:ext>
            </a:extLst>
          </p:cNvPr>
          <p:cNvSpPr txBox="1"/>
          <p:nvPr/>
        </p:nvSpPr>
        <p:spPr>
          <a:xfrm>
            <a:off x="8872676" y="6373141"/>
            <a:ext cx="1308371" cy="261610"/>
          </a:xfrm>
          <a:prstGeom prst="rect">
            <a:avLst/>
          </a:prstGeom>
          <a:noFill/>
        </p:spPr>
        <p:txBody>
          <a:bodyPr wrap="none" rtlCol="0">
            <a:spAutoFit/>
          </a:bodyPr>
          <a:lstStyle/>
          <a:p>
            <a:r>
              <a:rPr lang="tr-TR" sz="1100" dirty="0" err="1">
                <a:latin typeface="Cambria" panose="02040503050406030204" pitchFamily="18" charset="0"/>
              </a:rPr>
              <a:t>kariyergelisimofisi</a:t>
            </a:r>
            <a:endParaRPr lang="tr-TR" sz="1200" dirty="0">
              <a:latin typeface="Cambria" panose="02040503050406030204" pitchFamily="18" charset="0"/>
            </a:endParaRPr>
          </a:p>
        </p:txBody>
      </p:sp>
      <p:pic>
        <p:nvPicPr>
          <p:cNvPr id="35" name="Resim 34">
            <a:extLst>
              <a:ext uri="{FF2B5EF4-FFF2-40B4-BE49-F238E27FC236}">
                <a16:creationId xmlns:a16="http://schemas.microsoft.com/office/drawing/2014/main" id="{F4185115-9B6B-9955-0EC6-DF63F88493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5994" y="6373142"/>
            <a:ext cx="237047" cy="237047"/>
          </a:xfrm>
          <a:prstGeom prst="rect">
            <a:avLst/>
          </a:prstGeom>
        </p:spPr>
      </p:pic>
      <p:pic>
        <p:nvPicPr>
          <p:cNvPr id="36" name="Resim 35">
            <a:extLst>
              <a:ext uri="{FF2B5EF4-FFF2-40B4-BE49-F238E27FC236}">
                <a16:creationId xmlns:a16="http://schemas.microsoft.com/office/drawing/2014/main" id="{E68C5F60-7A08-E0C0-80BB-316980233C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9301" y="6323834"/>
            <a:ext cx="336682" cy="332525"/>
          </a:xfrm>
          <a:prstGeom prst="rect">
            <a:avLst/>
          </a:prstGeom>
        </p:spPr>
      </p:pic>
    </p:spTree>
    <p:extLst>
      <p:ext uri="{BB962C8B-B14F-4D97-AF65-F5344CB8AC3E}">
        <p14:creationId xmlns:p14="http://schemas.microsoft.com/office/powerpoint/2010/main" val="1557923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35" y="281672"/>
            <a:ext cx="1224136" cy="822047"/>
          </a:xfrm>
          <a:prstGeom prst="rect">
            <a:avLst/>
          </a:prstGeom>
        </p:spPr>
      </p:pic>
      <p:cxnSp>
        <p:nvCxnSpPr>
          <p:cNvPr id="18" name="Düz Bağlayıcı 17"/>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3" name="Dikdörtgen 2">
            <a:extLst>
              <a:ext uri="{FF2B5EF4-FFF2-40B4-BE49-F238E27FC236}">
                <a16:creationId xmlns:a16="http://schemas.microsoft.com/office/drawing/2014/main" id="{534F010A-3C32-4CA7-A267-B0D5A2137A0F}"/>
              </a:ext>
            </a:extLst>
          </p:cNvPr>
          <p:cNvSpPr/>
          <p:nvPr/>
        </p:nvSpPr>
        <p:spPr>
          <a:xfrm>
            <a:off x="1953573" y="1435032"/>
            <a:ext cx="5338354" cy="5016758"/>
          </a:xfrm>
          <a:prstGeom prst="rect">
            <a:avLst/>
          </a:prstGeom>
        </p:spPr>
        <p:txBody>
          <a:bodyPr wrap="square">
            <a:spAutoFit/>
          </a:bodyPr>
          <a:lstStyle/>
          <a:p>
            <a:pPr algn="just"/>
            <a:r>
              <a:rPr lang="tr-TR" sz="2000" b="1" dirty="0">
                <a:latin typeface="Cambria" panose="02040503050406030204" pitchFamily="18" charset="0"/>
                <a:ea typeface="Cambria" panose="02040503050406030204" pitchFamily="18" charset="0"/>
              </a:rPr>
              <a:t>Başlıca Faaliyetlerimiz:</a:t>
            </a:r>
          </a:p>
          <a:p>
            <a:pPr algn="just"/>
            <a:endParaRPr lang="tr-TR" sz="200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tr-TR" sz="2000" dirty="0">
                <a:latin typeface="Cambria" panose="02040503050406030204" pitchFamily="18" charset="0"/>
                <a:ea typeface="Cambria" panose="02040503050406030204" pitchFamily="18" charset="0"/>
              </a:rPr>
              <a:t>İŞKUR Mülakat Simülasyonu Eğitimleri</a:t>
            </a:r>
          </a:p>
          <a:p>
            <a:pPr marL="285750" indent="-285750" algn="just">
              <a:buFont typeface="Arial" panose="020B0604020202020204" pitchFamily="34" charset="0"/>
              <a:buChar char="•"/>
            </a:pPr>
            <a:endParaRPr lang="tr-TR" sz="200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tr-TR" sz="2000" dirty="0">
                <a:latin typeface="Cambria" panose="02040503050406030204" pitchFamily="18" charset="0"/>
                <a:ea typeface="Cambria" panose="02040503050406030204" pitchFamily="18" charset="0"/>
              </a:rPr>
              <a:t>Kariyer Fuarı</a:t>
            </a:r>
          </a:p>
          <a:p>
            <a:pPr algn="just"/>
            <a:endParaRPr lang="tr-TR" sz="200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tr-TR" sz="2000" dirty="0">
                <a:latin typeface="Cambria" panose="02040503050406030204" pitchFamily="18" charset="0"/>
                <a:ea typeface="Cambria" panose="02040503050406030204" pitchFamily="18" charset="0"/>
              </a:rPr>
              <a:t>Girişimcilik Etkinlikleri</a:t>
            </a:r>
          </a:p>
          <a:p>
            <a:pPr marL="285750" indent="-285750" algn="just">
              <a:buFont typeface="Arial" panose="020B0604020202020204" pitchFamily="34" charset="0"/>
              <a:buChar char="•"/>
            </a:pPr>
            <a:endParaRPr lang="tr-TR" sz="200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tr-TR" sz="2000" dirty="0">
                <a:latin typeface="Cambria" panose="02040503050406030204" pitchFamily="18" charset="0"/>
                <a:ea typeface="Cambria" panose="02040503050406030204" pitchFamily="18" charset="0"/>
              </a:rPr>
              <a:t>Mezun CRM Çalışması</a:t>
            </a:r>
          </a:p>
          <a:p>
            <a:pPr marL="285750" indent="-285750" algn="just">
              <a:buFont typeface="Arial" panose="020B0604020202020204" pitchFamily="34" charset="0"/>
              <a:buChar char="•"/>
            </a:pPr>
            <a:endParaRPr lang="tr-TR" sz="200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tr-TR" sz="2000" dirty="0">
                <a:latin typeface="Cambria" panose="02040503050406030204" pitchFamily="18" charset="0"/>
                <a:ea typeface="Cambria" panose="02040503050406030204" pitchFamily="18" charset="0"/>
              </a:rPr>
              <a:t>Stajyer, İntörn Staj Sigorta İşlemleri</a:t>
            </a:r>
          </a:p>
          <a:p>
            <a:pPr marL="285750" indent="-285750" algn="just">
              <a:buFont typeface="Arial" panose="020B0604020202020204" pitchFamily="34" charset="0"/>
              <a:buChar char="•"/>
            </a:pPr>
            <a:endParaRPr lang="tr-TR" sz="200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tr-TR" sz="2000" dirty="0">
                <a:latin typeface="Cambria" panose="02040503050406030204" pitchFamily="18" charset="0"/>
                <a:ea typeface="Cambria" panose="02040503050406030204" pitchFamily="18" charset="0"/>
              </a:rPr>
              <a:t>Bireysel Mentörlük</a:t>
            </a:r>
          </a:p>
          <a:p>
            <a:pPr algn="just"/>
            <a:endParaRPr lang="tr-TR" sz="200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tr-TR" sz="2000" dirty="0">
                <a:latin typeface="Cambria" panose="02040503050406030204" pitchFamily="18" charset="0"/>
                <a:ea typeface="Cambria" panose="02040503050406030204" pitchFamily="18" charset="0"/>
              </a:rPr>
              <a:t>Paraşüt Kariyer Planlama Dersi</a:t>
            </a:r>
          </a:p>
          <a:p>
            <a:pPr marL="285750" indent="-285750" algn="just">
              <a:buFont typeface="Arial" panose="020B0604020202020204" pitchFamily="34" charset="0"/>
              <a:buChar char="•"/>
            </a:pPr>
            <a:endParaRPr lang="tr-TR" sz="2000" dirty="0">
              <a:latin typeface="Cambria" panose="02040503050406030204" pitchFamily="18" charset="0"/>
              <a:ea typeface="Cambria" panose="02040503050406030204" pitchFamily="18" charset="0"/>
            </a:endParaRPr>
          </a:p>
        </p:txBody>
      </p:sp>
      <p:sp>
        <p:nvSpPr>
          <p:cNvPr id="5" name="Dikdörtgen 4">
            <a:extLst>
              <a:ext uri="{FF2B5EF4-FFF2-40B4-BE49-F238E27FC236}">
                <a16:creationId xmlns:a16="http://schemas.microsoft.com/office/drawing/2014/main" id="{5BCB0FFC-6E6C-B936-79B2-33FF67557760}"/>
              </a:ext>
            </a:extLst>
          </p:cNvPr>
          <p:cNvSpPr/>
          <p:nvPr/>
        </p:nvSpPr>
        <p:spPr>
          <a:xfrm>
            <a:off x="1898469" y="332656"/>
            <a:ext cx="9239794"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Cambria" panose="02040503050406030204" pitchFamily="18" charset="0"/>
              </a:rPr>
              <a:t>KARİYER GELİŞİM VE MEZUN İLİŞKİLERİ OFİSİ</a:t>
            </a:r>
            <a:endParaRPr lang="tr-TR" sz="2400" b="1" dirty="0">
              <a:solidFill>
                <a:schemeClr val="bg1"/>
              </a:solidFill>
              <a:latin typeface="Cambria" panose="02040503050406030204" pitchFamily="18" charset="0"/>
              <a:ea typeface="Tahoma" panose="020B0604030504040204" pitchFamily="34" charset="0"/>
              <a:cs typeface="Tahoma" panose="020B0604030504040204" pitchFamily="34" charset="0"/>
            </a:endParaRPr>
          </a:p>
        </p:txBody>
      </p:sp>
      <p:pic>
        <p:nvPicPr>
          <p:cNvPr id="26" name="Resim 25">
            <a:extLst>
              <a:ext uri="{FF2B5EF4-FFF2-40B4-BE49-F238E27FC236}">
                <a16:creationId xmlns:a16="http://schemas.microsoft.com/office/drawing/2014/main" id="{6D433D6D-5B40-98EC-104D-8700623977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262" y="6323494"/>
            <a:ext cx="327309" cy="327309"/>
          </a:xfrm>
          <a:prstGeom prst="rect">
            <a:avLst/>
          </a:prstGeom>
        </p:spPr>
      </p:pic>
      <p:pic>
        <p:nvPicPr>
          <p:cNvPr id="27" name="Resim 26">
            <a:extLst>
              <a:ext uri="{FF2B5EF4-FFF2-40B4-BE49-F238E27FC236}">
                <a16:creationId xmlns:a16="http://schemas.microsoft.com/office/drawing/2014/main" id="{CBC90219-8FD3-7ABA-1A0B-56323E4F8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0752" y="6345235"/>
            <a:ext cx="334005" cy="334005"/>
          </a:xfrm>
          <a:prstGeom prst="rect">
            <a:avLst/>
          </a:prstGeom>
        </p:spPr>
      </p:pic>
      <p:pic>
        <p:nvPicPr>
          <p:cNvPr id="28" name="Resim 27">
            <a:extLst>
              <a:ext uri="{FF2B5EF4-FFF2-40B4-BE49-F238E27FC236}">
                <a16:creationId xmlns:a16="http://schemas.microsoft.com/office/drawing/2014/main" id="{4CF9702A-8BF8-7A6E-D93E-C2CD7C0E89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571" y="6312386"/>
            <a:ext cx="334005" cy="334005"/>
          </a:xfrm>
          <a:prstGeom prst="rect">
            <a:avLst/>
          </a:prstGeom>
        </p:spPr>
      </p:pic>
      <p:pic>
        <p:nvPicPr>
          <p:cNvPr id="29" name="Resim 28">
            <a:extLst>
              <a:ext uri="{FF2B5EF4-FFF2-40B4-BE49-F238E27FC236}">
                <a16:creationId xmlns:a16="http://schemas.microsoft.com/office/drawing/2014/main" id="{4AA11DA8-C88C-E116-FA8D-481C89D311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30" name="Metin kutusu 29">
            <a:extLst>
              <a:ext uri="{FF2B5EF4-FFF2-40B4-BE49-F238E27FC236}">
                <a16:creationId xmlns:a16="http://schemas.microsoft.com/office/drawing/2014/main" id="{1560008F-11EA-EC81-6307-8EE03D45B96E}"/>
              </a:ext>
            </a:extLst>
          </p:cNvPr>
          <p:cNvSpPr txBox="1"/>
          <p:nvPr/>
        </p:nvSpPr>
        <p:spPr>
          <a:xfrm>
            <a:off x="5491449" y="6363972"/>
            <a:ext cx="1342279" cy="246221"/>
          </a:xfrm>
          <a:prstGeom prst="rect">
            <a:avLst/>
          </a:prstGeom>
          <a:noFill/>
        </p:spPr>
        <p:txBody>
          <a:bodyPr wrap="square" rtlCol="0">
            <a:spAutoFit/>
          </a:bodyPr>
          <a:lstStyle/>
          <a:p>
            <a:r>
              <a:rPr lang="tr-TR" sz="1000" dirty="0" err="1">
                <a:latin typeface="Cambria" panose="02040503050406030204" pitchFamily="18" charset="0"/>
              </a:rPr>
              <a:t>ktokariyervegelisim</a:t>
            </a:r>
            <a:endParaRPr lang="tr-TR" sz="1000" dirty="0">
              <a:latin typeface="Cambria" panose="02040503050406030204" pitchFamily="18" charset="0"/>
            </a:endParaRPr>
          </a:p>
        </p:txBody>
      </p:sp>
      <p:sp>
        <p:nvSpPr>
          <p:cNvPr id="31" name="Metin kutusu 30">
            <a:extLst>
              <a:ext uri="{FF2B5EF4-FFF2-40B4-BE49-F238E27FC236}">
                <a16:creationId xmlns:a16="http://schemas.microsoft.com/office/drawing/2014/main" id="{420F00BA-70F5-D077-D932-FF06E3CC14E3}"/>
              </a:ext>
            </a:extLst>
          </p:cNvPr>
          <p:cNvSpPr txBox="1"/>
          <p:nvPr/>
        </p:nvSpPr>
        <p:spPr>
          <a:xfrm>
            <a:off x="7212383" y="6389192"/>
            <a:ext cx="898003" cy="261610"/>
          </a:xfrm>
          <a:prstGeom prst="rect">
            <a:avLst/>
          </a:prstGeom>
          <a:noFill/>
        </p:spPr>
        <p:txBody>
          <a:bodyPr wrap="none" rtlCol="0">
            <a:spAutoFit/>
          </a:bodyPr>
          <a:lstStyle/>
          <a:p>
            <a:r>
              <a:rPr lang="tr-TR" sz="1100" dirty="0" err="1">
                <a:latin typeface="Cambria" panose="02040503050406030204" pitchFamily="18" charset="0"/>
              </a:rPr>
              <a:t>KTOKariyer</a:t>
            </a:r>
            <a:endParaRPr lang="tr-TR" sz="1200" dirty="0">
              <a:latin typeface="Cambria" panose="02040503050406030204" pitchFamily="18" charset="0"/>
            </a:endParaRPr>
          </a:p>
        </p:txBody>
      </p:sp>
      <p:sp>
        <p:nvSpPr>
          <p:cNvPr id="32" name="Metin kutusu 31">
            <a:extLst>
              <a:ext uri="{FF2B5EF4-FFF2-40B4-BE49-F238E27FC236}">
                <a16:creationId xmlns:a16="http://schemas.microsoft.com/office/drawing/2014/main" id="{7301DB8F-62E8-AA31-00C1-31E55A18DCFC}"/>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33" name="Metin kutusu 32">
            <a:extLst>
              <a:ext uri="{FF2B5EF4-FFF2-40B4-BE49-F238E27FC236}">
                <a16:creationId xmlns:a16="http://schemas.microsoft.com/office/drawing/2014/main" id="{4C321CB5-F205-4200-D257-4F0C85113BB0}"/>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sp>
        <p:nvSpPr>
          <p:cNvPr id="34" name="Metin kutusu 33">
            <a:extLst>
              <a:ext uri="{FF2B5EF4-FFF2-40B4-BE49-F238E27FC236}">
                <a16:creationId xmlns:a16="http://schemas.microsoft.com/office/drawing/2014/main" id="{56CB53E1-9A46-E978-9399-5C7927562A66}"/>
              </a:ext>
            </a:extLst>
          </p:cNvPr>
          <p:cNvSpPr txBox="1"/>
          <p:nvPr/>
        </p:nvSpPr>
        <p:spPr>
          <a:xfrm>
            <a:off x="8872676" y="6373141"/>
            <a:ext cx="1308371" cy="261610"/>
          </a:xfrm>
          <a:prstGeom prst="rect">
            <a:avLst/>
          </a:prstGeom>
          <a:noFill/>
        </p:spPr>
        <p:txBody>
          <a:bodyPr wrap="none" rtlCol="0">
            <a:spAutoFit/>
          </a:bodyPr>
          <a:lstStyle/>
          <a:p>
            <a:r>
              <a:rPr lang="tr-TR" sz="1100" dirty="0" err="1">
                <a:latin typeface="Cambria" panose="02040503050406030204" pitchFamily="18" charset="0"/>
              </a:rPr>
              <a:t>kariyergelisimofisi</a:t>
            </a:r>
            <a:endParaRPr lang="tr-TR" sz="1200" dirty="0">
              <a:latin typeface="Cambria" panose="02040503050406030204" pitchFamily="18" charset="0"/>
            </a:endParaRPr>
          </a:p>
        </p:txBody>
      </p:sp>
      <p:pic>
        <p:nvPicPr>
          <p:cNvPr id="35" name="Resim 34">
            <a:extLst>
              <a:ext uri="{FF2B5EF4-FFF2-40B4-BE49-F238E27FC236}">
                <a16:creationId xmlns:a16="http://schemas.microsoft.com/office/drawing/2014/main" id="{F4185115-9B6B-9955-0EC6-DF63F88493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5994" y="6373142"/>
            <a:ext cx="237047" cy="237047"/>
          </a:xfrm>
          <a:prstGeom prst="rect">
            <a:avLst/>
          </a:prstGeom>
        </p:spPr>
      </p:pic>
      <p:pic>
        <p:nvPicPr>
          <p:cNvPr id="36" name="Resim 35">
            <a:extLst>
              <a:ext uri="{FF2B5EF4-FFF2-40B4-BE49-F238E27FC236}">
                <a16:creationId xmlns:a16="http://schemas.microsoft.com/office/drawing/2014/main" id="{E68C5F60-7A08-E0C0-80BB-316980233C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9301" y="6323834"/>
            <a:ext cx="336682" cy="332525"/>
          </a:xfrm>
          <a:prstGeom prst="rect">
            <a:avLst/>
          </a:prstGeom>
        </p:spPr>
      </p:pic>
    </p:spTree>
    <p:extLst>
      <p:ext uri="{BB962C8B-B14F-4D97-AF65-F5344CB8AC3E}">
        <p14:creationId xmlns:p14="http://schemas.microsoft.com/office/powerpoint/2010/main" val="1577990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86571" y="338928"/>
            <a:ext cx="9351693"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latin typeface="Cambria" panose="02040503050406030204" pitchFamily="18" charset="0"/>
                <a:ea typeface="Tahoma" panose="020B0604030504040204" pitchFamily="34" charset="0"/>
                <a:cs typeface="Tahoma" panose="020B0604030504040204" pitchFamily="34" charset="0"/>
              </a:rPr>
              <a:t>KARİYER GELİŞİM VE MEZUN İLİŞKİLERİ OFİSİ PROJELERİNDEN KARELER</a:t>
            </a:r>
            <a:endPar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35" y="314849"/>
            <a:ext cx="1224136" cy="822047"/>
          </a:xfrm>
          <a:prstGeom prst="rect">
            <a:avLst/>
          </a:prstGeom>
        </p:spPr>
      </p:pic>
      <p:cxnSp>
        <p:nvCxnSpPr>
          <p:cNvPr id="19" name="Düz Bağlayıcı 18"/>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3" name="Resim 2" descr="metin içeren bir resim&#10;&#10;Açıklama otomatik olarak oluşturuldu">
            <a:extLst>
              <a:ext uri="{FF2B5EF4-FFF2-40B4-BE49-F238E27FC236}">
                <a16:creationId xmlns:a16="http://schemas.microsoft.com/office/drawing/2014/main" id="{568671A9-943D-A7F1-FECA-C8B7FE2E1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54" y="1246597"/>
            <a:ext cx="10494209" cy="4627298"/>
          </a:xfrm>
          <a:prstGeom prst="rect">
            <a:avLst/>
          </a:prstGeom>
        </p:spPr>
      </p:pic>
      <p:pic>
        <p:nvPicPr>
          <p:cNvPr id="39" name="Resim 38">
            <a:extLst>
              <a:ext uri="{FF2B5EF4-FFF2-40B4-BE49-F238E27FC236}">
                <a16:creationId xmlns:a16="http://schemas.microsoft.com/office/drawing/2014/main" id="{F55F4AF5-5A39-9350-198E-5733F877BF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6262" y="6323494"/>
            <a:ext cx="327309" cy="327309"/>
          </a:xfrm>
          <a:prstGeom prst="rect">
            <a:avLst/>
          </a:prstGeom>
        </p:spPr>
      </p:pic>
      <p:pic>
        <p:nvPicPr>
          <p:cNvPr id="40" name="Resim 39">
            <a:extLst>
              <a:ext uri="{FF2B5EF4-FFF2-40B4-BE49-F238E27FC236}">
                <a16:creationId xmlns:a16="http://schemas.microsoft.com/office/drawing/2014/main" id="{28B9BEEC-11F2-1689-E5EA-B2C60F74FD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0752" y="6345235"/>
            <a:ext cx="334005" cy="334005"/>
          </a:xfrm>
          <a:prstGeom prst="rect">
            <a:avLst/>
          </a:prstGeom>
        </p:spPr>
      </p:pic>
      <p:pic>
        <p:nvPicPr>
          <p:cNvPr id="41" name="Resim 40">
            <a:extLst>
              <a:ext uri="{FF2B5EF4-FFF2-40B4-BE49-F238E27FC236}">
                <a16:creationId xmlns:a16="http://schemas.microsoft.com/office/drawing/2014/main" id="{0A2DDA4A-B569-D506-5A63-435605D976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6571" y="6312386"/>
            <a:ext cx="334005" cy="334005"/>
          </a:xfrm>
          <a:prstGeom prst="rect">
            <a:avLst/>
          </a:prstGeom>
        </p:spPr>
      </p:pic>
      <p:pic>
        <p:nvPicPr>
          <p:cNvPr id="42" name="Resim 41">
            <a:extLst>
              <a:ext uri="{FF2B5EF4-FFF2-40B4-BE49-F238E27FC236}">
                <a16:creationId xmlns:a16="http://schemas.microsoft.com/office/drawing/2014/main" id="{AB45C5BC-E3F6-FB0E-37DA-2DEA204526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43" name="Metin kutusu 42">
            <a:extLst>
              <a:ext uri="{FF2B5EF4-FFF2-40B4-BE49-F238E27FC236}">
                <a16:creationId xmlns:a16="http://schemas.microsoft.com/office/drawing/2014/main" id="{5B2491A4-9CE8-D615-7507-1B7648D58650}"/>
              </a:ext>
            </a:extLst>
          </p:cNvPr>
          <p:cNvSpPr txBox="1"/>
          <p:nvPr/>
        </p:nvSpPr>
        <p:spPr>
          <a:xfrm>
            <a:off x="5491449" y="6363972"/>
            <a:ext cx="1342279" cy="246221"/>
          </a:xfrm>
          <a:prstGeom prst="rect">
            <a:avLst/>
          </a:prstGeom>
          <a:noFill/>
        </p:spPr>
        <p:txBody>
          <a:bodyPr wrap="square" rtlCol="0">
            <a:spAutoFit/>
          </a:bodyPr>
          <a:lstStyle/>
          <a:p>
            <a:r>
              <a:rPr lang="tr-TR" sz="1000" dirty="0" err="1">
                <a:latin typeface="Cambria" panose="02040503050406030204" pitchFamily="18" charset="0"/>
              </a:rPr>
              <a:t>ktokariyervegelisim</a:t>
            </a:r>
            <a:endParaRPr lang="tr-TR" sz="1000" dirty="0">
              <a:latin typeface="Cambria" panose="02040503050406030204" pitchFamily="18" charset="0"/>
            </a:endParaRPr>
          </a:p>
        </p:txBody>
      </p:sp>
      <p:sp>
        <p:nvSpPr>
          <p:cNvPr id="44" name="Metin kutusu 43">
            <a:extLst>
              <a:ext uri="{FF2B5EF4-FFF2-40B4-BE49-F238E27FC236}">
                <a16:creationId xmlns:a16="http://schemas.microsoft.com/office/drawing/2014/main" id="{892FF50D-7A45-EC20-5E2C-34491117E13A}"/>
              </a:ext>
            </a:extLst>
          </p:cNvPr>
          <p:cNvSpPr txBox="1"/>
          <p:nvPr/>
        </p:nvSpPr>
        <p:spPr>
          <a:xfrm>
            <a:off x="7212383" y="6389192"/>
            <a:ext cx="898003" cy="261610"/>
          </a:xfrm>
          <a:prstGeom prst="rect">
            <a:avLst/>
          </a:prstGeom>
          <a:noFill/>
        </p:spPr>
        <p:txBody>
          <a:bodyPr wrap="none" rtlCol="0">
            <a:spAutoFit/>
          </a:bodyPr>
          <a:lstStyle/>
          <a:p>
            <a:r>
              <a:rPr lang="tr-TR" sz="1100" dirty="0" err="1">
                <a:latin typeface="Cambria" panose="02040503050406030204" pitchFamily="18" charset="0"/>
              </a:rPr>
              <a:t>KTOKariyer</a:t>
            </a:r>
            <a:endParaRPr lang="tr-TR" sz="1200" dirty="0">
              <a:latin typeface="Cambria" panose="02040503050406030204" pitchFamily="18" charset="0"/>
            </a:endParaRPr>
          </a:p>
        </p:txBody>
      </p:sp>
      <p:sp>
        <p:nvSpPr>
          <p:cNvPr id="45" name="Metin kutusu 44">
            <a:extLst>
              <a:ext uri="{FF2B5EF4-FFF2-40B4-BE49-F238E27FC236}">
                <a16:creationId xmlns:a16="http://schemas.microsoft.com/office/drawing/2014/main" id="{7DB16946-9D50-AAAA-3869-2DE256098349}"/>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46" name="Metin kutusu 45">
            <a:extLst>
              <a:ext uri="{FF2B5EF4-FFF2-40B4-BE49-F238E27FC236}">
                <a16:creationId xmlns:a16="http://schemas.microsoft.com/office/drawing/2014/main" id="{BAC2FBCA-248A-6C73-0949-C7BA45CFCA41}"/>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sp>
        <p:nvSpPr>
          <p:cNvPr id="47" name="Metin kutusu 46">
            <a:extLst>
              <a:ext uri="{FF2B5EF4-FFF2-40B4-BE49-F238E27FC236}">
                <a16:creationId xmlns:a16="http://schemas.microsoft.com/office/drawing/2014/main" id="{114A8500-F850-9F4E-3838-19EC51F29B0E}"/>
              </a:ext>
            </a:extLst>
          </p:cNvPr>
          <p:cNvSpPr txBox="1"/>
          <p:nvPr/>
        </p:nvSpPr>
        <p:spPr>
          <a:xfrm>
            <a:off x="8872676" y="6373141"/>
            <a:ext cx="1308371" cy="261610"/>
          </a:xfrm>
          <a:prstGeom prst="rect">
            <a:avLst/>
          </a:prstGeom>
          <a:noFill/>
        </p:spPr>
        <p:txBody>
          <a:bodyPr wrap="none" rtlCol="0">
            <a:spAutoFit/>
          </a:bodyPr>
          <a:lstStyle/>
          <a:p>
            <a:r>
              <a:rPr lang="tr-TR" sz="1100" dirty="0" err="1">
                <a:latin typeface="Cambria" panose="02040503050406030204" pitchFamily="18" charset="0"/>
              </a:rPr>
              <a:t>kariyergelisimofisi</a:t>
            </a:r>
            <a:endParaRPr lang="tr-TR" sz="1200" dirty="0">
              <a:latin typeface="Cambria" panose="02040503050406030204" pitchFamily="18" charset="0"/>
            </a:endParaRPr>
          </a:p>
        </p:txBody>
      </p:sp>
      <p:pic>
        <p:nvPicPr>
          <p:cNvPr id="48" name="Resim 47">
            <a:extLst>
              <a:ext uri="{FF2B5EF4-FFF2-40B4-BE49-F238E27FC236}">
                <a16:creationId xmlns:a16="http://schemas.microsoft.com/office/drawing/2014/main" id="{D1F93678-1F31-2185-209D-0A1580CF41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5994" y="6373142"/>
            <a:ext cx="237047" cy="237047"/>
          </a:xfrm>
          <a:prstGeom prst="rect">
            <a:avLst/>
          </a:prstGeom>
        </p:spPr>
      </p:pic>
      <p:pic>
        <p:nvPicPr>
          <p:cNvPr id="49" name="Resim 48">
            <a:extLst>
              <a:ext uri="{FF2B5EF4-FFF2-40B4-BE49-F238E27FC236}">
                <a16:creationId xmlns:a16="http://schemas.microsoft.com/office/drawing/2014/main" id="{075863E4-34C7-4CDB-AC62-62D4C8C02E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9301" y="6323834"/>
            <a:ext cx="336682" cy="332525"/>
          </a:xfrm>
          <a:prstGeom prst="rect">
            <a:avLst/>
          </a:prstGeom>
        </p:spPr>
      </p:pic>
    </p:spTree>
    <p:extLst>
      <p:ext uri="{BB962C8B-B14F-4D97-AF65-F5344CB8AC3E}">
        <p14:creationId xmlns:p14="http://schemas.microsoft.com/office/powerpoint/2010/main" val="3122577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KTO (KONYA TİCARET ODASI)</a:t>
            </a:r>
          </a:p>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3" name="Metin kutusu 2">
            <a:extLst>
              <a:ext uri="{FF2B5EF4-FFF2-40B4-BE49-F238E27FC236}">
                <a16:creationId xmlns:a16="http://schemas.microsoft.com/office/drawing/2014/main" id="{F3DAF968-5FE1-7E96-8174-8D11F0D8C761}"/>
              </a:ext>
            </a:extLst>
          </p:cNvPr>
          <p:cNvSpPr txBox="1"/>
          <p:nvPr/>
        </p:nvSpPr>
        <p:spPr>
          <a:xfrm>
            <a:off x="295275" y="2039845"/>
            <a:ext cx="11601450" cy="2708434"/>
          </a:xfrm>
          <a:prstGeom prst="rect">
            <a:avLst/>
          </a:prstGeom>
          <a:noFill/>
        </p:spPr>
        <p:txBody>
          <a:bodyPr wrap="square">
            <a:spAutoFit/>
          </a:bodyPr>
          <a:lstStyle/>
          <a:p>
            <a:r>
              <a:rPr lang="tr-TR" b="1" dirty="0">
                <a:latin typeface="Cambria" panose="02040503050406030204" pitchFamily="18" charset="0"/>
                <a:ea typeface="Cambria" panose="02040503050406030204" pitchFamily="18" charset="0"/>
              </a:rPr>
              <a:t>FAYDALI LİNKLER</a:t>
            </a:r>
          </a:p>
          <a:p>
            <a:endParaRPr lang="tr-TR"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tr-TR" sz="1400" dirty="0">
                <a:latin typeface="Cambria" panose="02040503050406030204" pitchFamily="18" charset="0"/>
                <a:ea typeface="Cambria" panose="02040503050406030204" pitchFamily="18" charset="0"/>
              </a:rPr>
              <a:t>Üniversite web sayfası, </a:t>
            </a:r>
            <a:r>
              <a:rPr lang="tr-TR" sz="1400" dirty="0">
                <a:latin typeface="Cambria" panose="02040503050406030204" pitchFamily="18" charset="0"/>
                <a:ea typeface="Cambria" panose="02040503050406030204" pitchFamily="18" charset="0"/>
                <a:hlinkClick r:id="rId8"/>
              </a:rPr>
              <a:t>https://www.karatay.edu.tr/</a:t>
            </a:r>
            <a:endParaRPr lang="tr-TR"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tr-TR"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tr-TR" sz="1400" dirty="0">
                <a:latin typeface="Cambria" panose="02040503050406030204" pitchFamily="18" charset="0"/>
                <a:ea typeface="Cambria" panose="02040503050406030204" pitchFamily="18" charset="0"/>
              </a:rPr>
              <a:t>Öğrenci İşleri web sayfası, </a:t>
            </a:r>
            <a:r>
              <a:rPr lang="tr-TR" sz="1400" dirty="0">
                <a:latin typeface="Cambria" panose="02040503050406030204" pitchFamily="18" charset="0"/>
                <a:ea typeface="Cambria" panose="02040503050406030204" pitchFamily="18" charset="0"/>
                <a:hlinkClick r:id="rId9"/>
              </a:rPr>
              <a:t>https://www.karatay.edu.tr/OgrenciIsleriDirektorlugu.html</a:t>
            </a:r>
            <a:endParaRPr lang="tr-TR"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tr-TR"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tr-TR" sz="1400" dirty="0">
                <a:latin typeface="Cambria" panose="02040503050406030204" pitchFamily="18" charset="0"/>
                <a:ea typeface="Cambria" panose="02040503050406030204" pitchFamily="18" charset="0"/>
              </a:rPr>
              <a:t>Ders içerikleri, </a:t>
            </a:r>
            <a:r>
              <a:rPr lang="tr-TR" sz="1400" dirty="0">
                <a:latin typeface="Cambria" panose="02040503050406030204" pitchFamily="18" charset="0"/>
                <a:ea typeface="Cambria" panose="02040503050406030204" pitchFamily="18" charset="0"/>
                <a:hlinkClick r:id="rId10"/>
              </a:rPr>
              <a:t>https://obs.karatay.edu.tr/oibs/bologna/start.aspx?gkm=001032210388803550033303378403313832194333453444836720</a:t>
            </a:r>
            <a:endParaRPr lang="tr-TR"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tr-TR"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tr-TR" sz="1400" dirty="0">
                <a:latin typeface="Cambria" panose="02040503050406030204" pitchFamily="18" charset="0"/>
                <a:ea typeface="Cambria" panose="02040503050406030204" pitchFamily="18" charset="0"/>
              </a:rPr>
              <a:t>Akademik takvim, </a:t>
            </a:r>
            <a:r>
              <a:rPr lang="tr-TR" sz="1400" dirty="0">
                <a:latin typeface="Cambria" panose="02040503050406030204" pitchFamily="18" charset="0"/>
                <a:ea typeface="Cambria" panose="02040503050406030204" pitchFamily="18" charset="0"/>
                <a:hlinkClick r:id="rId11"/>
              </a:rPr>
              <a:t>https://www.karatay.edu.tr/AkademikTakvim.html</a:t>
            </a:r>
            <a:endParaRPr lang="tr-TR" sz="1400" dirty="0">
              <a:latin typeface="Cambria" panose="02040503050406030204" pitchFamily="18" charset="0"/>
              <a:ea typeface="Cambria" panose="02040503050406030204" pitchFamily="18" charset="0"/>
            </a:endParaRPr>
          </a:p>
          <a:p>
            <a:endParaRPr lang="tr-TR" dirty="0">
              <a:latin typeface="Cambria" panose="02040503050406030204" pitchFamily="18" charset="0"/>
              <a:ea typeface="Cambria" panose="02040503050406030204" pitchFamily="18" charset="0"/>
            </a:endParaRPr>
          </a:p>
          <a:p>
            <a:endParaRPr lang="tr-T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36415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546233"/>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BİZE ULAŞMAK İÇİN </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pic>
        <p:nvPicPr>
          <p:cNvPr id="17" name="İçerik Yer Tutucusu 5">
            <a:extLst>
              <a:ext uri="{FF2B5EF4-FFF2-40B4-BE49-F238E27FC236}">
                <a16:creationId xmlns:a16="http://schemas.microsoft.com/office/drawing/2014/main" id="{0475ADC9-3EE1-4A55-A6BA-A6C4E4685AAB}"/>
              </a:ext>
            </a:extLst>
          </p:cNvPr>
          <p:cNvPicPr>
            <a:picLocks noChangeAspect="1"/>
          </p:cNvPicPr>
          <p:nvPr/>
        </p:nvPicPr>
        <p:blipFill>
          <a:blip r:embed="rId8"/>
          <a:stretch>
            <a:fillRect/>
          </a:stretch>
        </p:blipFill>
        <p:spPr>
          <a:xfrm>
            <a:off x="2120576" y="1406774"/>
            <a:ext cx="8360915" cy="4351338"/>
          </a:xfrm>
          <a:prstGeom prst="rect">
            <a:avLst/>
          </a:prstGeom>
        </p:spPr>
      </p:pic>
    </p:spTree>
    <p:extLst>
      <p:ext uri="{BB962C8B-B14F-4D97-AF65-F5344CB8AC3E}">
        <p14:creationId xmlns:p14="http://schemas.microsoft.com/office/powerpoint/2010/main" val="1869929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Metin kutusu 16">
            <a:extLst>
              <a:ext uri="{FF2B5EF4-FFF2-40B4-BE49-F238E27FC236}">
                <a16:creationId xmlns:a16="http://schemas.microsoft.com/office/drawing/2014/main" id="{AE7BCBE3-15FC-1A3E-CD2B-7DB04A9EB3F1}"/>
              </a:ext>
            </a:extLst>
          </p:cNvPr>
          <p:cNvSpPr txBox="1"/>
          <p:nvPr/>
        </p:nvSpPr>
        <p:spPr>
          <a:xfrm>
            <a:off x="467833" y="1555843"/>
            <a:ext cx="5628167" cy="1067600"/>
          </a:xfrm>
          <a:prstGeom prst="rect">
            <a:avLst/>
          </a:prstGeom>
          <a:noFill/>
        </p:spPr>
        <p:txBody>
          <a:bodyPr wrap="square">
            <a:spAutoFit/>
          </a:bodyPr>
          <a:lstStyle/>
          <a:p>
            <a:pPr algn="ctr">
              <a:lnSpc>
                <a:spcPct val="200000"/>
              </a:lnSpc>
              <a:spcAft>
                <a:spcPts val="1000"/>
              </a:spcAft>
            </a:pPr>
            <a:r>
              <a:rPr lang="tr-TR" sz="1800" i="1" dirty="0">
                <a:latin typeface="Times New Roman" panose="02020603050405020304" pitchFamily="18" charset="0"/>
                <a:cs typeface="Times New Roman" panose="02020603050405020304" pitchFamily="18" charset="0"/>
              </a:rPr>
              <a:t>Sanal Duruşma Salonu Uygulamalarımız</a:t>
            </a:r>
          </a:p>
          <a:p>
            <a:pPr algn="ctr">
              <a:lnSpc>
                <a:spcPct val="115000"/>
              </a:lnSpc>
              <a:spcAft>
                <a:spcPts val="1000"/>
              </a:spcAft>
            </a:pPr>
            <a:endParaRPr lang="tr-TR" sz="1800" i="1"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11599D1F-FA99-7ECD-70C4-EB848A7C2687}"/>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7037052" y="1342991"/>
            <a:ext cx="4017027" cy="2504043"/>
          </a:xfrm>
          <a:prstGeom prst="rect">
            <a:avLst/>
          </a:prstGeom>
        </p:spPr>
      </p:pic>
      <p:pic>
        <p:nvPicPr>
          <p:cNvPr id="18" name="Resim 17">
            <a:extLst>
              <a:ext uri="{FF2B5EF4-FFF2-40B4-BE49-F238E27FC236}">
                <a16:creationId xmlns:a16="http://schemas.microsoft.com/office/drawing/2014/main" id="{5C4E77D0-462C-C0F5-1122-4A641BD1CD5C}"/>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p:blipFill>
        <p:spPr>
          <a:xfrm>
            <a:off x="1005841" y="3200403"/>
            <a:ext cx="5090160" cy="2637608"/>
          </a:xfrm>
          <a:prstGeom prst="rect">
            <a:avLst/>
          </a:prstGeom>
        </p:spPr>
      </p:pic>
    </p:spTree>
    <p:extLst>
      <p:ext uri="{BB962C8B-B14F-4D97-AF65-F5344CB8AC3E}">
        <p14:creationId xmlns:p14="http://schemas.microsoft.com/office/powerpoint/2010/main" val="3625211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Metin kutusu 16">
            <a:extLst>
              <a:ext uri="{FF2B5EF4-FFF2-40B4-BE49-F238E27FC236}">
                <a16:creationId xmlns:a16="http://schemas.microsoft.com/office/drawing/2014/main" id="{AE7BCBE3-15FC-1A3E-CD2B-7DB04A9EB3F1}"/>
              </a:ext>
            </a:extLst>
          </p:cNvPr>
          <p:cNvSpPr txBox="1"/>
          <p:nvPr/>
        </p:nvSpPr>
        <p:spPr>
          <a:xfrm>
            <a:off x="467833" y="1555843"/>
            <a:ext cx="5628167" cy="1067600"/>
          </a:xfrm>
          <a:prstGeom prst="rect">
            <a:avLst/>
          </a:prstGeom>
          <a:noFill/>
        </p:spPr>
        <p:txBody>
          <a:bodyPr wrap="square">
            <a:spAutoFit/>
          </a:bodyPr>
          <a:lstStyle/>
          <a:p>
            <a:pPr algn="ctr">
              <a:lnSpc>
                <a:spcPct val="200000"/>
              </a:lnSpc>
              <a:spcAft>
                <a:spcPts val="1000"/>
              </a:spcAft>
            </a:pPr>
            <a:r>
              <a:rPr lang="tr-TR" sz="1800" i="1" dirty="0">
                <a:latin typeface="Times New Roman" panose="02020603050405020304" pitchFamily="18" charset="0"/>
                <a:cs typeface="Times New Roman" panose="02020603050405020304" pitchFamily="18" charset="0"/>
              </a:rPr>
              <a:t>UYAP Uygulamaları Seminerlerimiz</a:t>
            </a:r>
          </a:p>
          <a:p>
            <a:pPr algn="ctr">
              <a:lnSpc>
                <a:spcPct val="115000"/>
              </a:lnSpc>
              <a:spcAft>
                <a:spcPts val="1000"/>
              </a:spcAft>
            </a:pPr>
            <a:endParaRPr lang="tr-TR" sz="1800" i="1"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11599D1F-FA99-7ECD-70C4-EB848A7C2687}"/>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6725920" y="1342991"/>
            <a:ext cx="3867515" cy="2504043"/>
          </a:xfrm>
          <a:prstGeom prst="rect">
            <a:avLst/>
          </a:prstGeom>
        </p:spPr>
      </p:pic>
      <p:pic>
        <p:nvPicPr>
          <p:cNvPr id="18" name="Resim 17">
            <a:extLst>
              <a:ext uri="{FF2B5EF4-FFF2-40B4-BE49-F238E27FC236}">
                <a16:creationId xmlns:a16="http://schemas.microsoft.com/office/drawing/2014/main" id="{5C4E77D0-462C-C0F5-1122-4A641BD1CD5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280403" y="3200403"/>
            <a:ext cx="4541036" cy="2637608"/>
          </a:xfrm>
          <a:prstGeom prst="rect">
            <a:avLst/>
          </a:prstGeom>
        </p:spPr>
      </p:pic>
    </p:spTree>
    <p:extLst>
      <p:ext uri="{BB962C8B-B14F-4D97-AF65-F5344CB8AC3E}">
        <p14:creationId xmlns:p14="http://schemas.microsoft.com/office/powerpoint/2010/main" val="2131573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Metin kutusu 16">
            <a:extLst>
              <a:ext uri="{FF2B5EF4-FFF2-40B4-BE49-F238E27FC236}">
                <a16:creationId xmlns:a16="http://schemas.microsoft.com/office/drawing/2014/main" id="{AE7BCBE3-15FC-1A3E-CD2B-7DB04A9EB3F1}"/>
              </a:ext>
            </a:extLst>
          </p:cNvPr>
          <p:cNvSpPr txBox="1"/>
          <p:nvPr/>
        </p:nvSpPr>
        <p:spPr>
          <a:xfrm>
            <a:off x="467833" y="1555843"/>
            <a:ext cx="5628167" cy="1621598"/>
          </a:xfrm>
          <a:prstGeom prst="rect">
            <a:avLst/>
          </a:prstGeom>
          <a:noFill/>
        </p:spPr>
        <p:txBody>
          <a:bodyPr wrap="square">
            <a:spAutoFit/>
          </a:bodyPr>
          <a:lstStyle/>
          <a:p>
            <a:pPr algn="ctr">
              <a:lnSpc>
                <a:spcPct val="200000"/>
              </a:lnSpc>
              <a:spcAft>
                <a:spcPts val="1000"/>
              </a:spcAft>
            </a:pPr>
            <a:r>
              <a:rPr lang="tr-TR" sz="1800" i="1" dirty="0">
                <a:latin typeface="Times New Roman" panose="02020603050405020304" pitchFamily="18" charset="0"/>
                <a:cs typeface="Times New Roman" panose="02020603050405020304" pitchFamily="18" charset="0"/>
              </a:rPr>
              <a:t>T.C. Adalet Bakanlığı Konya E Tipi Kapalı Ceza İnfaz Kurumu Müdürlüğü Ziyaretimiz</a:t>
            </a:r>
          </a:p>
          <a:p>
            <a:pPr algn="ctr">
              <a:lnSpc>
                <a:spcPct val="115000"/>
              </a:lnSpc>
              <a:spcAft>
                <a:spcPts val="1000"/>
              </a:spcAft>
            </a:pPr>
            <a:endParaRPr lang="tr-TR" sz="1800" i="1"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11599D1F-FA99-7ECD-70C4-EB848A7C268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207761" y="1342991"/>
            <a:ext cx="5414648" cy="2504043"/>
          </a:xfrm>
          <a:prstGeom prst="rect">
            <a:avLst/>
          </a:prstGeom>
        </p:spPr>
      </p:pic>
      <p:pic>
        <p:nvPicPr>
          <p:cNvPr id="18" name="Resim 17">
            <a:extLst>
              <a:ext uri="{FF2B5EF4-FFF2-40B4-BE49-F238E27FC236}">
                <a16:creationId xmlns:a16="http://schemas.microsoft.com/office/drawing/2014/main" id="{5C4E77D0-462C-C0F5-1122-4A641BD1CD5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94080" y="3200403"/>
            <a:ext cx="4897119" cy="2451457"/>
          </a:xfrm>
          <a:prstGeom prst="rect">
            <a:avLst/>
          </a:prstGeom>
        </p:spPr>
      </p:pic>
    </p:spTree>
    <p:extLst>
      <p:ext uri="{BB962C8B-B14F-4D97-AF65-F5344CB8AC3E}">
        <p14:creationId xmlns:p14="http://schemas.microsoft.com/office/powerpoint/2010/main" val="1212820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KTO (KONYA TİCARET ODASI)</a:t>
            </a:r>
          </a:p>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Dikdörtgen 16">
            <a:extLst>
              <a:ext uri="{FF2B5EF4-FFF2-40B4-BE49-F238E27FC236}">
                <a16:creationId xmlns:a16="http://schemas.microsoft.com/office/drawing/2014/main" id="{2E23E13B-2F20-4B52-95DB-4BCCF6491181}"/>
              </a:ext>
            </a:extLst>
          </p:cNvPr>
          <p:cNvSpPr/>
          <p:nvPr/>
        </p:nvSpPr>
        <p:spPr>
          <a:xfrm>
            <a:off x="1140143" y="1253212"/>
            <a:ext cx="9859955" cy="4616648"/>
          </a:xfrm>
          <a:prstGeom prst="rect">
            <a:avLst/>
          </a:prstGeom>
        </p:spPr>
        <p:txBody>
          <a:bodyPr wrap="square">
            <a:spAutoFit/>
          </a:bodyPr>
          <a:lstStyle/>
          <a:p>
            <a:pPr algn="ctr" fontAlgn="base"/>
            <a:r>
              <a:rPr lang="tr-TR" sz="5400" b="1" dirty="0">
                <a:solidFill>
                  <a:srgbClr val="0070C0"/>
                </a:solidFill>
                <a:latin typeface="Cambria" panose="02040503050406030204" pitchFamily="18" charset="0"/>
                <a:ea typeface="Cambria" panose="02040503050406030204" pitchFamily="18" charset="0"/>
              </a:rPr>
              <a:t>HİKAYE YAZMA SIRASI SENDE! </a:t>
            </a:r>
          </a:p>
          <a:p>
            <a:pPr algn="ctr" fontAlgn="base"/>
            <a:endParaRPr lang="tr-TR" sz="6000" b="1" dirty="0">
              <a:solidFill>
                <a:srgbClr val="0070C0"/>
              </a:solidFill>
              <a:latin typeface="Cambria" panose="02040503050406030204" pitchFamily="18" charset="0"/>
              <a:ea typeface="Cambria" panose="02040503050406030204" pitchFamily="18" charset="0"/>
            </a:endParaRPr>
          </a:p>
          <a:p>
            <a:pPr algn="ctr" fontAlgn="base"/>
            <a:r>
              <a:rPr lang="tr-TR" sz="6000" b="1" dirty="0">
                <a:solidFill>
                  <a:srgbClr val="0070C0"/>
                </a:solidFill>
                <a:latin typeface="Cambria" panose="02040503050406030204" pitchFamily="18" charset="0"/>
                <a:ea typeface="Cambria" panose="02040503050406030204" pitchFamily="18" charset="0"/>
              </a:rPr>
              <a:t> </a:t>
            </a:r>
          </a:p>
          <a:p>
            <a:pPr algn="ctr" fontAlgn="base"/>
            <a:endParaRPr lang="tr-TR" sz="6000" b="1" dirty="0">
              <a:solidFill>
                <a:srgbClr val="0070C0"/>
              </a:solidFill>
              <a:latin typeface="Cambria" panose="02040503050406030204" pitchFamily="18" charset="0"/>
              <a:ea typeface="Cambria" panose="02040503050406030204" pitchFamily="18" charset="0"/>
            </a:endParaRPr>
          </a:p>
          <a:p>
            <a:pPr algn="ctr" fontAlgn="base"/>
            <a:r>
              <a:rPr lang="tr-TR" sz="5400" b="1" dirty="0">
                <a:solidFill>
                  <a:srgbClr val="0070C0"/>
                </a:solidFill>
                <a:latin typeface="Cambria" panose="02040503050406030204" pitchFamily="18" charset="0"/>
                <a:ea typeface="Cambria" panose="02040503050406030204" pitchFamily="18" charset="0"/>
              </a:rPr>
              <a:t>TEŞEKKÜRLER…</a:t>
            </a:r>
            <a:endParaRPr lang="tr-TR" sz="5400" b="1" i="0" dirty="0">
              <a:solidFill>
                <a:srgbClr val="0070C0"/>
              </a:solidFill>
              <a:effectLst/>
              <a:latin typeface="Cambria" panose="02040503050406030204" pitchFamily="18" charset="0"/>
              <a:ea typeface="Cambria" panose="02040503050406030204" pitchFamily="18" charset="0"/>
            </a:endParaRPr>
          </a:p>
        </p:txBody>
      </p:sp>
      <p:pic>
        <p:nvPicPr>
          <p:cNvPr id="18" name="Resim 17" descr="küçük resim içeren bir resim&#10;&#10;Açıklama otomatik olarak oluşturuldu">
            <a:extLst>
              <a:ext uri="{FF2B5EF4-FFF2-40B4-BE49-F238E27FC236}">
                <a16:creationId xmlns:a16="http://schemas.microsoft.com/office/drawing/2014/main" id="{305588AD-3B71-48AE-8F83-0FEDCCD629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2264" y="3031964"/>
            <a:ext cx="2832157" cy="1551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Resim 18">
            <a:extLst>
              <a:ext uri="{FF2B5EF4-FFF2-40B4-BE49-F238E27FC236}">
                <a16:creationId xmlns:a16="http://schemas.microsoft.com/office/drawing/2014/main" id="{D402B3F3-741B-4B3B-9123-6BAA99E412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70121" y="3066600"/>
            <a:ext cx="1443054" cy="1443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3636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Metin kutusu 16">
            <a:extLst>
              <a:ext uri="{FF2B5EF4-FFF2-40B4-BE49-F238E27FC236}">
                <a16:creationId xmlns:a16="http://schemas.microsoft.com/office/drawing/2014/main" id="{8FAD6412-9266-1B33-00CC-C3E38945F437}"/>
              </a:ext>
            </a:extLst>
          </p:cNvPr>
          <p:cNvSpPr txBox="1"/>
          <p:nvPr/>
        </p:nvSpPr>
        <p:spPr>
          <a:xfrm>
            <a:off x="503274" y="1290604"/>
            <a:ext cx="11185451" cy="369332"/>
          </a:xfrm>
          <a:prstGeom prst="rect">
            <a:avLst/>
          </a:prstGeom>
          <a:noFill/>
        </p:spPr>
        <p:txBody>
          <a:bodyPr wrap="square">
            <a:spAutoFit/>
          </a:bodyPr>
          <a:lstStyle/>
          <a:p>
            <a:pPr marL="0" lvl="0" indent="0" algn="just">
              <a:buNone/>
            </a:pPr>
            <a:r>
              <a:rPr lang="tr-TR" sz="1800" b="1" dirty="0"/>
              <a:t> </a:t>
            </a:r>
            <a:endParaRPr lang="tr-TR" dirty="0"/>
          </a:p>
        </p:txBody>
      </p:sp>
      <p:sp>
        <p:nvSpPr>
          <p:cNvPr id="3" name="Alt Başlık 2">
            <a:extLst>
              <a:ext uri="{FF2B5EF4-FFF2-40B4-BE49-F238E27FC236}">
                <a16:creationId xmlns:a16="http://schemas.microsoft.com/office/drawing/2014/main" id="{FB0343DC-904E-A51D-B73A-F2505F0AACEE}"/>
              </a:ext>
            </a:extLst>
          </p:cNvPr>
          <p:cNvSpPr>
            <a:spLocks noGrp="1"/>
          </p:cNvSpPr>
          <p:nvPr>
            <p:ph type="subTitle" idx="1"/>
          </p:nvPr>
        </p:nvSpPr>
        <p:spPr>
          <a:xfrm>
            <a:off x="931492" y="1533525"/>
            <a:ext cx="4199308" cy="3790949"/>
          </a:xfrm>
        </p:spPr>
        <p:txBody>
          <a:bodyPr vert="horz" lIns="91440" tIns="45720" rIns="91440" bIns="45720" rtlCol="0" anchor="t">
            <a:normAutofit/>
          </a:bodyPr>
          <a:lstStyle/>
          <a:p>
            <a:pPr algn="l" eaLnBrk="1" hangingPunct="1">
              <a:spcBef>
                <a:spcPct val="0"/>
              </a:spcBef>
              <a:buFontTx/>
              <a:buNone/>
            </a:pPr>
            <a:endParaRPr lang="tr-TR" altLang="tr-TR" sz="1800" b="1" dirty="0">
              <a:latin typeface="Times New Roman" panose="02020603050405020304" pitchFamily="18" charset="0"/>
              <a:cs typeface="Times New Roman" panose="02020603050405020304" pitchFamily="18" charset="0"/>
            </a:endParaRPr>
          </a:p>
          <a:p>
            <a:pPr algn="l" eaLnBrk="1" hangingPunct="1">
              <a:spcBef>
                <a:spcPct val="0"/>
              </a:spcBef>
              <a:buFontTx/>
              <a:buNone/>
            </a:pPr>
            <a:endParaRPr lang="tr-TR" altLang="tr-TR" sz="1800" b="1" dirty="0">
              <a:latin typeface="Times New Roman" panose="02020603050405020304" pitchFamily="18" charset="0"/>
              <a:cs typeface="Times New Roman" panose="02020603050405020304" pitchFamily="18" charset="0"/>
            </a:endParaRPr>
          </a:p>
          <a:p>
            <a:pPr algn="l" eaLnBrk="1" hangingPunct="1">
              <a:spcBef>
                <a:spcPct val="0"/>
              </a:spcBef>
              <a:buFontTx/>
              <a:buNone/>
            </a:pPr>
            <a:r>
              <a:rPr lang="tr-TR" altLang="tr-TR" sz="1800" b="1" dirty="0">
                <a:latin typeface="Times New Roman" panose="02020603050405020304" pitchFamily="18" charset="0"/>
                <a:cs typeface="Times New Roman" panose="02020603050405020304" pitchFamily="18" charset="0"/>
              </a:rPr>
              <a:t>Öğr. Gör. Zeliha ALPSOY</a:t>
            </a:r>
          </a:p>
          <a:p>
            <a:pPr algn="l" eaLnBrk="1" hangingPunct="1">
              <a:spcBef>
                <a:spcPct val="0"/>
              </a:spcBef>
              <a:buFontTx/>
              <a:buNone/>
            </a:pPr>
            <a:r>
              <a:rPr lang="tr-TR" altLang="tr-TR" sz="1800" b="1" dirty="0">
                <a:latin typeface="Times New Roman"/>
                <a:cs typeface="Times New Roman"/>
              </a:rPr>
              <a:t>Müdür Vekili</a:t>
            </a:r>
            <a:endParaRPr lang="tr-TR" altLang="tr-TR" sz="1800" b="1" dirty="0">
              <a:latin typeface="Times New Roman" panose="02020603050405020304" pitchFamily="18" charset="0"/>
              <a:cs typeface="Times New Roman" panose="02020603050405020304" pitchFamily="18" charset="0"/>
            </a:endParaRPr>
          </a:p>
          <a:p>
            <a:pPr algn="l" eaLnBrk="1" hangingPunct="1">
              <a:spcBef>
                <a:spcPct val="0"/>
              </a:spcBef>
              <a:buFontTx/>
              <a:buNone/>
            </a:pPr>
            <a:endParaRPr lang="tr-TR" altLang="tr-TR" sz="1800" dirty="0">
              <a:latin typeface="Times New Roman" panose="02020603050405020304" pitchFamily="18" charset="0"/>
              <a:cs typeface="Times New Roman" panose="02020603050405020304" pitchFamily="18" charset="0"/>
            </a:endParaRPr>
          </a:p>
          <a:p>
            <a:pPr algn="l" eaLnBrk="1" hangingPunct="1">
              <a:spcBef>
                <a:spcPct val="0"/>
              </a:spcBef>
              <a:buFontTx/>
              <a:buNone/>
            </a:pPr>
            <a:endParaRPr lang="tr-TR" altLang="tr-TR" sz="1800" dirty="0">
              <a:latin typeface="Times New Roman" panose="02020603050405020304" pitchFamily="18" charset="0"/>
              <a:cs typeface="Times New Roman" panose="02020603050405020304" pitchFamily="18" charset="0"/>
            </a:endParaRPr>
          </a:p>
          <a:p>
            <a:pPr algn="l" eaLnBrk="1" hangingPunct="1">
              <a:spcBef>
                <a:spcPct val="0"/>
              </a:spcBef>
              <a:buFontTx/>
              <a:buNone/>
            </a:pPr>
            <a:r>
              <a:rPr lang="tr-TR" altLang="tr-TR" sz="1800" dirty="0">
                <a:latin typeface="Times New Roman" panose="02020603050405020304" pitchFamily="18" charset="0"/>
                <a:cs typeface="Times New Roman" panose="02020603050405020304" pitchFamily="18" charset="0"/>
              </a:rPr>
              <a:t>Lisans	: Selçuk Üniversitesi</a:t>
            </a:r>
          </a:p>
          <a:p>
            <a:pPr algn="l" eaLnBrk="1" hangingPunct="1">
              <a:spcBef>
                <a:spcPct val="0"/>
              </a:spcBef>
              <a:buFontTx/>
              <a:buNone/>
            </a:pPr>
            <a:r>
              <a:rPr lang="tr-TR" altLang="tr-TR" sz="1800" dirty="0">
                <a:latin typeface="Times New Roman" panose="02020603050405020304" pitchFamily="18" charset="0"/>
                <a:cs typeface="Times New Roman" panose="02020603050405020304" pitchFamily="18" charset="0"/>
              </a:rPr>
              <a:t>Y. Lisans	: KTO Karatay Üniversitesi</a:t>
            </a:r>
          </a:p>
          <a:p>
            <a:pPr algn="l" eaLnBrk="1" hangingPunct="1">
              <a:spcBef>
                <a:spcPct val="0"/>
              </a:spcBef>
              <a:buFontTx/>
              <a:buNone/>
            </a:pPr>
            <a:r>
              <a:rPr lang="tr-TR" altLang="tr-TR" sz="1800" dirty="0">
                <a:latin typeface="Times New Roman" panose="02020603050405020304" pitchFamily="18" charset="0"/>
                <a:cs typeface="Times New Roman" panose="02020603050405020304" pitchFamily="18" charset="0"/>
              </a:rPr>
              <a:t>Doktora	: Selçuk Üniversitesi</a:t>
            </a:r>
          </a:p>
          <a:p>
            <a:pPr algn="l" eaLnBrk="1" hangingPunct="1">
              <a:spcBef>
                <a:spcPct val="0"/>
              </a:spcBef>
              <a:buFontTx/>
              <a:buNone/>
            </a:pPr>
            <a:endParaRPr lang="tr-TR" altLang="tr-TR" sz="1800" dirty="0">
              <a:latin typeface="Times New Roman" panose="02020603050405020304" pitchFamily="18" charset="0"/>
              <a:cs typeface="Times New Roman" panose="02020603050405020304" pitchFamily="18" charset="0"/>
            </a:endParaRPr>
          </a:p>
          <a:p>
            <a:pPr algn="l" eaLnBrk="1" hangingPunct="1">
              <a:spcBef>
                <a:spcPct val="0"/>
              </a:spcBef>
              <a:buFontTx/>
              <a:buNone/>
            </a:pPr>
            <a:r>
              <a:rPr lang="tr-TR" altLang="tr-TR" sz="1800" dirty="0">
                <a:latin typeface="Times New Roman" panose="02020603050405020304" pitchFamily="18" charset="0"/>
                <a:cs typeface="Times New Roman" panose="02020603050405020304" pitchFamily="18" charset="0"/>
              </a:rPr>
              <a:t>İletişim: </a:t>
            </a:r>
            <a:r>
              <a:rPr lang="tr-TR" altLang="tr-TR" sz="1800" dirty="0">
                <a:latin typeface="Times New Roman" panose="02020603050405020304" pitchFamily="18" charset="0"/>
                <a:cs typeface="Times New Roman" panose="02020603050405020304" pitchFamily="18" charset="0"/>
                <a:hlinkClick r:id="rId8"/>
              </a:rPr>
              <a:t>zeliha.alpsoy@karatay.edu.tr</a:t>
            </a:r>
            <a:endParaRPr lang="tr-TR" altLang="tr-TR" sz="1800" dirty="0">
              <a:latin typeface="Times New Roman" panose="02020603050405020304" pitchFamily="18" charset="0"/>
              <a:cs typeface="Times New Roman" panose="02020603050405020304" pitchFamily="18" charset="0"/>
            </a:endParaRPr>
          </a:p>
          <a:p>
            <a:pPr algn="l">
              <a:lnSpc>
                <a:spcPct val="100000"/>
              </a:lnSpc>
            </a:pPr>
            <a:endParaRPr lang="tr-TR" sz="1800" dirty="0">
              <a:latin typeface="Times New Roman" panose="02020603050405020304" pitchFamily="18" charset="0"/>
              <a:cs typeface="Times New Roman" panose="02020603050405020304" pitchFamily="18" charset="0"/>
            </a:endParaRPr>
          </a:p>
        </p:txBody>
      </p:sp>
      <p:pic>
        <p:nvPicPr>
          <p:cNvPr id="18" name="Resim 17">
            <a:extLst>
              <a:ext uri="{FF2B5EF4-FFF2-40B4-BE49-F238E27FC236}">
                <a16:creationId xmlns:a16="http://schemas.microsoft.com/office/drawing/2014/main" id="{39D32FDE-9F3E-FD62-D273-235313DA151D}"/>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p:blipFill>
        <p:spPr>
          <a:xfrm>
            <a:off x="6536488" y="1702307"/>
            <a:ext cx="3949202" cy="3476444"/>
          </a:xfrm>
          <a:prstGeom prst="rect">
            <a:avLst/>
          </a:prstGeom>
        </p:spPr>
      </p:pic>
    </p:spTree>
    <p:extLst>
      <p:ext uri="{BB962C8B-B14F-4D97-AF65-F5344CB8AC3E}">
        <p14:creationId xmlns:p14="http://schemas.microsoft.com/office/powerpoint/2010/main" val="408450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Metin kutusu 16">
            <a:extLst>
              <a:ext uri="{FF2B5EF4-FFF2-40B4-BE49-F238E27FC236}">
                <a16:creationId xmlns:a16="http://schemas.microsoft.com/office/drawing/2014/main" id="{8FAD6412-9266-1B33-00CC-C3E38945F437}"/>
              </a:ext>
            </a:extLst>
          </p:cNvPr>
          <p:cNvSpPr txBox="1"/>
          <p:nvPr/>
        </p:nvSpPr>
        <p:spPr>
          <a:xfrm>
            <a:off x="503274" y="1290604"/>
            <a:ext cx="11185451" cy="369332"/>
          </a:xfrm>
          <a:prstGeom prst="rect">
            <a:avLst/>
          </a:prstGeom>
          <a:noFill/>
        </p:spPr>
        <p:txBody>
          <a:bodyPr wrap="square">
            <a:spAutoFit/>
          </a:bodyPr>
          <a:lstStyle/>
          <a:p>
            <a:pPr marL="0" lvl="0" indent="0" algn="just">
              <a:buNone/>
            </a:pPr>
            <a:r>
              <a:rPr lang="tr-TR" sz="1800" b="1" dirty="0"/>
              <a:t> </a:t>
            </a:r>
            <a:endParaRPr lang="tr-TR" dirty="0"/>
          </a:p>
        </p:txBody>
      </p:sp>
      <p:sp>
        <p:nvSpPr>
          <p:cNvPr id="3" name="Alt Başlık 2">
            <a:extLst>
              <a:ext uri="{FF2B5EF4-FFF2-40B4-BE49-F238E27FC236}">
                <a16:creationId xmlns:a16="http://schemas.microsoft.com/office/drawing/2014/main" id="{FB0343DC-904E-A51D-B73A-F2505F0AACEE}"/>
              </a:ext>
            </a:extLst>
          </p:cNvPr>
          <p:cNvSpPr>
            <a:spLocks noGrp="1"/>
          </p:cNvSpPr>
          <p:nvPr>
            <p:ph type="subTitle" idx="1"/>
          </p:nvPr>
        </p:nvSpPr>
        <p:spPr>
          <a:xfrm>
            <a:off x="931491" y="1533525"/>
            <a:ext cx="5024927" cy="3790949"/>
          </a:xfrm>
        </p:spPr>
        <p:txBody>
          <a:bodyPr vert="horz" lIns="91440" tIns="45720" rIns="91440" bIns="45720" rtlCol="0" anchor="t">
            <a:normAutofit/>
          </a:bodyPr>
          <a:lstStyle/>
          <a:p>
            <a:pPr algn="l" eaLnBrk="1" hangingPunct="1">
              <a:spcBef>
                <a:spcPct val="0"/>
              </a:spcBef>
              <a:buFontTx/>
              <a:buNone/>
            </a:pPr>
            <a:endParaRPr lang="tr-TR" altLang="tr-TR" sz="1800" b="1" dirty="0">
              <a:latin typeface="Times New Roman" panose="02020603050405020304" pitchFamily="18" charset="0"/>
              <a:cs typeface="Times New Roman" panose="02020603050405020304" pitchFamily="18" charset="0"/>
            </a:endParaRPr>
          </a:p>
          <a:p>
            <a:pPr algn="l" eaLnBrk="1" hangingPunct="1">
              <a:spcBef>
                <a:spcPct val="0"/>
              </a:spcBef>
              <a:buFontTx/>
              <a:buNone/>
            </a:pPr>
            <a:endParaRPr lang="tr-TR" altLang="tr-TR" sz="1800" b="1" dirty="0">
              <a:latin typeface="Times New Roman" panose="02020603050405020304" pitchFamily="18" charset="0"/>
              <a:cs typeface="Times New Roman" panose="02020603050405020304" pitchFamily="18" charset="0"/>
            </a:endParaRPr>
          </a:p>
          <a:p>
            <a:pPr algn="l" eaLnBrk="1" hangingPunct="1">
              <a:spcBef>
                <a:spcPct val="0"/>
              </a:spcBef>
              <a:buFontTx/>
              <a:buNone/>
            </a:pPr>
            <a:r>
              <a:rPr lang="tr-TR" altLang="tr-TR" sz="1800" b="1" dirty="0">
                <a:latin typeface="Times New Roman" panose="02020603050405020304" pitchFamily="18" charset="0"/>
                <a:cs typeface="Times New Roman" panose="02020603050405020304" pitchFamily="18" charset="0"/>
              </a:rPr>
              <a:t>Öğr. Gör. Şeyda TEKELİOĞLU</a:t>
            </a:r>
          </a:p>
          <a:p>
            <a:pPr algn="l">
              <a:spcBef>
                <a:spcPct val="0"/>
              </a:spcBef>
              <a:buFontTx/>
            </a:pPr>
            <a:r>
              <a:rPr lang="tr-TR" altLang="tr-TR" sz="1800" b="1" dirty="0">
                <a:latin typeface="Times New Roman"/>
                <a:cs typeface="Times New Roman"/>
              </a:rPr>
              <a:t>Müdür Yardımcısı</a:t>
            </a:r>
          </a:p>
          <a:p>
            <a:pPr algn="l" eaLnBrk="1" hangingPunct="1">
              <a:spcBef>
                <a:spcPct val="0"/>
              </a:spcBef>
              <a:buFontTx/>
              <a:buNone/>
            </a:pPr>
            <a:endParaRPr lang="tr-TR" altLang="tr-TR" sz="1800" dirty="0">
              <a:latin typeface="Times New Roman" panose="02020603050405020304" pitchFamily="18" charset="0"/>
              <a:cs typeface="Times New Roman" panose="02020603050405020304" pitchFamily="18" charset="0"/>
            </a:endParaRPr>
          </a:p>
          <a:p>
            <a:pPr algn="l" eaLnBrk="1" hangingPunct="1">
              <a:spcBef>
                <a:spcPct val="0"/>
              </a:spcBef>
              <a:buFontTx/>
              <a:buNone/>
            </a:pPr>
            <a:endParaRPr lang="tr-TR" altLang="tr-TR" sz="1800" dirty="0">
              <a:latin typeface="Times New Roman" panose="02020603050405020304" pitchFamily="18" charset="0"/>
              <a:cs typeface="Times New Roman" panose="02020603050405020304" pitchFamily="18" charset="0"/>
            </a:endParaRPr>
          </a:p>
          <a:p>
            <a:pPr algn="l" eaLnBrk="1" hangingPunct="1">
              <a:spcBef>
                <a:spcPct val="0"/>
              </a:spcBef>
              <a:buFontTx/>
              <a:buNone/>
            </a:pPr>
            <a:r>
              <a:rPr lang="tr-TR" altLang="tr-TR" sz="1800" dirty="0">
                <a:latin typeface="Times New Roman" panose="02020603050405020304" pitchFamily="18" charset="0"/>
                <a:cs typeface="Times New Roman" panose="02020603050405020304" pitchFamily="18" charset="0"/>
              </a:rPr>
              <a:t>Lisans	: İhsan Doğramacı Bilkent Üniversitesi</a:t>
            </a:r>
          </a:p>
          <a:p>
            <a:pPr algn="l" eaLnBrk="1" hangingPunct="1">
              <a:spcBef>
                <a:spcPct val="0"/>
              </a:spcBef>
              <a:buFontTx/>
              <a:buNone/>
            </a:pPr>
            <a:r>
              <a:rPr lang="tr-TR" altLang="tr-TR" sz="1800" dirty="0">
                <a:latin typeface="Times New Roman" panose="02020603050405020304" pitchFamily="18" charset="0"/>
                <a:cs typeface="Times New Roman" panose="02020603050405020304" pitchFamily="18" charset="0"/>
              </a:rPr>
              <a:t>Y. Lisans	: KTO Karatay Üniversitesi</a:t>
            </a:r>
          </a:p>
          <a:p>
            <a:pPr algn="l" eaLnBrk="1" hangingPunct="1">
              <a:spcBef>
                <a:spcPct val="0"/>
              </a:spcBef>
              <a:buFontTx/>
              <a:buNone/>
            </a:pPr>
            <a:r>
              <a:rPr lang="tr-TR" altLang="tr-TR" sz="1800" dirty="0">
                <a:latin typeface="Times New Roman" panose="02020603050405020304" pitchFamily="18" charset="0"/>
                <a:cs typeface="Times New Roman" panose="02020603050405020304" pitchFamily="18" charset="0"/>
              </a:rPr>
              <a:t>Doktora	: Selçuk Üniversitesi</a:t>
            </a:r>
          </a:p>
          <a:p>
            <a:pPr algn="l" eaLnBrk="1" hangingPunct="1">
              <a:spcBef>
                <a:spcPct val="0"/>
              </a:spcBef>
              <a:buFontTx/>
              <a:buNone/>
            </a:pPr>
            <a:endParaRPr lang="tr-TR" altLang="tr-TR" sz="1800" dirty="0">
              <a:latin typeface="Times New Roman" panose="02020603050405020304" pitchFamily="18" charset="0"/>
              <a:cs typeface="Times New Roman" panose="02020603050405020304" pitchFamily="18" charset="0"/>
            </a:endParaRPr>
          </a:p>
          <a:p>
            <a:pPr algn="l">
              <a:spcBef>
                <a:spcPct val="0"/>
              </a:spcBef>
            </a:pPr>
            <a:r>
              <a:rPr lang="tr-TR" altLang="tr-TR" sz="1800" dirty="0">
                <a:latin typeface="Times New Roman" panose="02020603050405020304" pitchFamily="18" charset="0"/>
                <a:cs typeface="Times New Roman" panose="02020603050405020304" pitchFamily="18" charset="0"/>
              </a:rPr>
              <a:t>İletişim: </a:t>
            </a:r>
            <a:r>
              <a:rPr lang="tr-TR" altLang="tr-TR" sz="1800" dirty="0">
                <a:latin typeface="Times New Roman" panose="02020603050405020304" pitchFamily="18" charset="0"/>
                <a:cs typeface="Times New Roman" panose="02020603050405020304" pitchFamily="18" charset="0"/>
                <a:hlinkClick r:id="rId8"/>
              </a:rPr>
              <a:t>seyda.tekelioglu@karatay.edu.tr</a:t>
            </a:r>
            <a:endParaRPr lang="tr-TR" altLang="tr-TR" sz="1800" dirty="0">
              <a:latin typeface="Times New Roman" panose="02020603050405020304" pitchFamily="18" charset="0"/>
              <a:cs typeface="Times New Roman" panose="02020603050405020304" pitchFamily="18" charset="0"/>
            </a:endParaRPr>
          </a:p>
          <a:p>
            <a:pPr algn="l" eaLnBrk="1" hangingPunct="1">
              <a:spcBef>
                <a:spcPct val="0"/>
              </a:spcBef>
              <a:buFontTx/>
              <a:buNone/>
            </a:pPr>
            <a:endParaRPr lang="tr-TR" altLang="tr-TR" sz="1800" dirty="0">
              <a:latin typeface="Times New Roman" panose="02020603050405020304" pitchFamily="18" charset="0"/>
              <a:cs typeface="Times New Roman" panose="02020603050405020304" pitchFamily="18" charset="0"/>
            </a:endParaRPr>
          </a:p>
          <a:p>
            <a:pPr algn="l">
              <a:lnSpc>
                <a:spcPct val="100000"/>
              </a:lnSpc>
            </a:pPr>
            <a:endParaRPr lang="tr-TR" sz="1800" dirty="0">
              <a:latin typeface="Times New Roman" panose="02020603050405020304" pitchFamily="18" charset="0"/>
              <a:cs typeface="Times New Roman" panose="02020603050405020304" pitchFamily="18" charset="0"/>
            </a:endParaRPr>
          </a:p>
        </p:txBody>
      </p:sp>
      <p:pic>
        <p:nvPicPr>
          <p:cNvPr id="11" name="Resim 10" descr="Şeyda TEKELİOĞLU">
            <a:extLst>
              <a:ext uri="{FF2B5EF4-FFF2-40B4-BE49-F238E27FC236}">
                <a16:creationId xmlns:a16="http://schemas.microsoft.com/office/drawing/2014/main" id="{0FAC4555-3DDD-F985-B8B6-BFDD025EB6FB}"/>
              </a:ext>
            </a:extLst>
          </p:cNvPr>
          <p:cNvPicPr>
            <a:picLocks noChangeAspect="1"/>
          </p:cNvPicPr>
          <p:nvPr/>
        </p:nvPicPr>
        <p:blipFill>
          <a:blip r:embed="rId9"/>
          <a:stretch>
            <a:fillRect/>
          </a:stretch>
        </p:blipFill>
        <p:spPr>
          <a:xfrm>
            <a:off x="7511971" y="1887099"/>
            <a:ext cx="1894390" cy="2225345"/>
          </a:xfrm>
          <a:prstGeom prst="rect">
            <a:avLst/>
          </a:prstGeom>
        </p:spPr>
      </p:pic>
    </p:spTree>
    <p:extLst>
      <p:ext uri="{BB962C8B-B14F-4D97-AF65-F5344CB8AC3E}">
        <p14:creationId xmlns:p14="http://schemas.microsoft.com/office/powerpoint/2010/main" val="125754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Cambria" panose="02040503050406030204" pitchFamily="18"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Metin kutusu 16">
            <a:extLst>
              <a:ext uri="{FF2B5EF4-FFF2-40B4-BE49-F238E27FC236}">
                <a16:creationId xmlns:a16="http://schemas.microsoft.com/office/drawing/2014/main" id="{8FAD6412-9266-1B33-00CC-C3E38945F437}"/>
              </a:ext>
            </a:extLst>
          </p:cNvPr>
          <p:cNvSpPr txBox="1"/>
          <p:nvPr/>
        </p:nvSpPr>
        <p:spPr>
          <a:xfrm>
            <a:off x="503274" y="1290604"/>
            <a:ext cx="11185451" cy="369332"/>
          </a:xfrm>
          <a:prstGeom prst="rect">
            <a:avLst/>
          </a:prstGeom>
          <a:noFill/>
        </p:spPr>
        <p:txBody>
          <a:bodyPr wrap="square">
            <a:spAutoFit/>
          </a:bodyPr>
          <a:lstStyle/>
          <a:p>
            <a:pPr marL="0" lvl="0" indent="0" algn="just">
              <a:buNone/>
            </a:pPr>
            <a:r>
              <a:rPr lang="tr-TR" sz="1800" b="1" dirty="0"/>
              <a:t> </a:t>
            </a:r>
            <a:endParaRPr lang="tr-TR" dirty="0"/>
          </a:p>
        </p:txBody>
      </p:sp>
      <p:sp>
        <p:nvSpPr>
          <p:cNvPr id="3" name="Alt Başlık 2">
            <a:extLst>
              <a:ext uri="{FF2B5EF4-FFF2-40B4-BE49-F238E27FC236}">
                <a16:creationId xmlns:a16="http://schemas.microsoft.com/office/drawing/2014/main" id="{FB0343DC-904E-A51D-B73A-F2505F0AACEE}"/>
              </a:ext>
            </a:extLst>
          </p:cNvPr>
          <p:cNvSpPr>
            <a:spLocks noGrp="1"/>
          </p:cNvSpPr>
          <p:nvPr>
            <p:ph type="subTitle" idx="1"/>
          </p:nvPr>
        </p:nvSpPr>
        <p:spPr>
          <a:xfrm>
            <a:off x="931491" y="1533525"/>
            <a:ext cx="4579111" cy="3790949"/>
          </a:xfrm>
        </p:spPr>
        <p:txBody>
          <a:bodyPr>
            <a:normAutofit lnSpcReduction="10000"/>
          </a:bodyPr>
          <a:lstStyle/>
          <a:p>
            <a:pPr algn="l" eaLnBrk="1" hangingPunct="1">
              <a:spcBef>
                <a:spcPct val="0"/>
              </a:spcBef>
              <a:buFontTx/>
              <a:buNone/>
            </a:pPr>
            <a:endParaRPr lang="tr-TR" altLang="tr-TR" sz="1800" b="1" dirty="0">
              <a:latin typeface="Times New Roman" panose="02020603050405020304" pitchFamily="18" charset="0"/>
              <a:cs typeface="Times New Roman" panose="02020603050405020304" pitchFamily="18" charset="0"/>
            </a:endParaRPr>
          </a:p>
          <a:p>
            <a:pPr algn="l" eaLnBrk="1" hangingPunct="1">
              <a:spcBef>
                <a:spcPct val="0"/>
              </a:spcBef>
              <a:buFontTx/>
              <a:buNone/>
            </a:pPr>
            <a:endParaRPr lang="tr-TR" altLang="tr-TR" sz="1800" b="1" dirty="0">
              <a:latin typeface="Cambria" panose="02040503050406030204" pitchFamily="18" charset="0"/>
              <a:cs typeface="Times New Roman" panose="02020603050405020304" pitchFamily="18" charset="0"/>
            </a:endParaRPr>
          </a:p>
          <a:p>
            <a:pPr algn="l" eaLnBrk="1" hangingPunct="1">
              <a:spcBef>
                <a:spcPct val="0"/>
              </a:spcBef>
              <a:buFontTx/>
              <a:buNone/>
            </a:pPr>
            <a:r>
              <a:rPr lang="tr-TR" altLang="tr-TR" sz="1800" b="1" dirty="0">
                <a:latin typeface="Cambria" panose="02040503050406030204" pitchFamily="18" charset="0"/>
                <a:cs typeface="Times New Roman" panose="02020603050405020304" pitchFamily="18" charset="0"/>
              </a:rPr>
              <a:t>Ülkü ÇALIK</a:t>
            </a:r>
          </a:p>
          <a:p>
            <a:pPr algn="l" eaLnBrk="1" hangingPunct="1">
              <a:spcBef>
                <a:spcPct val="0"/>
              </a:spcBef>
              <a:buFontTx/>
              <a:buNone/>
            </a:pPr>
            <a:r>
              <a:rPr lang="tr-TR" altLang="tr-TR" sz="1800" b="1" dirty="0">
                <a:latin typeface="Cambria" panose="02040503050406030204" pitchFamily="18" charset="0"/>
                <a:cs typeface="Times New Roman" panose="02020603050405020304" pitchFamily="18" charset="0"/>
              </a:rPr>
              <a:t>Yüksekokul Sekreteri</a:t>
            </a:r>
          </a:p>
          <a:p>
            <a:pPr algn="l" eaLnBrk="1" hangingPunct="1">
              <a:spcBef>
                <a:spcPct val="0"/>
              </a:spcBef>
              <a:buFontTx/>
              <a:buNone/>
            </a:pPr>
            <a:endParaRPr lang="tr-TR" altLang="tr-TR" sz="1800" dirty="0">
              <a:latin typeface="Cambria" panose="02040503050406030204" pitchFamily="18" charset="0"/>
              <a:cs typeface="Times New Roman" panose="02020603050405020304" pitchFamily="18" charset="0"/>
            </a:endParaRPr>
          </a:p>
          <a:p>
            <a:pPr algn="just"/>
            <a:r>
              <a:rPr lang="tr-TR" sz="1800" dirty="0">
                <a:latin typeface="Cambria" panose="02040503050406030204" pitchFamily="18" charset="0"/>
                <a:ea typeface="Cambria" panose="02040503050406030204" pitchFamily="18" charset="0"/>
              </a:rPr>
              <a:t>Yatay ve dikey geçişler, intibak işlemleri, maddi hata, staj, çift </a:t>
            </a:r>
            <a:r>
              <a:rPr lang="tr-TR" sz="1800" dirty="0" err="1">
                <a:latin typeface="Cambria" panose="02040503050406030204" pitchFamily="18" charset="0"/>
                <a:ea typeface="Cambria" panose="02040503050406030204" pitchFamily="18" charset="0"/>
              </a:rPr>
              <a:t>anadal</a:t>
            </a:r>
            <a:r>
              <a:rPr lang="tr-TR" sz="1800" dirty="0">
                <a:latin typeface="Cambria" panose="02040503050406030204" pitchFamily="18" charset="0"/>
                <a:ea typeface="Cambria" panose="02040503050406030204" pitchFamily="18" charset="0"/>
              </a:rPr>
              <a:t>, ders programları, sınav programları, müfredatlar, akademik takvim, mazeret sınavları, mezuniyet ek/tek ders sınavları, mezuniyet işlemleri gibi eğitim öğretim süreçleri ile ilgili olarak gerekli tüm süreçlerde irtibat kuracağınız yetkilidir. </a:t>
            </a:r>
          </a:p>
          <a:p>
            <a:pPr algn="just" eaLnBrk="1" hangingPunct="1">
              <a:spcBef>
                <a:spcPct val="0"/>
              </a:spcBef>
              <a:buFontTx/>
              <a:buNone/>
            </a:pPr>
            <a:endParaRPr lang="tr-TR" altLang="tr-TR" sz="1800" dirty="0">
              <a:latin typeface="Cambria" panose="02040503050406030204" pitchFamily="18" charset="0"/>
              <a:cs typeface="Times New Roman" panose="02020603050405020304" pitchFamily="18" charset="0"/>
            </a:endParaRPr>
          </a:p>
          <a:p>
            <a:pPr algn="just">
              <a:spcBef>
                <a:spcPct val="0"/>
              </a:spcBef>
            </a:pPr>
            <a:r>
              <a:rPr lang="tr-TR" altLang="tr-TR" sz="1800" dirty="0">
                <a:latin typeface="Cambria" panose="02040503050406030204" pitchFamily="18" charset="0"/>
                <a:cs typeface="Times New Roman" panose="02020603050405020304" pitchFamily="18" charset="0"/>
              </a:rPr>
              <a:t>İletişim: </a:t>
            </a:r>
            <a:r>
              <a:rPr lang="tr-TR" altLang="tr-TR" sz="1800" dirty="0">
                <a:latin typeface="Cambria" panose="02040503050406030204" pitchFamily="18" charset="0"/>
                <a:cs typeface="Times New Roman" panose="02020603050405020304" pitchFamily="18" charset="0"/>
                <a:hlinkClick r:id="rId8"/>
              </a:rPr>
              <a:t>ulku.calik@karatay.edu.tr</a:t>
            </a:r>
            <a:endParaRPr lang="tr-TR" altLang="tr-TR" sz="1800" dirty="0">
              <a:latin typeface="Cambria" panose="02040503050406030204" pitchFamily="18" charset="0"/>
              <a:cs typeface="Times New Roman" panose="02020603050405020304" pitchFamily="18" charset="0"/>
            </a:endParaRPr>
          </a:p>
          <a:p>
            <a:pPr algn="just">
              <a:spcBef>
                <a:spcPct val="0"/>
              </a:spcBef>
            </a:pPr>
            <a:r>
              <a:rPr lang="tr-TR" altLang="tr-TR" sz="1800" dirty="0">
                <a:latin typeface="Cambria" panose="02040503050406030204" pitchFamily="18" charset="0"/>
                <a:cs typeface="Times New Roman" panose="02020603050405020304" pitchFamily="18" charset="0"/>
              </a:rPr>
              <a:t>Dahili: 7347</a:t>
            </a:r>
          </a:p>
          <a:p>
            <a:pPr algn="just" eaLnBrk="1" hangingPunct="1">
              <a:spcBef>
                <a:spcPct val="0"/>
              </a:spcBef>
              <a:buFontTx/>
              <a:buNone/>
            </a:pPr>
            <a:endParaRPr lang="tr-TR" altLang="tr-TR" sz="1800" dirty="0">
              <a:latin typeface="Times New Roman" panose="02020603050405020304" pitchFamily="18" charset="0"/>
              <a:cs typeface="Times New Roman" panose="02020603050405020304" pitchFamily="18" charset="0"/>
            </a:endParaRPr>
          </a:p>
          <a:p>
            <a:pPr algn="l">
              <a:lnSpc>
                <a:spcPct val="100000"/>
              </a:lnSpc>
            </a:pPr>
            <a:endParaRPr lang="tr-TR" sz="1800" dirty="0">
              <a:latin typeface="Times New Roman" panose="02020603050405020304" pitchFamily="18" charset="0"/>
              <a:cs typeface="Times New Roman" panose="02020603050405020304" pitchFamily="18" charset="0"/>
            </a:endParaRPr>
          </a:p>
        </p:txBody>
      </p:sp>
      <p:pic>
        <p:nvPicPr>
          <p:cNvPr id="18" name="Resim 17">
            <a:extLst>
              <a:ext uri="{FF2B5EF4-FFF2-40B4-BE49-F238E27FC236}">
                <a16:creationId xmlns:a16="http://schemas.microsoft.com/office/drawing/2014/main" id="{39D32FDE-9F3E-FD62-D273-235313DA151D}"/>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p:blipFill>
        <p:spPr>
          <a:xfrm>
            <a:off x="6532918" y="2124128"/>
            <a:ext cx="3852953" cy="2806794"/>
          </a:xfrm>
          <a:prstGeom prst="rect">
            <a:avLst/>
          </a:prstGeom>
        </p:spPr>
      </p:pic>
    </p:spTree>
    <p:extLst>
      <p:ext uri="{BB962C8B-B14F-4D97-AF65-F5344CB8AC3E}">
        <p14:creationId xmlns:p14="http://schemas.microsoft.com/office/powerpoint/2010/main" val="2957002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8C7B11B-087F-956F-97AB-9A3A21784C54}"/>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5" name="Resim 4">
            <a:extLst>
              <a:ext uri="{FF2B5EF4-FFF2-40B4-BE49-F238E27FC236}">
                <a16:creationId xmlns:a16="http://schemas.microsoft.com/office/drawing/2014/main" id="{5046C782-79DB-AE2C-3314-E2411E9A7F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91737D6B-A025-8F01-E8E5-0FC7379967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93B4ECF8-548B-703C-1499-0637FF176F79}"/>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BAEEEC85-006C-D630-D124-7E40C74072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FCA3DB7B-EE0E-C857-B5CF-E670626B0A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5DD3D700-5591-D54C-4FD0-96FDC7B935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548FE531-FA47-B087-C7C5-EFC80D93AAE6}"/>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A71961B9-9A4C-0EEA-612B-262609C114B2}"/>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91FEDC87-76EF-5BCE-88F7-0BEBAA4A573D}"/>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1471ED64-D914-9F7C-06A4-6E6838337E64}"/>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3A24A0E0-DAA5-2C70-C846-7E1238149C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6" name="Dikdörtgen 15">
            <a:extLst>
              <a:ext uri="{FF2B5EF4-FFF2-40B4-BE49-F238E27FC236}">
                <a16:creationId xmlns:a16="http://schemas.microsoft.com/office/drawing/2014/main" id="{E70EB49D-6809-4565-8B4D-1C192DA3661A}"/>
              </a:ext>
            </a:extLst>
          </p:cNvPr>
          <p:cNvSpPr/>
          <p:nvPr/>
        </p:nvSpPr>
        <p:spPr>
          <a:xfrm>
            <a:off x="6538276" y="4198493"/>
            <a:ext cx="6096000" cy="646331"/>
          </a:xfrm>
          <a:prstGeom prst="rect">
            <a:avLst/>
          </a:prstGeom>
        </p:spPr>
        <p:txBody>
          <a:bodyPr lIns="91440" tIns="45720" rIns="91440" bIns="45720" anchor="t">
            <a:spAutoFit/>
          </a:bodyPr>
          <a:lstStyle/>
          <a:p>
            <a:r>
              <a:rPr lang="tr-TR" b="1" dirty="0"/>
              <a:t>  Öğrenci İşleri </a:t>
            </a:r>
          </a:p>
          <a:p>
            <a:r>
              <a:rPr lang="tr-TR" dirty="0"/>
              <a:t>Şerife AKMAN</a:t>
            </a:r>
            <a:endParaRPr lang="tr-TR" dirty="0">
              <a:ea typeface="Calibri"/>
              <a:cs typeface="Calibri"/>
            </a:endParaRPr>
          </a:p>
        </p:txBody>
      </p:sp>
      <p:pic>
        <p:nvPicPr>
          <p:cNvPr id="3" name="Resim 2" descr="Şerife AKMAN">
            <a:extLst>
              <a:ext uri="{FF2B5EF4-FFF2-40B4-BE49-F238E27FC236}">
                <a16:creationId xmlns:a16="http://schemas.microsoft.com/office/drawing/2014/main" id="{868631D6-93BC-0652-E476-982EDE77F2F6}"/>
              </a:ext>
            </a:extLst>
          </p:cNvPr>
          <p:cNvPicPr>
            <a:picLocks noChangeAspect="1"/>
          </p:cNvPicPr>
          <p:nvPr/>
        </p:nvPicPr>
        <p:blipFill>
          <a:blip r:embed="rId8"/>
          <a:stretch>
            <a:fillRect/>
          </a:stretch>
        </p:blipFill>
        <p:spPr>
          <a:xfrm>
            <a:off x="6537767" y="1838872"/>
            <a:ext cx="1643606" cy="2061370"/>
          </a:xfrm>
          <a:prstGeom prst="rect">
            <a:avLst/>
          </a:prstGeom>
        </p:spPr>
      </p:pic>
    </p:spTree>
    <p:extLst>
      <p:ext uri="{BB962C8B-B14F-4D97-AF65-F5344CB8AC3E}">
        <p14:creationId xmlns:p14="http://schemas.microsoft.com/office/powerpoint/2010/main" val="188613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AE50F1-8500-C2BF-BE85-4B268AFF2DDF}"/>
              </a:ext>
            </a:extLst>
          </p:cNvPr>
          <p:cNvSpPr>
            <a:spLocks noGrp="1"/>
          </p:cNvSpPr>
          <p:nvPr>
            <p:ph type="title"/>
          </p:nvPr>
        </p:nvSpPr>
        <p:spPr>
          <a:xfrm>
            <a:off x="838200" y="949238"/>
            <a:ext cx="10515600" cy="1325563"/>
          </a:xfrm>
        </p:spPr>
        <p:txBody>
          <a:bodyPr>
            <a:normAutofit/>
          </a:bodyPr>
          <a:lstStyle/>
          <a:p>
            <a:r>
              <a:rPr lang="tr-TR" sz="3600" b="1" dirty="0">
                <a:latin typeface="Cambria" panose="02040503050406030204" pitchFamily="18" charset="0"/>
              </a:rPr>
              <a:t>Eğitim Modeli ve Alanları</a:t>
            </a:r>
          </a:p>
        </p:txBody>
      </p:sp>
      <p:sp>
        <p:nvSpPr>
          <p:cNvPr id="3" name="İçerik Yer Tutucusu 2">
            <a:extLst>
              <a:ext uri="{FF2B5EF4-FFF2-40B4-BE49-F238E27FC236}">
                <a16:creationId xmlns:a16="http://schemas.microsoft.com/office/drawing/2014/main" id="{3BCC0617-1992-512A-F9DA-0512090F3396}"/>
              </a:ext>
            </a:extLst>
          </p:cNvPr>
          <p:cNvSpPr>
            <a:spLocks noGrp="1"/>
          </p:cNvSpPr>
          <p:nvPr>
            <p:ph idx="1"/>
          </p:nvPr>
        </p:nvSpPr>
        <p:spPr>
          <a:xfrm>
            <a:off x="838200" y="1965850"/>
            <a:ext cx="10515600" cy="3690436"/>
          </a:xfrm>
        </p:spPr>
        <p:txBody>
          <a:bodyPr vert="horz" lIns="91440" tIns="45720" rIns="91440" bIns="45720" rtlCol="0" anchor="t">
            <a:normAutofit fontScale="92500" lnSpcReduction="10000"/>
          </a:bodyPr>
          <a:lstStyle/>
          <a:p>
            <a:pPr algn="just"/>
            <a:r>
              <a:rPr lang="tr-TR" sz="2400" dirty="0">
                <a:latin typeface="Cambria"/>
                <a:ea typeface="Cambria"/>
              </a:rPr>
              <a:t>2024-2025 eğitim-öğretim yılında </a:t>
            </a:r>
            <a:r>
              <a:rPr lang="tr-TR" sz="2400" dirty="0" err="1">
                <a:latin typeface="Cambria"/>
                <a:ea typeface="Cambria"/>
              </a:rPr>
              <a:t>yüzyüze</a:t>
            </a:r>
            <a:r>
              <a:rPr lang="tr-TR" sz="2400" dirty="0">
                <a:latin typeface="Cambria"/>
                <a:ea typeface="Cambria"/>
              </a:rPr>
              <a:t> (hibrit) eğitim modeliyle gerçekleştirilecek ve kayıt altına alınacak olan dersler sonradan </a:t>
            </a:r>
            <a:r>
              <a:rPr lang="tr-TR" sz="2400" dirty="0" err="1">
                <a:latin typeface="Cambria"/>
                <a:ea typeface="Cambria"/>
              </a:rPr>
              <a:t>KaratayUZEM</a:t>
            </a:r>
            <a:r>
              <a:rPr lang="tr-TR" sz="2400" dirty="0">
                <a:latin typeface="Cambria"/>
                <a:ea typeface="Cambria"/>
              </a:rPr>
              <a:t> sisteminden takip edilebilecektir.</a:t>
            </a:r>
          </a:p>
          <a:p>
            <a:pPr algn="just"/>
            <a:r>
              <a:rPr lang="tr-TR" sz="2400" dirty="0">
                <a:latin typeface="Cambria" panose="02040503050406030204" pitchFamily="18" charset="0"/>
              </a:rPr>
              <a:t>2547 sayılı Yükseköğretim Kanunu'nun 5-i maddesinde belirtilen dersler, Medeniyet Tasavvuru ve Ahilik, Üniversite Seçmeli dersler UZEM sistemi üzerinden takip edilebilecektir.</a:t>
            </a:r>
          </a:p>
          <a:p>
            <a:r>
              <a:rPr lang="tr-TR" sz="2400" u="sng" dirty="0">
                <a:solidFill>
                  <a:schemeClr val="accent1">
                    <a:lumMod val="75000"/>
                  </a:schemeClr>
                </a:solidFill>
                <a:latin typeface="Cambria" panose="02040503050406030204" pitchFamily="18" charset="0"/>
              </a:rPr>
              <a:t>https://uzem.karatay.edu.tr/</a:t>
            </a:r>
          </a:p>
          <a:p>
            <a:pPr algn="just"/>
            <a:r>
              <a:rPr lang="tr-TR" sz="2600" dirty="0">
                <a:latin typeface="Cambria"/>
                <a:ea typeface="Cambria"/>
              </a:rPr>
              <a:t>Hukuk Fakültesi binasında derslerin işlendiği 1sınıf bulunmakta olup 1. sınıf dersleri H-105 </a:t>
            </a:r>
            <a:r>
              <a:rPr lang="tr-TR" sz="2600" dirty="0" err="1">
                <a:latin typeface="Cambria"/>
                <a:ea typeface="Cambria"/>
              </a:rPr>
              <a:t>nolu</a:t>
            </a:r>
            <a:r>
              <a:rPr lang="tr-TR" sz="2600" dirty="0">
                <a:latin typeface="Cambria"/>
                <a:ea typeface="Cambria"/>
              </a:rPr>
              <a:t> sınıfta işlenmektedir.</a:t>
            </a:r>
          </a:p>
          <a:p>
            <a:pPr algn="just"/>
            <a:r>
              <a:rPr lang="tr-TR" sz="2600" dirty="0">
                <a:latin typeface="Cambria"/>
                <a:ea typeface="Cambria"/>
              </a:rPr>
              <a:t>Binamızda ayrıca 1. katta  Kütüphane ve çalışma alanları mevcuttur.</a:t>
            </a:r>
          </a:p>
          <a:p>
            <a:endParaRPr lang="tr-TR" dirty="0"/>
          </a:p>
        </p:txBody>
      </p:sp>
      <p:sp>
        <p:nvSpPr>
          <p:cNvPr id="4" name="Dikdörtgen 3">
            <a:extLst>
              <a:ext uri="{FF2B5EF4-FFF2-40B4-BE49-F238E27FC236}">
                <a16:creationId xmlns:a16="http://schemas.microsoft.com/office/drawing/2014/main" id="{37F7843B-62C7-162E-AC04-6BFBB4AF4005}"/>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5" name="Resim 4">
            <a:extLst>
              <a:ext uri="{FF2B5EF4-FFF2-40B4-BE49-F238E27FC236}">
                <a16:creationId xmlns:a16="http://schemas.microsoft.com/office/drawing/2014/main" id="{698492EA-896A-C635-4EF5-D936C250F2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883B85D0-9366-23E5-686B-A8B417BE01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1B546BE8-901A-8EF8-436B-3358015D5127}"/>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A40DBEF7-AFDF-3111-89D8-D5D76BBF24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73DC3A52-52DF-601E-423A-98D17213EF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49F7A56C-6664-ACCE-18F0-A920B2AEA3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F6A266AD-2916-B3EA-46B1-6F5F637EAB64}"/>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3E0A1404-2E71-EE04-BB81-381A4C2691B7}"/>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354FB67E-0ACE-5A26-02DF-C14035C7E054}"/>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EBFB9647-5693-E0BE-8E4B-ED330B84E3E5}"/>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E50267B6-F5D2-8DC1-4AB5-30DB772236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Tree>
    <p:extLst>
      <p:ext uri="{BB962C8B-B14F-4D97-AF65-F5344CB8AC3E}">
        <p14:creationId xmlns:p14="http://schemas.microsoft.com/office/powerpoint/2010/main" val="93960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AKADEMİK</a:t>
            </a:r>
            <a:r>
              <a:rPr lang="tr-TR" sz="2000" b="1" dirty="0">
                <a:solidFill>
                  <a:schemeClr val="bg1"/>
                </a:solidFill>
                <a:latin typeface="Cambria" panose="02040503050406030204" pitchFamily="18" charset="0"/>
                <a:cs typeface="Times New Roman" panose="02020603050405020304" pitchFamily="18" charset="0"/>
              </a:rPr>
              <a:t> TAKVİM</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25" name="İçerik Yer Tutucusu 2">
            <a:extLst>
              <a:ext uri="{FF2B5EF4-FFF2-40B4-BE49-F238E27FC236}">
                <a16:creationId xmlns:a16="http://schemas.microsoft.com/office/drawing/2014/main" id="{83002929-F2C7-4B0E-AA5D-F6F96553B996}"/>
              </a:ext>
            </a:extLst>
          </p:cNvPr>
          <p:cNvSpPr txBox="1">
            <a:spLocks/>
          </p:cNvSpPr>
          <p:nvPr/>
        </p:nvSpPr>
        <p:spPr>
          <a:xfrm>
            <a:off x="838200" y="160933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sz="2300" dirty="0">
                <a:solidFill>
                  <a:prstClr val="black"/>
                </a:solidFill>
                <a:latin typeface="Cambria" panose="02040503050406030204" pitchFamily="18" charset="0"/>
                <a:ea typeface="Cambria" panose="02040503050406030204" pitchFamily="18" charset="0"/>
                <a:cs typeface="Times New Roman" panose="02020603050405020304" pitchFamily="18" charset="0"/>
              </a:rPr>
              <a:t>Her akademik yıl güz ve bahar olmak üzere iki yarıyıldan oluşur. Güz ve bahar yarıyılları ara sınav haftası dahil 14 haftadır.</a:t>
            </a:r>
          </a:p>
          <a:p>
            <a:pPr algn="just"/>
            <a:endParaRPr lang="tr-TR" sz="23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a:r>
              <a:rPr lang="tr-TR" sz="2300" dirty="0">
                <a:solidFill>
                  <a:prstClr val="black"/>
                </a:solidFill>
                <a:latin typeface="Cambria" panose="02040503050406030204" pitchFamily="18" charset="0"/>
                <a:ea typeface="Cambria" panose="02040503050406030204" pitchFamily="18" charset="0"/>
                <a:cs typeface="Times New Roman" panose="02020603050405020304" pitchFamily="18" charset="0"/>
              </a:rPr>
              <a:t>Akademik takvim, kayıt, ders başlama-bitiş, sınavlar gibi bir eğitim-öğretim yılı boyunca yapılacak çalışmaların zamanını gösteren çizelgedir. Akademik yıl boyunca gerekli olacak tarihleri;</a:t>
            </a:r>
          </a:p>
          <a:p>
            <a:pPr algn="just"/>
            <a:endParaRPr lang="tr-TR" sz="23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r>
              <a:rPr lang="tr-TR" sz="2300" dirty="0">
                <a:solidFill>
                  <a:prstClr val="black"/>
                </a:solidFill>
                <a:latin typeface="Cambria" panose="02040503050406030204" pitchFamily="18" charset="0"/>
                <a:ea typeface="Cambria" panose="02040503050406030204" pitchFamily="18" charset="0"/>
                <a:cs typeface="Times New Roman" panose="02020603050405020304" pitchFamily="18" charset="0"/>
                <a:hlinkClick r:id="rId8"/>
              </a:rPr>
              <a:t>https://www.karatay.edu.tr/AkademikTakvim.html</a:t>
            </a:r>
            <a:r>
              <a:rPr lang="tr-TR" sz="23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adresinden takip edilebilir. </a:t>
            </a:r>
          </a:p>
          <a:p>
            <a:endParaRPr lang="tr-T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594664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9061</TotalTime>
  <Words>3259</Words>
  <Application>Microsoft Office PowerPoint</Application>
  <PresentationFormat>Geniş ekran</PresentationFormat>
  <Paragraphs>463</Paragraphs>
  <Slides>38</Slides>
  <Notes>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38</vt:i4>
      </vt:variant>
    </vt:vector>
  </HeadingPairs>
  <TitlesOfParts>
    <vt:vector size="46" baseType="lpstr">
      <vt:lpstr>Arial</vt:lpstr>
      <vt:lpstr>Calibri</vt:lpstr>
      <vt:lpstr>Calibri Light</vt:lpstr>
      <vt:lpstr>Cambria</vt:lpstr>
      <vt:lpstr>Poppins</vt:lpstr>
      <vt:lpstr>Tahoma</vt:lpstr>
      <vt:lpstr>Times New Roman</vt:lpstr>
      <vt:lpstr>Office Teması</vt:lpstr>
      <vt:lpstr>PowerPoint Sunusu</vt:lpstr>
      <vt:lpstr>Değerli Öğrencilerimiz,</vt:lpstr>
      <vt:lpstr>PowerPoint Sunusu</vt:lpstr>
      <vt:lpstr>PowerPoint Sunusu</vt:lpstr>
      <vt:lpstr>PowerPoint Sunusu</vt:lpstr>
      <vt:lpstr>PowerPoint Sunusu</vt:lpstr>
      <vt:lpstr>PowerPoint Sunusu</vt:lpstr>
      <vt:lpstr>Eğitim Modeli ve Alanları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Kamil KÜÇÜKYILMAZ</dc:creator>
  <cp:lastModifiedBy>ÜLKÜ ÇALIK</cp:lastModifiedBy>
  <cp:revision>353</cp:revision>
  <dcterms:created xsi:type="dcterms:W3CDTF">2019-05-29T10:50:09Z</dcterms:created>
  <dcterms:modified xsi:type="dcterms:W3CDTF">2024-12-09T12:05:36Z</dcterms:modified>
</cp:coreProperties>
</file>