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518950-74E6-4125-939B-C4294BB701E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F9B04F6-7983-F852-EF2C-53FD85D668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5F57CA6-A453-00AA-0067-2EDD8F7A8828}"/>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B1A06860-FC33-D145-0A6C-C19111AA484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5FE352-D94B-8627-01A1-4375342EF9FD}"/>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32352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F864BE-62DF-271C-CF14-4F97C186F9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61B59D2-D84F-44F8-154B-A644E08E94B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DE79EB-3CDC-9846-059D-6D988229E8EA}"/>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8952B3EE-3AD2-D570-13EC-27AE9539CE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A780853-66E6-47B2-F60B-012442E9EA8E}"/>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396820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CF345A2-9A18-2EF2-6485-1134C39911E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0597815-5236-19B6-AB20-AB2992279D8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92B6BFB-1DE6-82AF-1359-5A4D9BFB452A}"/>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B82657A3-5A50-1126-ADF3-703BA5C7F5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8F72590-911F-5CC7-ACD9-766D330B5D77}"/>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193921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C8F8E9-9F23-DCE3-AF80-A1B25BF848A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078C7D8-71ED-2D4A-7C7F-DBE15862B1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3F59BF5-56B0-F00F-0B05-794FAEA874B7}"/>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2F635A42-35A9-D35B-66BD-9EB67EA40B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2FE5D6-23B6-0994-65DF-1F5830ED1EAB}"/>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421093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F4896B-C978-122A-8E15-CC05AED6341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32E909B-956F-EB47-D0EE-E3F0BE1A66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2D8EB61-427A-0A6E-D260-2CA0135332C3}"/>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7E274FF0-F7A6-D93C-4465-A084ACB904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58A4C1A-2A75-F459-5FF3-D9489ED8C634}"/>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381242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A839C0-08A8-130F-832F-77F10C4D46E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3AE32EA-A912-8AF9-2F0C-9B3D5A82938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624FBC1-815D-CAF7-8B2D-053D49B3B73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40074D2-4725-30E6-8969-9EAF767A37F7}"/>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6" name="Alt Bilgi Yer Tutucusu 5">
            <a:extLst>
              <a:ext uri="{FF2B5EF4-FFF2-40B4-BE49-F238E27FC236}">
                <a16:creationId xmlns:a16="http://schemas.microsoft.com/office/drawing/2014/main" id="{485EB037-4E84-BE20-BFD0-19D805657E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3BA85AB-AF9F-1B9B-9CF7-D176F8899790}"/>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4051687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88884F-789D-6B8C-1BC4-1611991AFD9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F3139A6-546C-2CD0-C925-E63A4D59C1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D3CF9BC-2CBE-A0FB-760F-B2ADA13E1F2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A741E78-FB17-72F0-5FF6-7E8F835B6E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4764589-48A6-9C59-90B1-437E8F2D0D8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A90663A-3CAA-ACED-79E9-27E3138F1DC4}"/>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8" name="Alt Bilgi Yer Tutucusu 7">
            <a:extLst>
              <a:ext uri="{FF2B5EF4-FFF2-40B4-BE49-F238E27FC236}">
                <a16:creationId xmlns:a16="http://schemas.microsoft.com/office/drawing/2014/main" id="{4C63D034-2EF5-63E0-4CC3-7C977C071C4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CEA586F-97CD-5A66-320B-CD30E0D228E8}"/>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129269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D65C46-3309-B677-6B24-30BD2E9A67B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20B7845-6418-B187-9690-9AFB6CCD6739}"/>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4" name="Alt Bilgi Yer Tutucusu 3">
            <a:extLst>
              <a:ext uri="{FF2B5EF4-FFF2-40B4-BE49-F238E27FC236}">
                <a16:creationId xmlns:a16="http://schemas.microsoft.com/office/drawing/2014/main" id="{167F0839-55E7-F65A-353C-5EF65762772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2710522-F886-6D74-218A-88C175C43004}"/>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111201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E18F17A-100B-77E1-BEB1-60178A61B41F}"/>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3" name="Alt Bilgi Yer Tutucusu 2">
            <a:extLst>
              <a:ext uri="{FF2B5EF4-FFF2-40B4-BE49-F238E27FC236}">
                <a16:creationId xmlns:a16="http://schemas.microsoft.com/office/drawing/2014/main" id="{B83E9B14-C2C1-2DAD-51AB-15FEB99D5A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CB2EE1E-08A0-ABDF-5641-4C32D11C8182}"/>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2975946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CE254C-73E4-F5FB-5F2E-9125A11BCB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95DC4A3-F177-C0F3-7FD5-442459C8EA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5EB9B62-7A89-C021-E179-47104D7B4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309CA0D-98BF-AD39-A877-2BC00AD55EC3}"/>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6" name="Alt Bilgi Yer Tutucusu 5">
            <a:extLst>
              <a:ext uri="{FF2B5EF4-FFF2-40B4-BE49-F238E27FC236}">
                <a16:creationId xmlns:a16="http://schemas.microsoft.com/office/drawing/2014/main" id="{32EC0F47-C2BB-9AE4-09DA-73A96DE4732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F3955DE-85BC-B857-1162-D3B1357922DF}"/>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310644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8F148B-56E6-628D-5121-F4C24DBB24A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FBDD3F0-0D3B-E159-43F7-4E6B6A2F3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42F70AA-4604-3793-B098-C7FBFB6BD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52C6029-4C23-E79F-AF9D-470FC2667305}"/>
              </a:ext>
            </a:extLst>
          </p:cNvPr>
          <p:cNvSpPr>
            <a:spLocks noGrp="1"/>
          </p:cNvSpPr>
          <p:nvPr>
            <p:ph type="dt" sz="half" idx="10"/>
          </p:nvPr>
        </p:nvSpPr>
        <p:spPr/>
        <p:txBody>
          <a:bodyPr/>
          <a:lstStyle/>
          <a:p>
            <a:fld id="{D1C19873-A18B-424B-A9F8-416C76E1FDA0}" type="datetimeFigureOut">
              <a:rPr lang="tr-TR" smtClean="0"/>
              <a:t>27.12.2024</a:t>
            </a:fld>
            <a:endParaRPr lang="tr-TR"/>
          </a:p>
        </p:txBody>
      </p:sp>
      <p:sp>
        <p:nvSpPr>
          <p:cNvPr id="6" name="Alt Bilgi Yer Tutucusu 5">
            <a:extLst>
              <a:ext uri="{FF2B5EF4-FFF2-40B4-BE49-F238E27FC236}">
                <a16:creationId xmlns:a16="http://schemas.microsoft.com/office/drawing/2014/main" id="{B90CDC1E-880E-E0CE-1F71-1BE83B8EE5A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6C9C86-8CAA-F98E-64B0-DA79075AA6EA}"/>
              </a:ext>
            </a:extLst>
          </p:cNvPr>
          <p:cNvSpPr>
            <a:spLocks noGrp="1"/>
          </p:cNvSpPr>
          <p:nvPr>
            <p:ph type="sldNum" sz="quarter" idx="12"/>
          </p:nvPr>
        </p:nvSpPr>
        <p:spPr/>
        <p:txBody>
          <a:bodyPr/>
          <a:lstStyle/>
          <a:p>
            <a:fld id="{F4DC3896-3B20-4570-9617-88E760C48E0F}" type="slidenum">
              <a:rPr lang="tr-TR" smtClean="0"/>
              <a:t>‹#›</a:t>
            </a:fld>
            <a:endParaRPr lang="tr-TR"/>
          </a:p>
        </p:txBody>
      </p:sp>
    </p:spTree>
    <p:extLst>
      <p:ext uri="{BB962C8B-B14F-4D97-AF65-F5344CB8AC3E}">
        <p14:creationId xmlns:p14="http://schemas.microsoft.com/office/powerpoint/2010/main" val="84300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E41E165-F3CC-35B8-56FB-D98F86BF76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5B444AE-8D84-BAAD-ED6F-A07CAAEC14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8CCEC6D-F271-E7A4-2CC3-0167E80C4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C19873-A18B-424B-A9F8-416C76E1FDA0}" type="datetimeFigureOut">
              <a:rPr lang="tr-TR" smtClean="0"/>
              <a:t>27.12.2024</a:t>
            </a:fld>
            <a:endParaRPr lang="tr-TR"/>
          </a:p>
        </p:txBody>
      </p:sp>
      <p:sp>
        <p:nvSpPr>
          <p:cNvPr id="5" name="Alt Bilgi Yer Tutucusu 4">
            <a:extLst>
              <a:ext uri="{FF2B5EF4-FFF2-40B4-BE49-F238E27FC236}">
                <a16:creationId xmlns:a16="http://schemas.microsoft.com/office/drawing/2014/main" id="{6E132D21-7BC4-3945-BA48-A0713EAE3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C1173C90-FC33-6688-B5CD-9A3E4425DB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DC3896-3B20-4570-9617-88E760C48E0F}" type="slidenum">
              <a:rPr lang="tr-TR" smtClean="0"/>
              <a:t>‹#›</a:t>
            </a:fld>
            <a:endParaRPr lang="tr-TR"/>
          </a:p>
        </p:txBody>
      </p:sp>
    </p:spTree>
    <p:extLst>
      <p:ext uri="{BB962C8B-B14F-4D97-AF65-F5344CB8AC3E}">
        <p14:creationId xmlns:p14="http://schemas.microsoft.com/office/powerpoint/2010/main" val="3363523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307623-5432-AF45-BD7F-E1EAF7C105E0}"/>
              </a:ext>
            </a:extLst>
          </p:cNvPr>
          <p:cNvSpPr>
            <a:spLocks noGrp="1"/>
          </p:cNvSpPr>
          <p:nvPr>
            <p:ph type="ctrTitle"/>
          </p:nvPr>
        </p:nvSpPr>
        <p:spPr>
          <a:xfrm>
            <a:off x="1524000" y="1122362"/>
            <a:ext cx="9144000" cy="3408073"/>
          </a:xfrm>
        </p:spPr>
        <p:txBody>
          <a:bodyPr>
            <a:normAutofit/>
          </a:bodyPr>
          <a:lstStyle/>
          <a:p>
            <a:pPr>
              <a:lnSpc>
                <a:spcPct val="100000"/>
              </a:lnSpc>
            </a:pPr>
            <a:r>
              <a:rPr lang="tr-TR" dirty="0"/>
              <a:t>ULUSAL STAJ PROGRAMINA İLİŞKİN SIKÇA SORULAN SORULAR</a:t>
            </a:r>
          </a:p>
        </p:txBody>
      </p:sp>
    </p:spTree>
    <p:extLst>
      <p:ext uri="{BB962C8B-B14F-4D97-AF65-F5344CB8AC3E}">
        <p14:creationId xmlns:p14="http://schemas.microsoft.com/office/powerpoint/2010/main" val="291335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D6D52C-3E99-E15F-AB01-7F6FA7EA4E4A}"/>
              </a:ext>
            </a:extLst>
          </p:cNvPr>
          <p:cNvSpPr>
            <a:spLocks noGrp="1"/>
          </p:cNvSpPr>
          <p:nvPr>
            <p:ph type="title"/>
          </p:nvPr>
        </p:nvSpPr>
        <p:spPr>
          <a:xfrm>
            <a:off x="838200" y="681038"/>
            <a:ext cx="10515600" cy="1258598"/>
          </a:xfrm>
        </p:spPr>
        <p:txBody>
          <a:bodyPr>
            <a:normAutofit fontScale="90000"/>
          </a:bodyPr>
          <a:lstStyle/>
          <a:p>
            <a:pPr algn="just"/>
            <a:r>
              <a:rPr lang="tr-TR" dirty="0">
                <a:solidFill>
                  <a:srgbClr val="FF0000"/>
                </a:solidFill>
              </a:rPr>
              <a:t>Staj başvurum kabul edilmiş. Ne yapmam gerekiyor?</a:t>
            </a:r>
          </a:p>
        </p:txBody>
      </p:sp>
      <p:sp>
        <p:nvSpPr>
          <p:cNvPr id="3" name="İçerik Yer Tutucusu 2">
            <a:extLst>
              <a:ext uri="{FF2B5EF4-FFF2-40B4-BE49-F238E27FC236}">
                <a16:creationId xmlns:a16="http://schemas.microsoft.com/office/drawing/2014/main" id="{8EFA45D1-D3FD-61E6-48B6-9D3982F4845C}"/>
              </a:ext>
            </a:extLst>
          </p:cNvPr>
          <p:cNvSpPr>
            <a:spLocks noGrp="1"/>
          </p:cNvSpPr>
          <p:nvPr>
            <p:ph idx="1"/>
          </p:nvPr>
        </p:nvSpPr>
        <p:spPr>
          <a:xfrm>
            <a:off x="838200" y="2133599"/>
            <a:ext cx="10515600" cy="4043363"/>
          </a:xfrm>
        </p:spPr>
        <p:txBody>
          <a:bodyPr>
            <a:normAutofit/>
          </a:bodyPr>
          <a:lstStyle/>
          <a:p>
            <a:pPr marL="0" indent="0" algn="just">
              <a:buNone/>
            </a:pPr>
            <a:r>
              <a:rPr lang="tr-TR" dirty="0"/>
              <a:t>Staj başvurusu kabul edilen öğrencilerimizin teklif aldıkları Adliye’deki ilgili birim ile görüşerek  staj yapacakları tarih aralığını belirlemeleri ve sigorta girişlerinin yapılabilmesi için gerekli belgelerle birlikte staja başlayacakları tarihten </a:t>
            </a:r>
            <a:r>
              <a:rPr lang="tr-TR" b="1" dirty="0"/>
              <a:t>15 GÜN ÖNCE </a:t>
            </a:r>
            <a:r>
              <a:rPr lang="tr-TR" dirty="0"/>
              <a:t>Adalet Meslek Yüksekokulu/Karatay Meslek Yüksekokulu sekreterliğine başvurması gerekiyor.</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14882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3C9AE6-F997-DA4F-59E5-DF44F57A185F}"/>
              </a:ext>
            </a:extLst>
          </p:cNvPr>
          <p:cNvSpPr>
            <a:spLocks noGrp="1"/>
          </p:cNvSpPr>
          <p:nvPr>
            <p:ph type="title"/>
          </p:nvPr>
        </p:nvSpPr>
        <p:spPr/>
        <p:txBody>
          <a:bodyPr/>
          <a:lstStyle/>
          <a:p>
            <a:pPr algn="just"/>
            <a:r>
              <a:rPr lang="tr-TR" dirty="0">
                <a:solidFill>
                  <a:srgbClr val="FF0000"/>
                </a:solidFill>
              </a:rPr>
              <a:t>Staj için gereken belgeleri nereden temin edebilirim?</a:t>
            </a:r>
          </a:p>
        </p:txBody>
      </p:sp>
      <p:sp>
        <p:nvSpPr>
          <p:cNvPr id="3" name="İçerik Yer Tutucusu 2">
            <a:extLst>
              <a:ext uri="{FF2B5EF4-FFF2-40B4-BE49-F238E27FC236}">
                <a16:creationId xmlns:a16="http://schemas.microsoft.com/office/drawing/2014/main" id="{66B72F3F-81B2-669B-A3C0-C5A06868E001}"/>
              </a:ext>
            </a:extLst>
          </p:cNvPr>
          <p:cNvSpPr>
            <a:spLocks noGrp="1"/>
          </p:cNvSpPr>
          <p:nvPr>
            <p:ph idx="1"/>
          </p:nvPr>
        </p:nvSpPr>
        <p:spPr/>
        <p:txBody>
          <a:bodyPr>
            <a:normAutofit fontScale="92500" lnSpcReduction="10000"/>
          </a:bodyPr>
          <a:lstStyle/>
          <a:p>
            <a:pPr marL="0" indent="0" algn="just">
              <a:buNone/>
            </a:pPr>
            <a:r>
              <a:rPr lang="tr-TR" dirty="0"/>
              <a:t>Staj için Müdürlüğümüze aşağıda yer alan belgelerin sunulması gereklidir. Sağlık Yardım Beyan ve Taahhütnamesi ile Zorunlu Staj Formu web sayfamızda duyurular kısmında mevcut olup buradan indirilebilir.</a:t>
            </a:r>
          </a:p>
          <a:p>
            <a:pPr marL="0" indent="0" algn="just">
              <a:buNone/>
            </a:pPr>
            <a:endParaRPr lang="tr-TR" dirty="0"/>
          </a:p>
          <a:p>
            <a:pPr marL="0" indent="0" algn="just">
              <a:buNone/>
            </a:pPr>
            <a:r>
              <a:rPr lang="tr-TR" dirty="0"/>
              <a:t>• Ulusal Staj Başvurusu’ </a:t>
            </a:r>
            <a:r>
              <a:rPr lang="tr-TR" dirty="0" err="1"/>
              <a:t>nun</a:t>
            </a:r>
            <a:r>
              <a:rPr lang="tr-TR" dirty="0"/>
              <a:t> kabul edildiğini gösterir ekran görüntüsü</a:t>
            </a:r>
          </a:p>
          <a:p>
            <a:pPr marL="0" indent="0">
              <a:buNone/>
            </a:pPr>
            <a:r>
              <a:rPr lang="tr-TR" dirty="0"/>
              <a:t>• Kimlik Fotokopisi </a:t>
            </a:r>
          </a:p>
          <a:p>
            <a:pPr marL="0" indent="0" algn="just">
              <a:buNone/>
            </a:pPr>
            <a:r>
              <a:rPr lang="tr-TR" dirty="0"/>
              <a:t>• Müstahaklık Belgesi (E- Devlet üzerinden öğrenci tarafından alınmaktadır.)</a:t>
            </a:r>
          </a:p>
          <a:p>
            <a:pPr marL="0" indent="0" algn="just">
              <a:buNone/>
            </a:pPr>
            <a:r>
              <a:rPr lang="tr-TR" dirty="0"/>
              <a:t>• Sağlık Yardım Beyan ve Taahhütnamesi </a:t>
            </a:r>
          </a:p>
          <a:p>
            <a:pPr marL="0" indent="0">
              <a:buNone/>
            </a:pPr>
            <a:r>
              <a:rPr lang="tr-TR" dirty="0"/>
              <a:t>• Zorunlu Staj Formu </a:t>
            </a:r>
          </a:p>
          <a:p>
            <a:endParaRPr lang="tr-TR" dirty="0"/>
          </a:p>
        </p:txBody>
      </p:sp>
    </p:spTree>
    <p:extLst>
      <p:ext uri="{BB962C8B-B14F-4D97-AF65-F5344CB8AC3E}">
        <p14:creationId xmlns:p14="http://schemas.microsoft.com/office/powerpoint/2010/main" val="215891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3AA180-040D-64D1-B54D-94646EBD62D9}"/>
              </a:ext>
            </a:extLst>
          </p:cNvPr>
          <p:cNvSpPr>
            <a:spLocks noGrp="1"/>
          </p:cNvSpPr>
          <p:nvPr>
            <p:ph type="title"/>
          </p:nvPr>
        </p:nvSpPr>
        <p:spPr/>
        <p:txBody>
          <a:bodyPr/>
          <a:lstStyle/>
          <a:p>
            <a:r>
              <a:rPr lang="tr-TR" dirty="0">
                <a:solidFill>
                  <a:srgbClr val="FF0000"/>
                </a:solidFill>
              </a:rPr>
              <a:t>Stajı ne zaman yapmam gerekiyor?</a:t>
            </a:r>
          </a:p>
        </p:txBody>
      </p:sp>
      <p:sp>
        <p:nvSpPr>
          <p:cNvPr id="3" name="İçerik Yer Tutucusu 2">
            <a:extLst>
              <a:ext uri="{FF2B5EF4-FFF2-40B4-BE49-F238E27FC236}">
                <a16:creationId xmlns:a16="http://schemas.microsoft.com/office/drawing/2014/main" id="{35EA1F9A-DB4C-7760-3D78-A3C58570E29D}"/>
              </a:ext>
            </a:extLst>
          </p:cNvPr>
          <p:cNvSpPr>
            <a:spLocks noGrp="1"/>
          </p:cNvSpPr>
          <p:nvPr>
            <p:ph idx="1"/>
          </p:nvPr>
        </p:nvSpPr>
        <p:spPr/>
        <p:txBody>
          <a:bodyPr/>
          <a:lstStyle/>
          <a:p>
            <a:pPr algn="just"/>
            <a:r>
              <a:rPr lang="tr-TR" dirty="0"/>
              <a:t>Öğrenciler </a:t>
            </a:r>
            <a:r>
              <a:rPr lang="tr-TR" sz="3200" b="1" dirty="0"/>
              <a:t>23 Haziran 2025 ile 6 Eylül 2025 </a:t>
            </a:r>
            <a:r>
              <a:rPr lang="tr-TR" b="1" dirty="0"/>
              <a:t>tarih aralığı içerisinde </a:t>
            </a:r>
            <a:r>
              <a:rPr lang="tr-TR" dirty="0"/>
              <a:t>staj yapacakları birim ile istişare ederek</a:t>
            </a:r>
            <a:r>
              <a:rPr lang="tr-TR" b="1" dirty="0"/>
              <a:t> </a:t>
            </a:r>
            <a:r>
              <a:rPr lang="tr-TR" u="sng" dirty="0"/>
              <a:t>istedikleri zaman diliminde</a:t>
            </a:r>
            <a:r>
              <a:rPr lang="tr-TR" dirty="0"/>
              <a:t> stajlarını yapabilirler. </a:t>
            </a:r>
          </a:p>
          <a:p>
            <a:pPr algn="just"/>
            <a:endParaRPr lang="tr-TR" dirty="0"/>
          </a:p>
          <a:p>
            <a:pPr algn="just"/>
            <a:endParaRPr lang="tr-TR" dirty="0"/>
          </a:p>
        </p:txBody>
      </p:sp>
    </p:spTree>
    <p:extLst>
      <p:ext uri="{BB962C8B-B14F-4D97-AF65-F5344CB8AC3E}">
        <p14:creationId xmlns:p14="http://schemas.microsoft.com/office/powerpoint/2010/main" val="523957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438E32-695B-9351-D4DD-2884B70DE88A}"/>
              </a:ext>
            </a:extLst>
          </p:cNvPr>
          <p:cNvSpPr>
            <a:spLocks noGrp="1"/>
          </p:cNvSpPr>
          <p:nvPr>
            <p:ph type="title"/>
          </p:nvPr>
        </p:nvSpPr>
        <p:spPr/>
        <p:txBody>
          <a:bodyPr/>
          <a:lstStyle/>
          <a:p>
            <a:pPr algn="just"/>
            <a:r>
              <a:rPr lang="tr-TR" dirty="0">
                <a:solidFill>
                  <a:srgbClr val="FF0000"/>
                </a:solidFill>
              </a:rPr>
              <a:t>Staj yaparken bütünleme sınavına girebilir miyim?</a:t>
            </a:r>
          </a:p>
        </p:txBody>
      </p:sp>
      <p:sp>
        <p:nvSpPr>
          <p:cNvPr id="3" name="İçerik Yer Tutucusu 2">
            <a:extLst>
              <a:ext uri="{FF2B5EF4-FFF2-40B4-BE49-F238E27FC236}">
                <a16:creationId xmlns:a16="http://schemas.microsoft.com/office/drawing/2014/main" id="{919782E1-65CD-0704-D1B5-C0585B8D4B94}"/>
              </a:ext>
            </a:extLst>
          </p:cNvPr>
          <p:cNvSpPr>
            <a:spLocks noGrp="1"/>
          </p:cNvSpPr>
          <p:nvPr>
            <p:ph idx="1"/>
          </p:nvPr>
        </p:nvSpPr>
        <p:spPr/>
        <p:txBody>
          <a:bodyPr>
            <a:normAutofit fontScale="92500" lnSpcReduction="20000"/>
          </a:bodyPr>
          <a:lstStyle/>
          <a:p>
            <a:pPr algn="just"/>
            <a:r>
              <a:rPr lang="tr-TR" dirty="0"/>
              <a:t>Bütünleme sınavları akademik takvime göre </a:t>
            </a:r>
            <a:r>
              <a:rPr lang="tr-TR" b="0" i="0" dirty="0">
                <a:solidFill>
                  <a:srgbClr val="212529"/>
                </a:solidFill>
                <a:effectLst/>
                <a:latin typeface="Poppins" panose="00000500000000000000" pitchFamily="2" charset="-94"/>
              </a:rPr>
              <a:t>26.06.2025-02.07.2025</a:t>
            </a:r>
            <a:r>
              <a:rPr lang="tr-TR" b="1" dirty="0"/>
              <a:t> </a:t>
            </a:r>
            <a:r>
              <a:rPr lang="tr-TR" dirty="0"/>
              <a:t>tarihleri arasında yapılacaktır. </a:t>
            </a:r>
          </a:p>
          <a:p>
            <a:pPr marL="0" indent="0" algn="just">
              <a:buNone/>
            </a:pPr>
            <a:endParaRPr lang="tr-TR" dirty="0"/>
          </a:p>
          <a:p>
            <a:pPr algn="just"/>
            <a:r>
              <a:rPr lang="tr-TR" dirty="0"/>
              <a:t>Staj döneminiz ile bütünleme sınavınızın çakıştığı durumlarda staj yaptığınız Adliye biriminden sınava girmek için izin almanız gerekmektedir. İzin verilip verilmemesi ilgili birimin takdirinde olup Müdürlüğümüzün bu konuya dahili bulunmamaktadır. Sınava katılıp katılamama sorumluluğu öğrenciye aittir, staj yapmak sınava girememe mazereti olarak kabul edilmez.</a:t>
            </a:r>
          </a:p>
          <a:p>
            <a:pPr algn="just"/>
            <a:endParaRPr lang="tr-TR" dirty="0"/>
          </a:p>
          <a:p>
            <a:pPr algn="just"/>
            <a:r>
              <a:rPr lang="tr-TR" dirty="0"/>
              <a:t>Bu nedenle bütünleme sınavları ile denkleşmeyecek şekilde staj tarihini belirlemeniz tavsiye edilmektedir.</a:t>
            </a:r>
          </a:p>
        </p:txBody>
      </p:sp>
    </p:spTree>
    <p:extLst>
      <p:ext uri="{BB962C8B-B14F-4D97-AF65-F5344CB8AC3E}">
        <p14:creationId xmlns:p14="http://schemas.microsoft.com/office/powerpoint/2010/main" val="269359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5D083B-9548-141B-5D4A-A67E6150102D}"/>
              </a:ext>
            </a:extLst>
          </p:cNvPr>
          <p:cNvSpPr>
            <a:spLocks noGrp="1"/>
          </p:cNvSpPr>
          <p:nvPr>
            <p:ph type="title"/>
          </p:nvPr>
        </p:nvSpPr>
        <p:spPr/>
        <p:txBody>
          <a:bodyPr/>
          <a:lstStyle/>
          <a:p>
            <a:r>
              <a:rPr lang="tr-TR" dirty="0">
                <a:solidFill>
                  <a:srgbClr val="FF0000"/>
                </a:solidFill>
              </a:rPr>
              <a:t>Staj mezun olmamı engeller mi?</a:t>
            </a:r>
          </a:p>
        </p:txBody>
      </p:sp>
      <p:sp>
        <p:nvSpPr>
          <p:cNvPr id="3" name="İçerik Yer Tutucusu 2">
            <a:extLst>
              <a:ext uri="{FF2B5EF4-FFF2-40B4-BE49-F238E27FC236}">
                <a16:creationId xmlns:a16="http://schemas.microsoft.com/office/drawing/2014/main" id="{03CA81E3-E3D1-E72C-3EFA-B203458D5054}"/>
              </a:ext>
            </a:extLst>
          </p:cNvPr>
          <p:cNvSpPr>
            <a:spLocks noGrp="1"/>
          </p:cNvSpPr>
          <p:nvPr>
            <p:ph idx="1"/>
          </p:nvPr>
        </p:nvSpPr>
        <p:spPr/>
        <p:txBody>
          <a:bodyPr>
            <a:normAutofit fontScale="92500" lnSpcReduction="10000"/>
          </a:bodyPr>
          <a:lstStyle/>
          <a:p>
            <a:pPr algn="just"/>
            <a:r>
              <a:rPr lang="tr-TR" dirty="0"/>
              <a:t>İkinci sınıf öğrencilerimizin staj yaptıkları dönem boyunca öğrencilik statülerinin devam etmesi gerekmektedir. Dolayısıyla staj kabulü alan ve stajı henüz tamamlanmadan mezuniyete hak kazanan öğrencilerimizin mezuniyet işlemleri, stajları tamamlanıp sigorta çıkışları yapıldıktan sonra gerçekleştirilecektir. Bu durumdaki öğrencilerimizin staj süresi tamamlanana kadar mezuniyet işlemlerinin ertelenmesi için Müdürlüğümüze dilekçe ile başvurması gerekmektedir.</a:t>
            </a:r>
          </a:p>
          <a:p>
            <a:pPr marL="0" indent="0" algn="just">
              <a:buNone/>
            </a:pPr>
            <a:endParaRPr lang="tr-TR" dirty="0"/>
          </a:p>
          <a:p>
            <a:pPr algn="just"/>
            <a:r>
              <a:rPr lang="tr-TR" sz="2500" i="1" dirty="0"/>
              <a:t>Örneğin; final sınavlarının ardından tüm derslerden başarılı olarak mezuniyete hak kazanan bir öğrenci kural olarak alınan Yönetim Kurulu kararının ardından mezun edilir. Ancak bu öğrenci 01.08.2025-29.08.2025 tarih aralığını staj tarihi olarak belirlemişse ve </a:t>
            </a:r>
            <a:r>
              <a:rPr lang="tr-TR" sz="2500" i="1" u="sng" dirty="0"/>
              <a:t>dilekçe ile durumu Müdürlüğe bildirirse </a:t>
            </a:r>
            <a:r>
              <a:rPr lang="tr-TR" sz="2500" i="1" dirty="0"/>
              <a:t>mezuniyet tarihi 29.08.2025 ten sonra olacaktır.</a:t>
            </a:r>
          </a:p>
        </p:txBody>
      </p:sp>
    </p:spTree>
    <p:extLst>
      <p:ext uri="{BB962C8B-B14F-4D97-AF65-F5344CB8AC3E}">
        <p14:creationId xmlns:p14="http://schemas.microsoft.com/office/powerpoint/2010/main" val="395800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01A570-F057-7827-AA8A-C6566B115AC0}"/>
              </a:ext>
            </a:extLst>
          </p:cNvPr>
          <p:cNvSpPr>
            <a:spLocks noGrp="1"/>
          </p:cNvSpPr>
          <p:nvPr>
            <p:ph type="title"/>
          </p:nvPr>
        </p:nvSpPr>
        <p:spPr/>
        <p:txBody>
          <a:bodyPr/>
          <a:lstStyle/>
          <a:p>
            <a:pPr algn="just"/>
            <a:r>
              <a:rPr lang="tr-TR" dirty="0">
                <a:solidFill>
                  <a:srgbClr val="FF0000"/>
                </a:solidFill>
              </a:rPr>
              <a:t>Staj süresi içerisinde yapılan sigorta türü hangisidir?</a:t>
            </a:r>
          </a:p>
        </p:txBody>
      </p:sp>
      <p:sp>
        <p:nvSpPr>
          <p:cNvPr id="3" name="İçerik Yer Tutucusu 2">
            <a:extLst>
              <a:ext uri="{FF2B5EF4-FFF2-40B4-BE49-F238E27FC236}">
                <a16:creationId xmlns:a16="http://schemas.microsoft.com/office/drawing/2014/main" id="{B81492A3-F812-101D-E02B-C26F3FE0387E}"/>
              </a:ext>
            </a:extLst>
          </p:cNvPr>
          <p:cNvSpPr>
            <a:spLocks noGrp="1"/>
          </p:cNvSpPr>
          <p:nvPr>
            <p:ph idx="1"/>
          </p:nvPr>
        </p:nvSpPr>
        <p:spPr/>
        <p:txBody>
          <a:bodyPr/>
          <a:lstStyle/>
          <a:p>
            <a:pPr algn="just"/>
            <a:r>
              <a:rPr lang="tr-TR" dirty="0"/>
              <a:t>Öğrencilere staj yaptıkları dönem ile sınırlı olarak Üniversite tarafından stajyer sigortası yapılmaktadır.</a:t>
            </a:r>
          </a:p>
          <a:p>
            <a:pPr algn="just"/>
            <a:r>
              <a:rPr lang="tr-TR" dirty="0"/>
              <a:t>Staj sigortası, staj eğitimine başlayacak olan öğrencilerin, stajlarını gerçekleştirirken çalıştıkları işyerlerinde yaşayabilecekleri iş kazalarını ve meslek hastalıklarını kapsar.</a:t>
            </a:r>
          </a:p>
        </p:txBody>
      </p:sp>
    </p:spTree>
    <p:extLst>
      <p:ext uri="{BB962C8B-B14F-4D97-AF65-F5344CB8AC3E}">
        <p14:creationId xmlns:p14="http://schemas.microsoft.com/office/powerpoint/2010/main" val="83450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11B8F2-234D-F6F6-667B-F02A21A389C8}"/>
              </a:ext>
            </a:extLst>
          </p:cNvPr>
          <p:cNvSpPr>
            <a:spLocks noGrp="1"/>
          </p:cNvSpPr>
          <p:nvPr>
            <p:ph type="title"/>
          </p:nvPr>
        </p:nvSpPr>
        <p:spPr/>
        <p:txBody>
          <a:bodyPr/>
          <a:lstStyle/>
          <a:p>
            <a:r>
              <a:rPr lang="tr-TR" dirty="0">
                <a:solidFill>
                  <a:srgbClr val="FF0000"/>
                </a:solidFill>
              </a:rPr>
              <a:t>Sigorta işlemleri için ne yapmam gerekir?</a:t>
            </a:r>
          </a:p>
        </p:txBody>
      </p:sp>
      <p:sp>
        <p:nvSpPr>
          <p:cNvPr id="3" name="İçerik Yer Tutucusu 2">
            <a:extLst>
              <a:ext uri="{FF2B5EF4-FFF2-40B4-BE49-F238E27FC236}">
                <a16:creationId xmlns:a16="http://schemas.microsoft.com/office/drawing/2014/main" id="{2AAA3D19-8536-5354-D06C-B58C7AB19E7F}"/>
              </a:ext>
            </a:extLst>
          </p:cNvPr>
          <p:cNvSpPr>
            <a:spLocks noGrp="1"/>
          </p:cNvSpPr>
          <p:nvPr>
            <p:ph idx="1"/>
          </p:nvPr>
        </p:nvSpPr>
        <p:spPr/>
        <p:txBody>
          <a:bodyPr>
            <a:normAutofit/>
          </a:bodyPr>
          <a:lstStyle/>
          <a:p>
            <a:pPr marL="0" indent="0" algn="just">
              <a:buNone/>
            </a:pPr>
            <a:r>
              <a:rPr lang="tr-TR" b="1" u="sng" dirty="0"/>
              <a:t>Staja başlarken; </a:t>
            </a:r>
          </a:p>
          <a:p>
            <a:pPr marL="0" indent="0" algn="just">
              <a:buNone/>
            </a:pPr>
            <a:r>
              <a:rPr lang="tr-TR" dirty="0"/>
              <a:t>Sigorta girişinizin yapılabilmesi için gerekli belgeleri Müdürlüğe staj başlangıç tarihinden 15 gün önce sunmanız gerekmektedir.</a:t>
            </a:r>
          </a:p>
          <a:p>
            <a:pPr marL="0" indent="0" algn="just">
              <a:buNone/>
            </a:pPr>
            <a:r>
              <a:rPr lang="tr-TR" b="1" u="sng" dirty="0"/>
              <a:t>Staj devam ederken; </a:t>
            </a:r>
          </a:p>
          <a:p>
            <a:pPr marL="0" indent="0" algn="just">
              <a:buNone/>
            </a:pPr>
            <a:r>
              <a:rPr lang="tr-TR" dirty="0"/>
              <a:t>Öğrencilerimiz staj yaparken </a:t>
            </a:r>
            <a:r>
              <a:rPr lang="tr-TR" u="sng" dirty="0"/>
              <a:t>staja devam ettiklerini gösterir </a:t>
            </a:r>
            <a:r>
              <a:rPr lang="tr-TR" sz="3200" i="1" u="sng" dirty="0">
                <a:highlight>
                  <a:srgbClr val="FFFF00"/>
                </a:highlight>
              </a:rPr>
              <a:t>devam çizelgelerini</a:t>
            </a:r>
            <a:r>
              <a:rPr lang="tr-TR" sz="3200" i="1" dirty="0">
                <a:highlight>
                  <a:srgbClr val="FFFF00"/>
                </a:highlight>
              </a:rPr>
              <a:t> </a:t>
            </a:r>
            <a:r>
              <a:rPr lang="tr-TR" dirty="0"/>
              <a:t>Müdürlüğe sunmak zorundadırlar. Staj devam çizelge örneği ile çizelgelerin hangi tarihlerde sunulması gerektiği konusunda Yüksekokul sekreterliğinden bilgi alınabilir. </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22882502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186</TotalTime>
  <Words>442</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Aptos</vt:lpstr>
      <vt:lpstr>Aptos Display</vt:lpstr>
      <vt:lpstr>Arial</vt:lpstr>
      <vt:lpstr>Poppins</vt:lpstr>
      <vt:lpstr>Office Teması</vt:lpstr>
      <vt:lpstr>ULUSAL STAJ PROGRAMINA İLİŞKİN SIKÇA SORULAN SORULAR</vt:lpstr>
      <vt:lpstr>Staj başvurum kabul edilmiş. Ne yapmam gerekiyor?</vt:lpstr>
      <vt:lpstr>Staj için gereken belgeleri nereden temin edebilirim?</vt:lpstr>
      <vt:lpstr>Stajı ne zaman yapmam gerekiyor?</vt:lpstr>
      <vt:lpstr>Staj yaparken bütünleme sınavına girebilir miyim?</vt:lpstr>
      <vt:lpstr>Staj mezun olmamı engeller mi?</vt:lpstr>
      <vt:lpstr>Staj süresi içerisinde yapılan sigorta türü hangisidir?</vt:lpstr>
      <vt:lpstr>Sigorta işlemleri için ne yapmam gerekir?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ULUSAL STAJ PROGRAMINA İLİŞKİN SIKÇA SORULAN SORULAR</dc:title>
  <dc:creator>Şehnaz KÖSEOĞLU</dc:creator>
  <cp:lastModifiedBy>ÜLKÜ ÇALIK</cp:lastModifiedBy>
  <cp:revision>16</cp:revision>
  <dcterms:created xsi:type="dcterms:W3CDTF">2024-05-15T07:06:19Z</dcterms:created>
  <dcterms:modified xsi:type="dcterms:W3CDTF">2024-12-27T06:03:42Z</dcterms:modified>
</cp:coreProperties>
</file>