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3.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567" r:id="rId2"/>
    <p:sldId id="741" r:id="rId3"/>
    <p:sldId id="742" r:id="rId4"/>
    <p:sldId id="744" r:id="rId5"/>
    <p:sldId id="499" r:id="rId6"/>
    <p:sldId id="745" r:id="rId7"/>
    <p:sldId id="478" r:id="rId8"/>
    <p:sldId id="746" r:id="rId9"/>
    <p:sldId id="260" r:id="rId10"/>
    <p:sldId id="496" r:id="rId11"/>
    <p:sldId id="485" r:id="rId12"/>
    <p:sldId id="479" r:id="rId13"/>
    <p:sldId id="497" r:id="rId14"/>
    <p:sldId id="740" r:id="rId15"/>
    <p:sldId id="739" r:id="rId16"/>
    <p:sldId id="313"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8FD"/>
    <a:srgbClr val="9999FF"/>
    <a:srgbClr val="4A8D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14" d="100"/>
          <a:sy n="114" d="100"/>
        </p:scale>
        <p:origin x="18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5A2E4A-2BFA-498C-AB11-56247DB0622F}" type="datetimeFigureOut">
              <a:rPr lang="tr-TR" smtClean="0"/>
              <a:t>30.10.2023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F15684-5247-4712-AFA3-7C2439CC7541}" type="slidenum">
              <a:rPr lang="tr-TR" smtClean="0"/>
              <a:t>‹#›</a:t>
            </a:fld>
            <a:endParaRPr lang="tr-TR"/>
          </a:p>
        </p:txBody>
      </p:sp>
    </p:spTree>
    <p:extLst>
      <p:ext uri="{BB962C8B-B14F-4D97-AF65-F5344CB8AC3E}">
        <p14:creationId xmlns:p14="http://schemas.microsoft.com/office/powerpoint/2010/main" val="2753025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80C4045-7029-4538-A93B-CCE9B7ABEC97}"/>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41AA8924-297A-414E-9EB5-282BD2122D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AC03D01F-6662-4746-8A5F-27ACF099374B}"/>
              </a:ext>
            </a:extLst>
          </p:cNvPr>
          <p:cNvSpPr>
            <a:spLocks noGrp="1"/>
          </p:cNvSpPr>
          <p:nvPr>
            <p:ph type="dt" sz="half" idx="10"/>
          </p:nvPr>
        </p:nvSpPr>
        <p:spPr/>
        <p:txBody>
          <a:bodyPr/>
          <a:lstStyle/>
          <a:p>
            <a:fld id="{1B97A18F-BA57-4CCF-923F-9EF602FE96F1}" type="datetimeFigureOut">
              <a:rPr lang="tr-TR" smtClean="0"/>
              <a:t>30.10.2023</a:t>
            </a:fld>
            <a:endParaRPr lang="tr-TR"/>
          </a:p>
        </p:txBody>
      </p:sp>
      <p:sp>
        <p:nvSpPr>
          <p:cNvPr id="5" name="Alt Bilgi Yer Tutucusu 4">
            <a:extLst>
              <a:ext uri="{FF2B5EF4-FFF2-40B4-BE49-F238E27FC236}">
                <a16:creationId xmlns:a16="http://schemas.microsoft.com/office/drawing/2014/main" id="{F9E599C3-005B-4C6F-BEC5-AF9565328FB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F40CC63-89AE-4718-AF5A-924B9775DDF7}"/>
              </a:ext>
            </a:extLst>
          </p:cNvPr>
          <p:cNvSpPr>
            <a:spLocks noGrp="1"/>
          </p:cNvSpPr>
          <p:nvPr>
            <p:ph type="sldNum" sz="quarter" idx="12"/>
          </p:nvPr>
        </p:nvSpPr>
        <p:spPr/>
        <p:txBody>
          <a:bodyPr/>
          <a:lstStyle/>
          <a:p>
            <a:fld id="{B264D5E7-0F77-47D6-BF64-35C293353980}" type="slidenum">
              <a:rPr lang="tr-TR" smtClean="0"/>
              <a:t>‹#›</a:t>
            </a:fld>
            <a:endParaRPr lang="tr-TR"/>
          </a:p>
        </p:txBody>
      </p:sp>
    </p:spTree>
    <p:extLst>
      <p:ext uri="{BB962C8B-B14F-4D97-AF65-F5344CB8AC3E}">
        <p14:creationId xmlns:p14="http://schemas.microsoft.com/office/powerpoint/2010/main" val="2029915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3819A94-B98C-493A-8DE8-5C11D8BA7477}"/>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F8D15CBA-9824-4500-B0ED-EF68E7EDE687}"/>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B8D726B-F2A3-4D70-A0DC-3A1DC29603AE}"/>
              </a:ext>
            </a:extLst>
          </p:cNvPr>
          <p:cNvSpPr>
            <a:spLocks noGrp="1"/>
          </p:cNvSpPr>
          <p:nvPr>
            <p:ph type="dt" sz="half" idx="10"/>
          </p:nvPr>
        </p:nvSpPr>
        <p:spPr/>
        <p:txBody>
          <a:bodyPr/>
          <a:lstStyle/>
          <a:p>
            <a:fld id="{1B97A18F-BA57-4CCF-923F-9EF602FE96F1}" type="datetimeFigureOut">
              <a:rPr lang="tr-TR" smtClean="0"/>
              <a:t>30.10.2023</a:t>
            </a:fld>
            <a:endParaRPr lang="tr-TR"/>
          </a:p>
        </p:txBody>
      </p:sp>
      <p:sp>
        <p:nvSpPr>
          <p:cNvPr id="5" name="Alt Bilgi Yer Tutucusu 4">
            <a:extLst>
              <a:ext uri="{FF2B5EF4-FFF2-40B4-BE49-F238E27FC236}">
                <a16:creationId xmlns:a16="http://schemas.microsoft.com/office/drawing/2014/main" id="{8F497F26-AD68-41FD-83EE-33CC7ACED6D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664F553-36EA-4F45-B0ED-71A1C4354A6F}"/>
              </a:ext>
            </a:extLst>
          </p:cNvPr>
          <p:cNvSpPr>
            <a:spLocks noGrp="1"/>
          </p:cNvSpPr>
          <p:nvPr>
            <p:ph type="sldNum" sz="quarter" idx="12"/>
          </p:nvPr>
        </p:nvSpPr>
        <p:spPr/>
        <p:txBody>
          <a:bodyPr/>
          <a:lstStyle/>
          <a:p>
            <a:fld id="{B264D5E7-0F77-47D6-BF64-35C293353980}" type="slidenum">
              <a:rPr lang="tr-TR" smtClean="0"/>
              <a:t>‹#›</a:t>
            </a:fld>
            <a:endParaRPr lang="tr-TR"/>
          </a:p>
        </p:txBody>
      </p:sp>
    </p:spTree>
    <p:extLst>
      <p:ext uri="{BB962C8B-B14F-4D97-AF65-F5344CB8AC3E}">
        <p14:creationId xmlns:p14="http://schemas.microsoft.com/office/powerpoint/2010/main" val="2574240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810BE02F-980D-4E69-A19F-DECBE4FCEAEB}"/>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83E9C837-3F54-4CC4-AB04-0AEF6006470B}"/>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834D902-366C-43B9-83D5-928B8ADC1F3D}"/>
              </a:ext>
            </a:extLst>
          </p:cNvPr>
          <p:cNvSpPr>
            <a:spLocks noGrp="1"/>
          </p:cNvSpPr>
          <p:nvPr>
            <p:ph type="dt" sz="half" idx="10"/>
          </p:nvPr>
        </p:nvSpPr>
        <p:spPr/>
        <p:txBody>
          <a:bodyPr/>
          <a:lstStyle/>
          <a:p>
            <a:fld id="{1B97A18F-BA57-4CCF-923F-9EF602FE96F1}" type="datetimeFigureOut">
              <a:rPr lang="tr-TR" smtClean="0"/>
              <a:t>30.10.2023</a:t>
            </a:fld>
            <a:endParaRPr lang="tr-TR"/>
          </a:p>
        </p:txBody>
      </p:sp>
      <p:sp>
        <p:nvSpPr>
          <p:cNvPr id="5" name="Alt Bilgi Yer Tutucusu 4">
            <a:extLst>
              <a:ext uri="{FF2B5EF4-FFF2-40B4-BE49-F238E27FC236}">
                <a16:creationId xmlns:a16="http://schemas.microsoft.com/office/drawing/2014/main" id="{860FC26D-6F2B-4FD2-8AC9-F83B3D24C9F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9C5E0AC-D7F6-4F5F-8F6E-4DA23A109A7F}"/>
              </a:ext>
            </a:extLst>
          </p:cNvPr>
          <p:cNvSpPr>
            <a:spLocks noGrp="1"/>
          </p:cNvSpPr>
          <p:nvPr>
            <p:ph type="sldNum" sz="quarter" idx="12"/>
          </p:nvPr>
        </p:nvSpPr>
        <p:spPr/>
        <p:txBody>
          <a:bodyPr/>
          <a:lstStyle/>
          <a:p>
            <a:fld id="{B264D5E7-0F77-47D6-BF64-35C293353980}" type="slidenum">
              <a:rPr lang="tr-TR" smtClean="0"/>
              <a:t>‹#›</a:t>
            </a:fld>
            <a:endParaRPr lang="tr-TR"/>
          </a:p>
        </p:txBody>
      </p:sp>
    </p:spTree>
    <p:extLst>
      <p:ext uri="{BB962C8B-B14F-4D97-AF65-F5344CB8AC3E}">
        <p14:creationId xmlns:p14="http://schemas.microsoft.com/office/powerpoint/2010/main" val="1943753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994616B-8E95-4C33-8B13-FF36B314CE7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699B7A3-A7CC-4AE5-B833-A3A88AE6AEAA}"/>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D09C480-62EC-4894-AEE0-0ACA0EBC0800}"/>
              </a:ext>
            </a:extLst>
          </p:cNvPr>
          <p:cNvSpPr>
            <a:spLocks noGrp="1"/>
          </p:cNvSpPr>
          <p:nvPr>
            <p:ph type="dt" sz="half" idx="10"/>
          </p:nvPr>
        </p:nvSpPr>
        <p:spPr/>
        <p:txBody>
          <a:bodyPr/>
          <a:lstStyle/>
          <a:p>
            <a:fld id="{1B97A18F-BA57-4CCF-923F-9EF602FE96F1}" type="datetimeFigureOut">
              <a:rPr lang="tr-TR" smtClean="0"/>
              <a:t>30.10.2023</a:t>
            </a:fld>
            <a:endParaRPr lang="tr-TR"/>
          </a:p>
        </p:txBody>
      </p:sp>
      <p:sp>
        <p:nvSpPr>
          <p:cNvPr id="5" name="Alt Bilgi Yer Tutucusu 4">
            <a:extLst>
              <a:ext uri="{FF2B5EF4-FFF2-40B4-BE49-F238E27FC236}">
                <a16:creationId xmlns:a16="http://schemas.microsoft.com/office/drawing/2014/main" id="{ED57094D-73E1-4901-B6A4-ABAD8FF8815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701D4AE-7D8C-43E3-97AE-45AF427357BA}"/>
              </a:ext>
            </a:extLst>
          </p:cNvPr>
          <p:cNvSpPr>
            <a:spLocks noGrp="1"/>
          </p:cNvSpPr>
          <p:nvPr>
            <p:ph type="sldNum" sz="quarter" idx="12"/>
          </p:nvPr>
        </p:nvSpPr>
        <p:spPr/>
        <p:txBody>
          <a:bodyPr/>
          <a:lstStyle/>
          <a:p>
            <a:fld id="{B264D5E7-0F77-47D6-BF64-35C293353980}" type="slidenum">
              <a:rPr lang="tr-TR" smtClean="0"/>
              <a:t>‹#›</a:t>
            </a:fld>
            <a:endParaRPr lang="tr-TR"/>
          </a:p>
        </p:txBody>
      </p:sp>
    </p:spTree>
    <p:extLst>
      <p:ext uri="{BB962C8B-B14F-4D97-AF65-F5344CB8AC3E}">
        <p14:creationId xmlns:p14="http://schemas.microsoft.com/office/powerpoint/2010/main" val="2046364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E731459-F379-424E-88CA-1EF2177E4F2B}"/>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15BB05C9-8001-44DE-B76F-5195AB8C0F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0D188A86-C661-48AE-9F96-C886DA3FA6D8}"/>
              </a:ext>
            </a:extLst>
          </p:cNvPr>
          <p:cNvSpPr>
            <a:spLocks noGrp="1"/>
          </p:cNvSpPr>
          <p:nvPr>
            <p:ph type="dt" sz="half" idx="10"/>
          </p:nvPr>
        </p:nvSpPr>
        <p:spPr/>
        <p:txBody>
          <a:bodyPr/>
          <a:lstStyle/>
          <a:p>
            <a:fld id="{1B97A18F-BA57-4CCF-923F-9EF602FE96F1}" type="datetimeFigureOut">
              <a:rPr lang="tr-TR" smtClean="0"/>
              <a:t>30.10.2023</a:t>
            </a:fld>
            <a:endParaRPr lang="tr-TR"/>
          </a:p>
        </p:txBody>
      </p:sp>
      <p:sp>
        <p:nvSpPr>
          <p:cNvPr id="5" name="Alt Bilgi Yer Tutucusu 4">
            <a:extLst>
              <a:ext uri="{FF2B5EF4-FFF2-40B4-BE49-F238E27FC236}">
                <a16:creationId xmlns:a16="http://schemas.microsoft.com/office/drawing/2014/main" id="{D97E1862-CC6E-4446-BB08-193D2BE9541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BEF2399-EB18-44D1-9E18-91E8FD8FD007}"/>
              </a:ext>
            </a:extLst>
          </p:cNvPr>
          <p:cNvSpPr>
            <a:spLocks noGrp="1"/>
          </p:cNvSpPr>
          <p:nvPr>
            <p:ph type="sldNum" sz="quarter" idx="12"/>
          </p:nvPr>
        </p:nvSpPr>
        <p:spPr/>
        <p:txBody>
          <a:bodyPr/>
          <a:lstStyle/>
          <a:p>
            <a:fld id="{B264D5E7-0F77-47D6-BF64-35C293353980}" type="slidenum">
              <a:rPr lang="tr-TR" smtClean="0"/>
              <a:t>‹#›</a:t>
            </a:fld>
            <a:endParaRPr lang="tr-TR"/>
          </a:p>
        </p:txBody>
      </p:sp>
    </p:spTree>
    <p:extLst>
      <p:ext uri="{BB962C8B-B14F-4D97-AF65-F5344CB8AC3E}">
        <p14:creationId xmlns:p14="http://schemas.microsoft.com/office/powerpoint/2010/main" val="2036442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07E4C1F-C365-44B3-B2EE-18BD5FB713BE}"/>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A1780CE-78A4-4247-9460-4B99525045CC}"/>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B1A86A6C-3593-47B0-8B1B-08BFE32F3452}"/>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67A2BE33-9A66-40B6-821A-770360DD0016}"/>
              </a:ext>
            </a:extLst>
          </p:cNvPr>
          <p:cNvSpPr>
            <a:spLocks noGrp="1"/>
          </p:cNvSpPr>
          <p:nvPr>
            <p:ph type="dt" sz="half" idx="10"/>
          </p:nvPr>
        </p:nvSpPr>
        <p:spPr/>
        <p:txBody>
          <a:bodyPr/>
          <a:lstStyle/>
          <a:p>
            <a:fld id="{1B97A18F-BA57-4CCF-923F-9EF602FE96F1}" type="datetimeFigureOut">
              <a:rPr lang="tr-TR" smtClean="0"/>
              <a:t>30.10.2023</a:t>
            </a:fld>
            <a:endParaRPr lang="tr-TR"/>
          </a:p>
        </p:txBody>
      </p:sp>
      <p:sp>
        <p:nvSpPr>
          <p:cNvPr id="6" name="Alt Bilgi Yer Tutucusu 5">
            <a:extLst>
              <a:ext uri="{FF2B5EF4-FFF2-40B4-BE49-F238E27FC236}">
                <a16:creationId xmlns:a16="http://schemas.microsoft.com/office/drawing/2014/main" id="{BAE3C4AE-D84E-44AB-B429-C7316B9F56E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43B9F8C-3C27-4252-AA72-063D539EE57A}"/>
              </a:ext>
            </a:extLst>
          </p:cNvPr>
          <p:cNvSpPr>
            <a:spLocks noGrp="1"/>
          </p:cNvSpPr>
          <p:nvPr>
            <p:ph type="sldNum" sz="quarter" idx="12"/>
          </p:nvPr>
        </p:nvSpPr>
        <p:spPr/>
        <p:txBody>
          <a:bodyPr/>
          <a:lstStyle/>
          <a:p>
            <a:fld id="{B264D5E7-0F77-47D6-BF64-35C293353980}" type="slidenum">
              <a:rPr lang="tr-TR" smtClean="0"/>
              <a:t>‹#›</a:t>
            </a:fld>
            <a:endParaRPr lang="tr-TR"/>
          </a:p>
        </p:txBody>
      </p:sp>
    </p:spTree>
    <p:extLst>
      <p:ext uri="{BB962C8B-B14F-4D97-AF65-F5344CB8AC3E}">
        <p14:creationId xmlns:p14="http://schemas.microsoft.com/office/powerpoint/2010/main" val="635150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F16FDBE-6364-4044-8DAC-D70379391FCF}"/>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C890011E-1C76-48E8-B66A-038D8DADFC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3002BC28-146C-44A4-A4DA-5F7E3066FE96}"/>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FE8AC2B7-38A3-4813-9614-72869529EA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8F7241AF-FBAF-4D2F-B5EC-EA630C020903}"/>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3B502D6F-54BE-4356-BDA1-D87F69AF0BCB}"/>
              </a:ext>
            </a:extLst>
          </p:cNvPr>
          <p:cNvSpPr>
            <a:spLocks noGrp="1"/>
          </p:cNvSpPr>
          <p:nvPr>
            <p:ph type="dt" sz="half" idx="10"/>
          </p:nvPr>
        </p:nvSpPr>
        <p:spPr/>
        <p:txBody>
          <a:bodyPr/>
          <a:lstStyle/>
          <a:p>
            <a:fld id="{1B97A18F-BA57-4CCF-923F-9EF602FE96F1}" type="datetimeFigureOut">
              <a:rPr lang="tr-TR" smtClean="0"/>
              <a:t>30.10.2023</a:t>
            </a:fld>
            <a:endParaRPr lang="tr-TR"/>
          </a:p>
        </p:txBody>
      </p:sp>
      <p:sp>
        <p:nvSpPr>
          <p:cNvPr id="8" name="Alt Bilgi Yer Tutucusu 7">
            <a:extLst>
              <a:ext uri="{FF2B5EF4-FFF2-40B4-BE49-F238E27FC236}">
                <a16:creationId xmlns:a16="http://schemas.microsoft.com/office/drawing/2014/main" id="{B8683B49-A1A9-4107-B506-667D892B89E3}"/>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ECEAA2DB-2F9E-42C1-BF57-DC5AB4B047B1}"/>
              </a:ext>
            </a:extLst>
          </p:cNvPr>
          <p:cNvSpPr>
            <a:spLocks noGrp="1"/>
          </p:cNvSpPr>
          <p:nvPr>
            <p:ph type="sldNum" sz="quarter" idx="12"/>
          </p:nvPr>
        </p:nvSpPr>
        <p:spPr/>
        <p:txBody>
          <a:bodyPr/>
          <a:lstStyle/>
          <a:p>
            <a:fld id="{B264D5E7-0F77-47D6-BF64-35C293353980}" type="slidenum">
              <a:rPr lang="tr-TR" smtClean="0"/>
              <a:t>‹#›</a:t>
            </a:fld>
            <a:endParaRPr lang="tr-TR"/>
          </a:p>
        </p:txBody>
      </p:sp>
    </p:spTree>
    <p:extLst>
      <p:ext uri="{BB962C8B-B14F-4D97-AF65-F5344CB8AC3E}">
        <p14:creationId xmlns:p14="http://schemas.microsoft.com/office/powerpoint/2010/main" val="399739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CA37D1F-EDE3-4430-9C60-8A993EEFDAB6}"/>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9DBE1A06-A4E3-49CF-99AC-DFE089543872}"/>
              </a:ext>
            </a:extLst>
          </p:cNvPr>
          <p:cNvSpPr>
            <a:spLocks noGrp="1"/>
          </p:cNvSpPr>
          <p:nvPr>
            <p:ph type="dt" sz="half" idx="10"/>
          </p:nvPr>
        </p:nvSpPr>
        <p:spPr/>
        <p:txBody>
          <a:bodyPr/>
          <a:lstStyle/>
          <a:p>
            <a:fld id="{1B97A18F-BA57-4CCF-923F-9EF602FE96F1}" type="datetimeFigureOut">
              <a:rPr lang="tr-TR" smtClean="0"/>
              <a:t>30.10.2023</a:t>
            </a:fld>
            <a:endParaRPr lang="tr-TR"/>
          </a:p>
        </p:txBody>
      </p:sp>
      <p:sp>
        <p:nvSpPr>
          <p:cNvPr id="4" name="Alt Bilgi Yer Tutucusu 3">
            <a:extLst>
              <a:ext uri="{FF2B5EF4-FFF2-40B4-BE49-F238E27FC236}">
                <a16:creationId xmlns:a16="http://schemas.microsoft.com/office/drawing/2014/main" id="{73F89A6E-D4D4-41AA-ACD9-DFCFFBDEE68B}"/>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A21D2D71-E28C-489A-9A7E-9E9C07B16F0C}"/>
              </a:ext>
            </a:extLst>
          </p:cNvPr>
          <p:cNvSpPr>
            <a:spLocks noGrp="1"/>
          </p:cNvSpPr>
          <p:nvPr>
            <p:ph type="sldNum" sz="quarter" idx="12"/>
          </p:nvPr>
        </p:nvSpPr>
        <p:spPr/>
        <p:txBody>
          <a:bodyPr/>
          <a:lstStyle/>
          <a:p>
            <a:fld id="{B264D5E7-0F77-47D6-BF64-35C293353980}" type="slidenum">
              <a:rPr lang="tr-TR" smtClean="0"/>
              <a:t>‹#›</a:t>
            </a:fld>
            <a:endParaRPr lang="tr-TR"/>
          </a:p>
        </p:txBody>
      </p:sp>
    </p:spTree>
    <p:extLst>
      <p:ext uri="{BB962C8B-B14F-4D97-AF65-F5344CB8AC3E}">
        <p14:creationId xmlns:p14="http://schemas.microsoft.com/office/powerpoint/2010/main" val="3854220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AA998028-2AB9-477A-8F2F-707D673C3F87}"/>
              </a:ext>
            </a:extLst>
          </p:cNvPr>
          <p:cNvSpPr>
            <a:spLocks noGrp="1"/>
          </p:cNvSpPr>
          <p:nvPr>
            <p:ph type="dt" sz="half" idx="10"/>
          </p:nvPr>
        </p:nvSpPr>
        <p:spPr/>
        <p:txBody>
          <a:bodyPr/>
          <a:lstStyle/>
          <a:p>
            <a:fld id="{1B97A18F-BA57-4CCF-923F-9EF602FE96F1}" type="datetimeFigureOut">
              <a:rPr lang="tr-TR" smtClean="0"/>
              <a:t>30.10.2023</a:t>
            </a:fld>
            <a:endParaRPr lang="tr-TR"/>
          </a:p>
        </p:txBody>
      </p:sp>
      <p:sp>
        <p:nvSpPr>
          <p:cNvPr id="3" name="Alt Bilgi Yer Tutucusu 2">
            <a:extLst>
              <a:ext uri="{FF2B5EF4-FFF2-40B4-BE49-F238E27FC236}">
                <a16:creationId xmlns:a16="http://schemas.microsoft.com/office/drawing/2014/main" id="{FCCB648D-41E7-47F6-BA64-33B58A389E6C}"/>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05B2907B-BBD6-4EAE-AF7A-4E710CB5C5D3}"/>
              </a:ext>
            </a:extLst>
          </p:cNvPr>
          <p:cNvSpPr>
            <a:spLocks noGrp="1"/>
          </p:cNvSpPr>
          <p:nvPr>
            <p:ph type="sldNum" sz="quarter" idx="12"/>
          </p:nvPr>
        </p:nvSpPr>
        <p:spPr/>
        <p:txBody>
          <a:bodyPr/>
          <a:lstStyle/>
          <a:p>
            <a:fld id="{B264D5E7-0F77-47D6-BF64-35C293353980}" type="slidenum">
              <a:rPr lang="tr-TR" smtClean="0"/>
              <a:t>‹#›</a:t>
            </a:fld>
            <a:endParaRPr lang="tr-TR"/>
          </a:p>
        </p:txBody>
      </p:sp>
    </p:spTree>
    <p:extLst>
      <p:ext uri="{BB962C8B-B14F-4D97-AF65-F5344CB8AC3E}">
        <p14:creationId xmlns:p14="http://schemas.microsoft.com/office/powerpoint/2010/main" val="3464517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1E43837-099D-4A40-80CB-2B8C2E20D3C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06552FAA-C81A-4570-B7AB-4E71FA8351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B8047E69-EFB6-4AD3-B84E-883DAAEB5A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ECBEE0D3-0F84-4963-93C7-7DD953D2E24E}"/>
              </a:ext>
            </a:extLst>
          </p:cNvPr>
          <p:cNvSpPr>
            <a:spLocks noGrp="1"/>
          </p:cNvSpPr>
          <p:nvPr>
            <p:ph type="dt" sz="half" idx="10"/>
          </p:nvPr>
        </p:nvSpPr>
        <p:spPr/>
        <p:txBody>
          <a:bodyPr/>
          <a:lstStyle/>
          <a:p>
            <a:fld id="{1B97A18F-BA57-4CCF-923F-9EF602FE96F1}" type="datetimeFigureOut">
              <a:rPr lang="tr-TR" smtClean="0"/>
              <a:t>30.10.2023</a:t>
            </a:fld>
            <a:endParaRPr lang="tr-TR"/>
          </a:p>
        </p:txBody>
      </p:sp>
      <p:sp>
        <p:nvSpPr>
          <p:cNvPr id="6" name="Alt Bilgi Yer Tutucusu 5">
            <a:extLst>
              <a:ext uri="{FF2B5EF4-FFF2-40B4-BE49-F238E27FC236}">
                <a16:creationId xmlns:a16="http://schemas.microsoft.com/office/drawing/2014/main" id="{7577B017-47B0-4072-A4A2-7D884EC857C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DAB20E6-FA80-4A65-B5F5-4FABDFD5D33B}"/>
              </a:ext>
            </a:extLst>
          </p:cNvPr>
          <p:cNvSpPr>
            <a:spLocks noGrp="1"/>
          </p:cNvSpPr>
          <p:nvPr>
            <p:ph type="sldNum" sz="quarter" idx="12"/>
          </p:nvPr>
        </p:nvSpPr>
        <p:spPr/>
        <p:txBody>
          <a:bodyPr/>
          <a:lstStyle/>
          <a:p>
            <a:fld id="{B264D5E7-0F77-47D6-BF64-35C293353980}" type="slidenum">
              <a:rPr lang="tr-TR" smtClean="0"/>
              <a:t>‹#›</a:t>
            </a:fld>
            <a:endParaRPr lang="tr-TR"/>
          </a:p>
        </p:txBody>
      </p:sp>
    </p:spTree>
    <p:extLst>
      <p:ext uri="{BB962C8B-B14F-4D97-AF65-F5344CB8AC3E}">
        <p14:creationId xmlns:p14="http://schemas.microsoft.com/office/powerpoint/2010/main" val="3460268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EE5B672-EDE4-4AFC-8124-F4F1AE996C8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7C572AD3-4262-4EE1-9AE2-68B8F44210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91F8F5FA-939D-47A0-85EA-F869F303DF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8CCD2CBD-AFD6-4910-8171-4834478FE15B}"/>
              </a:ext>
            </a:extLst>
          </p:cNvPr>
          <p:cNvSpPr>
            <a:spLocks noGrp="1"/>
          </p:cNvSpPr>
          <p:nvPr>
            <p:ph type="dt" sz="half" idx="10"/>
          </p:nvPr>
        </p:nvSpPr>
        <p:spPr/>
        <p:txBody>
          <a:bodyPr/>
          <a:lstStyle/>
          <a:p>
            <a:fld id="{1B97A18F-BA57-4CCF-923F-9EF602FE96F1}" type="datetimeFigureOut">
              <a:rPr lang="tr-TR" smtClean="0"/>
              <a:t>30.10.2023</a:t>
            </a:fld>
            <a:endParaRPr lang="tr-TR"/>
          </a:p>
        </p:txBody>
      </p:sp>
      <p:sp>
        <p:nvSpPr>
          <p:cNvPr id="6" name="Alt Bilgi Yer Tutucusu 5">
            <a:extLst>
              <a:ext uri="{FF2B5EF4-FFF2-40B4-BE49-F238E27FC236}">
                <a16:creationId xmlns:a16="http://schemas.microsoft.com/office/drawing/2014/main" id="{03C7B5C1-5E31-4A2D-ACB7-BE587BBFEFF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555F50E-03BC-4895-B33F-C12E870ACA75}"/>
              </a:ext>
            </a:extLst>
          </p:cNvPr>
          <p:cNvSpPr>
            <a:spLocks noGrp="1"/>
          </p:cNvSpPr>
          <p:nvPr>
            <p:ph type="sldNum" sz="quarter" idx="12"/>
          </p:nvPr>
        </p:nvSpPr>
        <p:spPr/>
        <p:txBody>
          <a:bodyPr/>
          <a:lstStyle/>
          <a:p>
            <a:fld id="{B264D5E7-0F77-47D6-BF64-35C293353980}" type="slidenum">
              <a:rPr lang="tr-TR" smtClean="0"/>
              <a:t>‹#›</a:t>
            </a:fld>
            <a:endParaRPr lang="tr-TR"/>
          </a:p>
        </p:txBody>
      </p:sp>
    </p:spTree>
    <p:extLst>
      <p:ext uri="{BB962C8B-B14F-4D97-AF65-F5344CB8AC3E}">
        <p14:creationId xmlns:p14="http://schemas.microsoft.com/office/powerpoint/2010/main" val="3605476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1BFD7C7-6307-491E-B199-82ED9B3FE9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03F6C76E-23F4-421B-8D35-E07EDF5E7E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7907107-5630-465C-A73A-4C765A8232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97A18F-BA57-4CCF-923F-9EF602FE96F1}" type="datetimeFigureOut">
              <a:rPr lang="tr-TR" smtClean="0"/>
              <a:t>30.10.2023</a:t>
            </a:fld>
            <a:endParaRPr lang="tr-TR"/>
          </a:p>
        </p:txBody>
      </p:sp>
      <p:sp>
        <p:nvSpPr>
          <p:cNvPr id="5" name="Alt Bilgi Yer Tutucusu 4">
            <a:extLst>
              <a:ext uri="{FF2B5EF4-FFF2-40B4-BE49-F238E27FC236}">
                <a16:creationId xmlns:a16="http://schemas.microsoft.com/office/drawing/2014/main" id="{3C223DEC-10A7-4B2D-9612-650EDB9610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37521ACE-8941-49EC-8520-1CD27DCFEE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64D5E7-0F77-47D6-BF64-35C293353980}" type="slidenum">
              <a:rPr lang="tr-TR" smtClean="0"/>
              <a:t>‹#›</a:t>
            </a:fld>
            <a:endParaRPr lang="tr-TR"/>
          </a:p>
        </p:txBody>
      </p:sp>
    </p:spTree>
    <p:extLst>
      <p:ext uri="{BB962C8B-B14F-4D97-AF65-F5344CB8AC3E}">
        <p14:creationId xmlns:p14="http://schemas.microsoft.com/office/powerpoint/2010/main" val="4285765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7.jpeg"/><Relationship Id="rId7" Type="http://schemas.openxmlformats.org/officeDocument/2006/relationships/image" Target="../media/image5.png"/><Relationship Id="rId12" Type="http://schemas.openxmlformats.org/officeDocument/2006/relationships/image" Target="../media/image17.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6.jpg"/><Relationship Id="rId5" Type="http://schemas.openxmlformats.org/officeDocument/2006/relationships/image" Target="../media/image3.png"/><Relationship Id="rId10" Type="http://schemas.openxmlformats.org/officeDocument/2006/relationships/image" Target="../media/image12.jpg"/><Relationship Id="rId4" Type="http://schemas.openxmlformats.org/officeDocument/2006/relationships/image" Target="../media/image2.png"/><Relationship Id="rId9" Type="http://schemas.openxmlformats.org/officeDocument/2006/relationships/image" Target="../media/image15.jpg"/></Relationships>
</file>

<file path=ppt/slides/_rels/slide1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7.jpeg"/><Relationship Id="rId7" Type="http://schemas.openxmlformats.org/officeDocument/2006/relationships/image" Target="../media/image5.png"/><Relationship Id="rId12" Type="http://schemas.openxmlformats.org/officeDocument/2006/relationships/image" Target="../media/image22.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21.jpg"/><Relationship Id="rId5" Type="http://schemas.openxmlformats.org/officeDocument/2006/relationships/image" Target="../media/image3.png"/><Relationship Id="rId10" Type="http://schemas.openxmlformats.org/officeDocument/2006/relationships/image" Target="../media/image20.jpg"/><Relationship Id="rId4" Type="http://schemas.openxmlformats.org/officeDocument/2006/relationships/image" Target="../media/image2.png"/><Relationship Id="rId9" Type="http://schemas.openxmlformats.org/officeDocument/2006/relationships/image" Target="../media/image19.jpg"/></Relationships>
</file>

<file path=ppt/slides/_rels/slide12.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image" Target="../media/image11.jpg"/><Relationship Id="rId3" Type="http://schemas.openxmlformats.org/officeDocument/2006/relationships/image" Target="../media/image7.jpeg"/><Relationship Id="rId7" Type="http://schemas.openxmlformats.org/officeDocument/2006/relationships/image" Target="../media/image5.png"/><Relationship Id="rId12"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25.jpeg"/><Relationship Id="rId5" Type="http://schemas.openxmlformats.org/officeDocument/2006/relationships/image" Target="../media/image3.png"/><Relationship Id="rId10" Type="http://schemas.openxmlformats.org/officeDocument/2006/relationships/image" Target="../media/image24.jpg"/><Relationship Id="rId4" Type="http://schemas.openxmlformats.org/officeDocument/2006/relationships/image" Target="../media/image2.png"/><Relationship Id="rId9" Type="http://schemas.openxmlformats.org/officeDocument/2006/relationships/image" Target="../media/image23.jpg"/><Relationship Id="rId14" Type="http://schemas.openxmlformats.org/officeDocument/2006/relationships/image" Target="../media/image26.jpg"/></Relationships>
</file>

<file path=ppt/slides/_rels/slide13.xml.rels><?xml version="1.0" encoding="UTF-8" standalone="yes"?>
<Relationships xmlns="http://schemas.openxmlformats.org/package/2006/relationships"><Relationship Id="rId8" Type="http://schemas.openxmlformats.org/officeDocument/2006/relationships/image" Target="../media/image27.jpg"/><Relationship Id="rId13" Type="http://schemas.openxmlformats.org/officeDocument/2006/relationships/image" Target="../media/image32.jpg"/><Relationship Id="rId3" Type="http://schemas.openxmlformats.org/officeDocument/2006/relationships/image" Target="../media/image7.jpeg"/><Relationship Id="rId7" Type="http://schemas.openxmlformats.org/officeDocument/2006/relationships/image" Target="../media/image5.png"/><Relationship Id="rId12" Type="http://schemas.openxmlformats.org/officeDocument/2006/relationships/image" Target="../media/image31.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30.jpg"/><Relationship Id="rId5" Type="http://schemas.openxmlformats.org/officeDocument/2006/relationships/image" Target="../media/image3.png"/><Relationship Id="rId10" Type="http://schemas.openxmlformats.org/officeDocument/2006/relationships/image" Target="../media/image29.jpeg"/><Relationship Id="rId4" Type="http://schemas.openxmlformats.org/officeDocument/2006/relationships/image" Target="../media/image2.png"/><Relationship Id="rId9" Type="http://schemas.openxmlformats.org/officeDocument/2006/relationships/image" Target="../media/image28.jpg"/></Relationships>
</file>

<file path=ppt/slides/_rels/slide14.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7.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34.jpeg"/></Relationships>
</file>

<file path=ppt/slides/_rels/slide15.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7.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36.jp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7.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7.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11.jpg"/><Relationship Id="rId4" Type="http://schemas.openxmlformats.org/officeDocument/2006/relationships/image" Target="../media/image2.png"/><Relationship Id="rId9" Type="http://schemas.openxmlformats.org/officeDocument/2006/relationships/image" Target="../media/image10.jpg"/></Relationships>
</file>

<file path=ppt/slides/_rels/slide8.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3.jpg"/></Relationships>
</file>

<file path=ppt/slides/_rels/slide9.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ikdörtgen 16">
            <a:extLst>
              <a:ext uri="{FF2B5EF4-FFF2-40B4-BE49-F238E27FC236}">
                <a16:creationId xmlns:a16="http://schemas.microsoft.com/office/drawing/2014/main" id="{7484B478-52D3-D7A3-1695-8B0F7EC46C55}"/>
              </a:ext>
            </a:extLst>
          </p:cNvPr>
          <p:cNvSpPr/>
          <p:nvPr/>
        </p:nvSpPr>
        <p:spPr>
          <a:xfrm>
            <a:off x="3755232" y="2389948"/>
            <a:ext cx="6912768" cy="2246769"/>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lIns="91440" tIns="45720" rIns="91440" bIns="45720">
            <a:spAutoFit/>
          </a:bodyPr>
          <a:lstStyle/>
          <a:p>
            <a:pPr algn="ctr"/>
            <a:r>
              <a:rPr lang="tr-TR" sz="7000" b="1" dirty="0">
                <a:ln w="22225">
                  <a:solidFill>
                    <a:schemeClr val="accent2"/>
                  </a:solidFill>
                  <a:prstDash val="solid"/>
                </a:ln>
                <a:solidFill>
                  <a:schemeClr val="accent2">
                    <a:lumMod val="40000"/>
                    <a:lumOff val="60000"/>
                  </a:schemeClr>
                </a:solidFill>
                <a:latin typeface="Cambria" panose="02040503050406030204" pitchFamily="18" charset="0"/>
                <a:ea typeface="Cambria" panose="02040503050406030204" pitchFamily="18" charset="0"/>
              </a:rPr>
              <a:t>Hukuk </a:t>
            </a:r>
          </a:p>
          <a:p>
            <a:pPr algn="ctr"/>
            <a:r>
              <a:rPr lang="tr-TR" sz="7000" b="1" dirty="0">
                <a:ln w="22225">
                  <a:solidFill>
                    <a:schemeClr val="accent2"/>
                  </a:solidFill>
                  <a:prstDash val="solid"/>
                </a:ln>
                <a:solidFill>
                  <a:schemeClr val="accent2">
                    <a:lumMod val="40000"/>
                    <a:lumOff val="60000"/>
                  </a:schemeClr>
                </a:solidFill>
                <a:latin typeface="Cambria" panose="02040503050406030204" pitchFamily="18" charset="0"/>
                <a:ea typeface="Cambria" panose="02040503050406030204" pitchFamily="18" charset="0"/>
              </a:rPr>
              <a:t>Fakültesi</a:t>
            </a:r>
          </a:p>
        </p:txBody>
      </p:sp>
      <p:sp>
        <p:nvSpPr>
          <p:cNvPr id="5" name="Dikdörtgen 4"/>
          <p:cNvSpPr/>
          <p:nvPr/>
        </p:nvSpPr>
        <p:spPr>
          <a:xfrm>
            <a:off x="3611730" y="335560"/>
            <a:ext cx="6912768" cy="1114404"/>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bg1"/>
                </a:solidFill>
                <a:latin typeface="Cambria" panose="02040503050406030204" pitchFamily="18" charset="0"/>
                <a:ea typeface="Cambria" panose="02040503050406030204" pitchFamily="18" charset="0"/>
                <a:cs typeface="Tahoma" panose="020B0604030504040204" pitchFamily="34" charset="0"/>
              </a:rPr>
              <a:t>KTO ( Konya Ticaret Odası)</a:t>
            </a:r>
          </a:p>
          <a:p>
            <a:pPr algn="ctr"/>
            <a:r>
              <a:rPr lang="tr-TR" sz="2800" b="1" dirty="0">
                <a:solidFill>
                  <a:schemeClr val="bg1"/>
                </a:solidFill>
                <a:latin typeface="Cambria" panose="02040503050406030204" pitchFamily="18" charset="0"/>
                <a:ea typeface="Cambria" panose="02040503050406030204" pitchFamily="18" charset="0"/>
                <a:cs typeface="Tahoma" panose="020B0604030504040204" pitchFamily="34" charset="0"/>
              </a:rPr>
              <a:t>Karatay Üniversitesi</a:t>
            </a:r>
          </a:p>
        </p:txBody>
      </p:sp>
      <p:pic>
        <p:nvPicPr>
          <p:cNvPr id="4" name="Resim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40" y="299890"/>
            <a:ext cx="1475303" cy="990714"/>
          </a:xfrm>
          <a:prstGeom prst="rect">
            <a:avLst/>
          </a:prstGeom>
        </p:spPr>
      </p:pic>
      <p:cxnSp>
        <p:nvCxnSpPr>
          <p:cNvPr id="7" name="Düz Bağlayıcı 6"/>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2" name="Metin kutusu 11"/>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rPr>
              <a:t>KaratayUniversitesi</a:t>
            </a:r>
          </a:p>
        </p:txBody>
      </p:sp>
      <p:sp>
        <p:nvSpPr>
          <p:cNvPr id="13" name="Metin kutusu 12"/>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rPr>
              <a:t>ktokaratay</a:t>
            </a:r>
            <a:endParaRPr lang="tr-TR" sz="1200" dirty="0">
              <a:latin typeface="Cambria" panose="02040503050406030204" pitchFamily="18" charset="0"/>
            </a:endParaRPr>
          </a:p>
        </p:txBody>
      </p:sp>
      <p:sp>
        <p:nvSpPr>
          <p:cNvPr id="14" name="Metin kutusu 13"/>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rPr>
              <a:t>www.karatay.edu.tr</a:t>
            </a:r>
          </a:p>
        </p:txBody>
      </p:sp>
      <p:sp>
        <p:nvSpPr>
          <p:cNvPr id="15" name="Metin kutusu 14"/>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rPr>
              <a:t>444 12 51</a:t>
            </a:r>
          </a:p>
        </p:txBody>
      </p:sp>
      <p:pic>
        <p:nvPicPr>
          <p:cNvPr id="16" name="Resim 15">
            <a:extLst>
              <a:ext uri="{FF2B5EF4-FFF2-40B4-BE49-F238E27FC236}">
                <a16:creationId xmlns:a16="http://schemas.microsoft.com/office/drawing/2014/main" id="{EC2657EE-1F8F-4C2B-A731-C0695C3A5E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pic>
        <p:nvPicPr>
          <p:cNvPr id="18" name="Resim 17">
            <a:extLst>
              <a:ext uri="{FF2B5EF4-FFF2-40B4-BE49-F238E27FC236}">
                <a16:creationId xmlns:a16="http://schemas.microsoft.com/office/drawing/2014/main" id="{D456FCD3-4900-A811-711E-E04FA90DFB7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452" y="2853245"/>
            <a:ext cx="3482651" cy="3190083"/>
          </a:xfrm>
          <a:prstGeom prst="rect">
            <a:avLst/>
          </a:prstGeom>
        </p:spPr>
      </p:pic>
    </p:spTree>
    <p:extLst>
      <p:ext uri="{BB962C8B-B14F-4D97-AF65-F5344CB8AC3E}">
        <p14:creationId xmlns:p14="http://schemas.microsoft.com/office/powerpoint/2010/main" val="3181317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38C7B11B-087F-956F-97AB-9A3A21784C54}"/>
              </a:ext>
            </a:extLst>
          </p:cNvPr>
          <p:cNvSpPr/>
          <p:nvPr/>
        </p:nvSpPr>
        <p:spPr>
          <a:xfrm>
            <a:off x="3755232" y="332656"/>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tr-TR" sz="1800" b="1" dirty="0">
                <a:effectLst/>
                <a:latin typeface="Calibri" panose="020F0502020204030204" pitchFamily="34" charset="0"/>
                <a:ea typeface="Times New Roman" panose="02020603050405020304" pitchFamily="18" charset="0"/>
                <a:cs typeface="Times New Roman" panose="02020603050405020304" pitchFamily="18" charset="0"/>
              </a:rPr>
              <a:t>	  HUKUK FAKÜLTESİ AKADEMİK PERSONELİ</a:t>
            </a:r>
            <a:endParaRPr lang="tr-T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Resim 4">
            <a:extLst>
              <a:ext uri="{FF2B5EF4-FFF2-40B4-BE49-F238E27FC236}">
                <a16:creationId xmlns:a16="http://schemas.microsoft.com/office/drawing/2014/main" id="{5046C782-79DB-AE2C-3314-E2411E9A7F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40" y="299890"/>
            <a:ext cx="1475303" cy="990714"/>
          </a:xfrm>
          <a:prstGeom prst="rect">
            <a:avLst/>
          </a:prstGeom>
        </p:spPr>
      </p:pic>
      <p:pic>
        <p:nvPicPr>
          <p:cNvPr id="6" name="Resim 5">
            <a:extLst>
              <a:ext uri="{FF2B5EF4-FFF2-40B4-BE49-F238E27FC236}">
                <a16:creationId xmlns:a16="http://schemas.microsoft.com/office/drawing/2014/main" id="{91737D6B-A025-8F01-E8E5-0FC7379967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602" y="6097042"/>
            <a:ext cx="1022317" cy="722751"/>
          </a:xfrm>
          <a:prstGeom prst="rect">
            <a:avLst/>
          </a:prstGeom>
        </p:spPr>
      </p:pic>
      <p:cxnSp>
        <p:nvCxnSpPr>
          <p:cNvPr id="7" name="Düz Bağlayıcı 6">
            <a:extLst>
              <a:ext uri="{FF2B5EF4-FFF2-40B4-BE49-F238E27FC236}">
                <a16:creationId xmlns:a16="http://schemas.microsoft.com/office/drawing/2014/main" id="{93B4ECF8-548B-703C-1499-0637FF176F79}"/>
              </a:ext>
            </a:extLst>
          </p:cNvPr>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a:extLst>
              <a:ext uri="{FF2B5EF4-FFF2-40B4-BE49-F238E27FC236}">
                <a16:creationId xmlns:a16="http://schemas.microsoft.com/office/drawing/2014/main" id="{BAEEEC85-006C-D630-D124-7E40C74072D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a:extLst>
              <a:ext uri="{FF2B5EF4-FFF2-40B4-BE49-F238E27FC236}">
                <a16:creationId xmlns:a16="http://schemas.microsoft.com/office/drawing/2014/main" id="{FCA3DB7B-EE0E-C857-B5CF-E670626B0A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a:extLst>
              <a:ext uri="{FF2B5EF4-FFF2-40B4-BE49-F238E27FC236}">
                <a16:creationId xmlns:a16="http://schemas.microsoft.com/office/drawing/2014/main" id="{5DD3D700-5591-D54C-4FD0-96FDC7B9352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1" name="Metin kutusu 10">
            <a:extLst>
              <a:ext uri="{FF2B5EF4-FFF2-40B4-BE49-F238E27FC236}">
                <a16:creationId xmlns:a16="http://schemas.microsoft.com/office/drawing/2014/main" id="{548FE531-FA47-B087-C7C5-EFC80D93AAE6}"/>
              </a:ext>
            </a:extLst>
          </p:cNvPr>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rPr>
              <a:t>KaratayUniversitesi</a:t>
            </a:r>
          </a:p>
        </p:txBody>
      </p:sp>
      <p:sp>
        <p:nvSpPr>
          <p:cNvPr id="12" name="Metin kutusu 11">
            <a:extLst>
              <a:ext uri="{FF2B5EF4-FFF2-40B4-BE49-F238E27FC236}">
                <a16:creationId xmlns:a16="http://schemas.microsoft.com/office/drawing/2014/main" id="{A71961B9-9A4C-0EEA-612B-262609C114B2}"/>
              </a:ext>
            </a:extLst>
          </p:cNvPr>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rPr>
              <a:t>ktokaratay</a:t>
            </a:r>
            <a:endParaRPr lang="tr-TR" sz="1200" dirty="0">
              <a:latin typeface="Cambria" panose="02040503050406030204" pitchFamily="18" charset="0"/>
            </a:endParaRPr>
          </a:p>
        </p:txBody>
      </p:sp>
      <p:sp>
        <p:nvSpPr>
          <p:cNvPr id="13" name="Metin kutusu 12">
            <a:extLst>
              <a:ext uri="{FF2B5EF4-FFF2-40B4-BE49-F238E27FC236}">
                <a16:creationId xmlns:a16="http://schemas.microsoft.com/office/drawing/2014/main" id="{91FEDC87-76EF-5BCE-88F7-0BEBAA4A573D}"/>
              </a:ext>
            </a:extLst>
          </p:cNvPr>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rPr>
              <a:t>www.karatay.edu.tr</a:t>
            </a:r>
          </a:p>
        </p:txBody>
      </p:sp>
      <p:sp>
        <p:nvSpPr>
          <p:cNvPr id="14" name="Metin kutusu 13">
            <a:extLst>
              <a:ext uri="{FF2B5EF4-FFF2-40B4-BE49-F238E27FC236}">
                <a16:creationId xmlns:a16="http://schemas.microsoft.com/office/drawing/2014/main" id="{1471ED64-D914-9F7C-06A4-6E6838337E64}"/>
              </a:ext>
            </a:extLst>
          </p:cNvPr>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rPr>
              <a:t>444 12 51</a:t>
            </a:r>
          </a:p>
        </p:txBody>
      </p:sp>
      <p:pic>
        <p:nvPicPr>
          <p:cNvPr id="15" name="Resim 14">
            <a:extLst>
              <a:ext uri="{FF2B5EF4-FFF2-40B4-BE49-F238E27FC236}">
                <a16:creationId xmlns:a16="http://schemas.microsoft.com/office/drawing/2014/main" id="{3A24A0E0-DAA5-2C70-C846-7E1238149C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
        <p:nvSpPr>
          <p:cNvPr id="16" name="Dikdörtgen 15">
            <a:extLst>
              <a:ext uri="{FF2B5EF4-FFF2-40B4-BE49-F238E27FC236}">
                <a16:creationId xmlns:a16="http://schemas.microsoft.com/office/drawing/2014/main" id="{DDC4DA5A-86AF-4564-A9FB-12C9DBDEA7BA}"/>
              </a:ext>
            </a:extLst>
          </p:cNvPr>
          <p:cNvSpPr/>
          <p:nvPr/>
        </p:nvSpPr>
        <p:spPr>
          <a:xfrm>
            <a:off x="3850547" y="1215325"/>
            <a:ext cx="4865614" cy="477054"/>
          </a:xfrm>
          <a:prstGeom prst="rect">
            <a:avLst/>
          </a:prstGeom>
        </p:spPr>
        <p:txBody>
          <a:bodyPr wrap="square">
            <a:spAutoFit/>
          </a:bodyPr>
          <a:lstStyle/>
          <a:p>
            <a:pPr algn="ctr"/>
            <a:r>
              <a:rPr lang="tr-TR" sz="2500" b="1" dirty="0"/>
              <a:t>Kamu Hukuk Bölümü </a:t>
            </a:r>
          </a:p>
        </p:txBody>
      </p:sp>
      <p:sp>
        <p:nvSpPr>
          <p:cNvPr id="17" name="Dikdörtgen 16">
            <a:extLst>
              <a:ext uri="{FF2B5EF4-FFF2-40B4-BE49-F238E27FC236}">
                <a16:creationId xmlns:a16="http://schemas.microsoft.com/office/drawing/2014/main" id="{2A382F5E-C4C4-447E-B10C-0873CEBEA149}"/>
              </a:ext>
            </a:extLst>
          </p:cNvPr>
          <p:cNvSpPr/>
          <p:nvPr/>
        </p:nvSpPr>
        <p:spPr>
          <a:xfrm>
            <a:off x="552129" y="3672279"/>
            <a:ext cx="2655121" cy="646331"/>
          </a:xfrm>
          <a:prstGeom prst="rect">
            <a:avLst/>
          </a:prstGeom>
        </p:spPr>
        <p:txBody>
          <a:bodyPr wrap="square">
            <a:spAutoFit/>
          </a:bodyPr>
          <a:lstStyle/>
          <a:p>
            <a:pPr algn="ctr"/>
            <a:r>
              <a:rPr lang="tr-TR" sz="1200" dirty="0"/>
              <a:t>Prof. Dr. Fevzi </a:t>
            </a:r>
            <a:r>
              <a:rPr lang="tr-TR" sz="1200" dirty="0" err="1"/>
              <a:t>Rifat</a:t>
            </a:r>
            <a:r>
              <a:rPr lang="tr-TR" sz="1200" dirty="0"/>
              <a:t> ORTAÇ Rektör/Dekan V.</a:t>
            </a:r>
          </a:p>
          <a:p>
            <a:pPr algn="ctr"/>
            <a:r>
              <a:rPr lang="tr-TR" sz="1200" dirty="0"/>
              <a:t> Mali Hukuk ABD.</a:t>
            </a:r>
          </a:p>
        </p:txBody>
      </p:sp>
      <p:sp>
        <p:nvSpPr>
          <p:cNvPr id="20" name="Dikdörtgen 19">
            <a:extLst>
              <a:ext uri="{FF2B5EF4-FFF2-40B4-BE49-F238E27FC236}">
                <a16:creationId xmlns:a16="http://schemas.microsoft.com/office/drawing/2014/main" id="{851836F1-7088-4834-8EE1-166772F6A303}"/>
              </a:ext>
            </a:extLst>
          </p:cNvPr>
          <p:cNvSpPr/>
          <p:nvPr/>
        </p:nvSpPr>
        <p:spPr>
          <a:xfrm>
            <a:off x="5177382" y="3672279"/>
            <a:ext cx="1509324" cy="461665"/>
          </a:xfrm>
          <a:prstGeom prst="rect">
            <a:avLst/>
          </a:prstGeom>
        </p:spPr>
        <p:txBody>
          <a:bodyPr wrap="none">
            <a:spAutoFit/>
          </a:bodyPr>
          <a:lstStyle/>
          <a:p>
            <a:r>
              <a:rPr lang="tr-TR" sz="1200" dirty="0"/>
              <a:t>Doç. Dr. Celal IŞIKLAR</a:t>
            </a:r>
          </a:p>
          <a:p>
            <a:r>
              <a:rPr lang="tr-TR" sz="1200" dirty="0"/>
              <a:t>   İdare Hukuku ABD.</a:t>
            </a:r>
          </a:p>
        </p:txBody>
      </p:sp>
      <p:sp>
        <p:nvSpPr>
          <p:cNvPr id="21" name="Dikdörtgen 20">
            <a:extLst>
              <a:ext uri="{FF2B5EF4-FFF2-40B4-BE49-F238E27FC236}">
                <a16:creationId xmlns:a16="http://schemas.microsoft.com/office/drawing/2014/main" id="{3F1FBC1C-D6C6-42AB-97C2-680280F7B62B}"/>
              </a:ext>
            </a:extLst>
          </p:cNvPr>
          <p:cNvSpPr/>
          <p:nvPr/>
        </p:nvSpPr>
        <p:spPr>
          <a:xfrm>
            <a:off x="9010405" y="3613771"/>
            <a:ext cx="1952842" cy="461665"/>
          </a:xfrm>
          <a:prstGeom prst="rect">
            <a:avLst/>
          </a:prstGeom>
        </p:spPr>
        <p:txBody>
          <a:bodyPr wrap="none">
            <a:spAutoFit/>
          </a:bodyPr>
          <a:lstStyle/>
          <a:p>
            <a:r>
              <a:rPr lang="tr-TR" sz="1200" dirty="0"/>
              <a:t>Dr. Öğr. Üyesi Hikmet TÜLEN</a:t>
            </a:r>
          </a:p>
          <a:p>
            <a:pPr algn="ctr"/>
            <a:r>
              <a:rPr lang="tr-TR" sz="1200" dirty="0"/>
              <a:t>Anayasa Hukuku ABD.</a:t>
            </a:r>
          </a:p>
        </p:txBody>
      </p:sp>
      <p:sp>
        <p:nvSpPr>
          <p:cNvPr id="22" name="Dikdörtgen 21">
            <a:extLst>
              <a:ext uri="{FF2B5EF4-FFF2-40B4-BE49-F238E27FC236}">
                <a16:creationId xmlns:a16="http://schemas.microsoft.com/office/drawing/2014/main" id="{6E5AEEAC-BA66-4EA6-B7E0-15359DBB4305}"/>
              </a:ext>
            </a:extLst>
          </p:cNvPr>
          <p:cNvSpPr/>
          <p:nvPr/>
        </p:nvSpPr>
        <p:spPr>
          <a:xfrm>
            <a:off x="2673644" y="5451897"/>
            <a:ext cx="2490746" cy="461665"/>
          </a:xfrm>
          <a:prstGeom prst="rect">
            <a:avLst/>
          </a:prstGeom>
        </p:spPr>
        <p:txBody>
          <a:bodyPr wrap="none">
            <a:spAutoFit/>
          </a:bodyPr>
          <a:lstStyle/>
          <a:p>
            <a:pPr algn="ctr"/>
            <a:r>
              <a:rPr lang="tr-TR" sz="1200" dirty="0"/>
              <a:t>Dr. Öğr. Üyesi Ahmet Şakir DEMİRTAŞ</a:t>
            </a:r>
          </a:p>
          <a:p>
            <a:pPr algn="ctr"/>
            <a:r>
              <a:rPr lang="tr-TR" sz="1200" dirty="0"/>
              <a:t> Anayasa Hukuku ABD.</a:t>
            </a:r>
          </a:p>
        </p:txBody>
      </p:sp>
      <p:pic>
        <p:nvPicPr>
          <p:cNvPr id="24" name="Resim 23" descr="insan yüzü, adam, insan, kişi, şahıs, takım elbise içeren bir resim&#10;&#10;Açıklama otomatik olarak oluşturuldu">
            <a:extLst>
              <a:ext uri="{FF2B5EF4-FFF2-40B4-BE49-F238E27FC236}">
                <a16:creationId xmlns:a16="http://schemas.microsoft.com/office/drawing/2014/main" id="{3CCD7211-6644-89D5-2F87-3CCDEE12406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18181" y="1897593"/>
            <a:ext cx="1323018" cy="1691971"/>
          </a:xfrm>
          <a:prstGeom prst="rect">
            <a:avLst/>
          </a:prstGeom>
        </p:spPr>
      </p:pic>
      <p:pic>
        <p:nvPicPr>
          <p:cNvPr id="26" name="Resim 25" descr="insan yüzü, giyim, kişi, şahıs, takım elbise içeren bir resim&#10;&#10;Açıklama otomatik olarak oluşturuldu">
            <a:extLst>
              <a:ext uri="{FF2B5EF4-FFF2-40B4-BE49-F238E27FC236}">
                <a16:creationId xmlns:a16="http://schemas.microsoft.com/office/drawing/2014/main" id="{0E02BAFE-E24F-F147-16A2-03CC06C99CB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70525" y="1938936"/>
            <a:ext cx="1323039" cy="1692000"/>
          </a:xfrm>
          <a:prstGeom prst="rect">
            <a:avLst/>
          </a:prstGeom>
        </p:spPr>
      </p:pic>
      <p:pic>
        <p:nvPicPr>
          <p:cNvPr id="28" name="Resim 27" descr="insan yüzü, bağ, bağlamak, ilişki, eşitlik, köstek, kişi, şahıs, giyim içeren bir resim&#10;&#10;Açıklama otomatik olarak oluşturuldu">
            <a:extLst>
              <a:ext uri="{FF2B5EF4-FFF2-40B4-BE49-F238E27FC236}">
                <a16:creationId xmlns:a16="http://schemas.microsoft.com/office/drawing/2014/main" id="{6F4D23BF-F4D9-136F-2AE0-EBB72E73A6A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258222" y="1784474"/>
            <a:ext cx="1379728" cy="1764498"/>
          </a:xfrm>
          <a:prstGeom prst="rect">
            <a:avLst/>
          </a:prstGeom>
        </p:spPr>
      </p:pic>
      <p:pic>
        <p:nvPicPr>
          <p:cNvPr id="30" name="Resim 29" descr="insan yüzü, giyim, kişi, şahıs, bağ, bağlamak, ilişki, eşitlik, köstek içeren bir resim&#10;&#10;Açıklama otomatik olarak oluşturuldu">
            <a:extLst>
              <a:ext uri="{FF2B5EF4-FFF2-40B4-BE49-F238E27FC236}">
                <a16:creationId xmlns:a16="http://schemas.microsoft.com/office/drawing/2014/main" id="{F130FEEA-551F-1CB5-9B2D-5F5E96FD050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89027" y="3611251"/>
            <a:ext cx="1379730" cy="1764498"/>
          </a:xfrm>
          <a:prstGeom prst="rect">
            <a:avLst/>
          </a:prstGeom>
        </p:spPr>
      </p:pic>
      <p:sp>
        <p:nvSpPr>
          <p:cNvPr id="23" name="Dikdörtgen 22">
            <a:extLst>
              <a:ext uri="{FF2B5EF4-FFF2-40B4-BE49-F238E27FC236}">
                <a16:creationId xmlns:a16="http://schemas.microsoft.com/office/drawing/2014/main" id="{7A1FB53A-4F72-461E-AB65-E20F280C8B75}"/>
              </a:ext>
            </a:extLst>
          </p:cNvPr>
          <p:cNvSpPr/>
          <p:nvPr/>
        </p:nvSpPr>
        <p:spPr>
          <a:xfrm>
            <a:off x="6847957" y="5463373"/>
            <a:ext cx="2007858" cy="461665"/>
          </a:xfrm>
          <a:prstGeom prst="rect">
            <a:avLst/>
          </a:prstGeom>
        </p:spPr>
        <p:txBody>
          <a:bodyPr wrap="none">
            <a:spAutoFit/>
          </a:bodyPr>
          <a:lstStyle/>
          <a:p>
            <a:pPr algn="ctr"/>
            <a:r>
              <a:rPr lang="tr-TR" sz="1200" dirty="0"/>
              <a:t>Dr. </a:t>
            </a:r>
            <a:r>
              <a:rPr lang="tr-TR" sz="1200" dirty="0" err="1"/>
              <a:t>Öğr</a:t>
            </a:r>
            <a:r>
              <a:rPr lang="tr-TR" sz="1200" dirty="0"/>
              <a:t>. Üyesi Yücel ÖZDEMİR</a:t>
            </a:r>
          </a:p>
          <a:p>
            <a:pPr algn="ctr"/>
            <a:r>
              <a:rPr lang="tr-TR" sz="1200" dirty="0"/>
              <a:t>Genel Kamu Hukuku ABD.</a:t>
            </a:r>
          </a:p>
        </p:txBody>
      </p:sp>
      <p:pic>
        <p:nvPicPr>
          <p:cNvPr id="25" name="Resim 24" descr="insan yüzü, kişi, şahıs, adam, insan, giyim içeren bir resim&#10;&#10;Açıklama otomatik olarak oluşturuldu">
            <a:extLst>
              <a:ext uri="{FF2B5EF4-FFF2-40B4-BE49-F238E27FC236}">
                <a16:creationId xmlns:a16="http://schemas.microsoft.com/office/drawing/2014/main" id="{11B4E6B3-8095-4C90-8F4F-4FD6A0FF18F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84344" y="3602405"/>
            <a:ext cx="1379339" cy="1764000"/>
          </a:xfrm>
          <a:prstGeom prst="rect">
            <a:avLst/>
          </a:prstGeom>
        </p:spPr>
      </p:pic>
    </p:spTree>
    <p:extLst>
      <p:ext uri="{BB962C8B-B14F-4D97-AF65-F5344CB8AC3E}">
        <p14:creationId xmlns:p14="http://schemas.microsoft.com/office/powerpoint/2010/main" val="2805973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64335C5A-9C73-0C0B-73AC-4FA9347B3831}"/>
              </a:ext>
            </a:extLst>
          </p:cNvPr>
          <p:cNvSpPr/>
          <p:nvPr/>
        </p:nvSpPr>
        <p:spPr>
          <a:xfrm>
            <a:off x="3755232" y="332656"/>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KTO (KONYA TİCARET ODASI)</a:t>
            </a:r>
          </a:p>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 KARATAY ÜNİVERSİTESİ</a:t>
            </a:r>
          </a:p>
        </p:txBody>
      </p:sp>
      <p:pic>
        <p:nvPicPr>
          <p:cNvPr id="5" name="Resim 4">
            <a:extLst>
              <a:ext uri="{FF2B5EF4-FFF2-40B4-BE49-F238E27FC236}">
                <a16:creationId xmlns:a16="http://schemas.microsoft.com/office/drawing/2014/main" id="{F13AF309-2D62-3C41-564A-5012B408D1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40" y="299890"/>
            <a:ext cx="1475303" cy="990714"/>
          </a:xfrm>
          <a:prstGeom prst="rect">
            <a:avLst/>
          </a:prstGeom>
        </p:spPr>
      </p:pic>
      <p:pic>
        <p:nvPicPr>
          <p:cNvPr id="6" name="Resim 5">
            <a:extLst>
              <a:ext uri="{FF2B5EF4-FFF2-40B4-BE49-F238E27FC236}">
                <a16:creationId xmlns:a16="http://schemas.microsoft.com/office/drawing/2014/main" id="{6D580FB8-C927-15C0-B86C-CEC3D90190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602" y="6097042"/>
            <a:ext cx="1022317" cy="722751"/>
          </a:xfrm>
          <a:prstGeom prst="rect">
            <a:avLst/>
          </a:prstGeom>
        </p:spPr>
      </p:pic>
      <p:cxnSp>
        <p:nvCxnSpPr>
          <p:cNvPr id="7" name="Düz Bağlayıcı 6">
            <a:extLst>
              <a:ext uri="{FF2B5EF4-FFF2-40B4-BE49-F238E27FC236}">
                <a16:creationId xmlns:a16="http://schemas.microsoft.com/office/drawing/2014/main" id="{CE65B5B4-EB0F-3353-8AA5-385B735E6E55}"/>
              </a:ext>
            </a:extLst>
          </p:cNvPr>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a:extLst>
              <a:ext uri="{FF2B5EF4-FFF2-40B4-BE49-F238E27FC236}">
                <a16:creationId xmlns:a16="http://schemas.microsoft.com/office/drawing/2014/main" id="{AE423B7D-7C41-CBEB-264D-B171A033B8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a:extLst>
              <a:ext uri="{FF2B5EF4-FFF2-40B4-BE49-F238E27FC236}">
                <a16:creationId xmlns:a16="http://schemas.microsoft.com/office/drawing/2014/main" id="{FD650591-DBC9-3A9E-4D9B-7646D8B2AF2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a:extLst>
              <a:ext uri="{FF2B5EF4-FFF2-40B4-BE49-F238E27FC236}">
                <a16:creationId xmlns:a16="http://schemas.microsoft.com/office/drawing/2014/main" id="{E1781EAB-57FB-F6A1-6D1D-521D859D5CC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1" name="Metin kutusu 10">
            <a:extLst>
              <a:ext uri="{FF2B5EF4-FFF2-40B4-BE49-F238E27FC236}">
                <a16:creationId xmlns:a16="http://schemas.microsoft.com/office/drawing/2014/main" id="{B2520E68-F7B8-F7BA-BC59-3654093E5FAD}"/>
              </a:ext>
            </a:extLst>
          </p:cNvPr>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rPr>
              <a:t>KaratayUniversitesi</a:t>
            </a:r>
          </a:p>
        </p:txBody>
      </p:sp>
      <p:sp>
        <p:nvSpPr>
          <p:cNvPr id="12" name="Metin kutusu 11">
            <a:extLst>
              <a:ext uri="{FF2B5EF4-FFF2-40B4-BE49-F238E27FC236}">
                <a16:creationId xmlns:a16="http://schemas.microsoft.com/office/drawing/2014/main" id="{32876202-E9CE-9D97-4361-2141359AF428}"/>
              </a:ext>
            </a:extLst>
          </p:cNvPr>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rPr>
              <a:t>ktokaratay</a:t>
            </a:r>
            <a:endParaRPr lang="tr-TR" sz="1200" dirty="0">
              <a:latin typeface="Cambria" panose="02040503050406030204" pitchFamily="18" charset="0"/>
            </a:endParaRPr>
          </a:p>
        </p:txBody>
      </p:sp>
      <p:sp>
        <p:nvSpPr>
          <p:cNvPr id="13" name="Metin kutusu 12">
            <a:extLst>
              <a:ext uri="{FF2B5EF4-FFF2-40B4-BE49-F238E27FC236}">
                <a16:creationId xmlns:a16="http://schemas.microsoft.com/office/drawing/2014/main" id="{51835811-F24A-9A0D-1583-D11059098D40}"/>
              </a:ext>
            </a:extLst>
          </p:cNvPr>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rPr>
              <a:t>www.karatay.edu.tr</a:t>
            </a:r>
          </a:p>
        </p:txBody>
      </p:sp>
      <p:sp>
        <p:nvSpPr>
          <p:cNvPr id="14" name="Metin kutusu 13">
            <a:extLst>
              <a:ext uri="{FF2B5EF4-FFF2-40B4-BE49-F238E27FC236}">
                <a16:creationId xmlns:a16="http://schemas.microsoft.com/office/drawing/2014/main" id="{CF1A12D6-2F1E-B983-FAD4-BF629E34FB19}"/>
              </a:ext>
            </a:extLst>
          </p:cNvPr>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rPr>
              <a:t>444 12 51</a:t>
            </a:r>
          </a:p>
        </p:txBody>
      </p:sp>
      <p:pic>
        <p:nvPicPr>
          <p:cNvPr id="15" name="Resim 14">
            <a:extLst>
              <a:ext uri="{FF2B5EF4-FFF2-40B4-BE49-F238E27FC236}">
                <a16:creationId xmlns:a16="http://schemas.microsoft.com/office/drawing/2014/main" id="{4949BA88-6802-659D-314D-FD841F89DE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
        <p:nvSpPr>
          <p:cNvPr id="16" name="Dikdörtgen 15">
            <a:extLst>
              <a:ext uri="{FF2B5EF4-FFF2-40B4-BE49-F238E27FC236}">
                <a16:creationId xmlns:a16="http://schemas.microsoft.com/office/drawing/2014/main" id="{82A8ED53-4422-4F86-939F-48AD3C437D11}"/>
              </a:ext>
            </a:extLst>
          </p:cNvPr>
          <p:cNvSpPr/>
          <p:nvPr/>
        </p:nvSpPr>
        <p:spPr>
          <a:xfrm>
            <a:off x="3339507" y="1186172"/>
            <a:ext cx="6249798" cy="477054"/>
          </a:xfrm>
          <a:prstGeom prst="rect">
            <a:avLst/>
          </a:prstGeom>
        </p:spPr>
        <p:txBody>
          <a:bodyPr wrap="square">
            <a:spAutoFit/>
          </a:bodyPr>
          <a:lstStyle/>
          <a:p>
            <a:pPr algn="ctr"/>
            <a:r>
              <a:rPr lang="tr-TR" sz="2500" b="1" dirty="0"/>
              <a:t>Kamu Hukuku Bölümü Araştırma Görevlileri </a:t>
            </a:r>
          </a:p>
        </p:txBody>
      </p:sp>
      <p:sp>
        <p:nvSpPr>
          <p:cNvPr id="18" name="Dikdörtgen 17">
            <a:extLst>
              <a:ext uri="{FF2B5EF4-FFF2-40B4-BE49-F238E27FC236}">
                <a16:creationId xmlns:a16="http://schemas.microsoft.com/office/drawing/2014/main" id="{F799FB70-5016-44A3-AE15-F2F7EE66F825}"/>
              </a:ext>
            </a:extLst>
          </p:cNvPr>
          <p:cNvSpPr/>
          <p:nvPr/>
        </p:nvSpPr>
        <p:spPr>
          <a:xfrm>
            <a:off x="2179455" y="3070304"/>
            <a:ext cx="1592615" cy="461665"/>
          </a:xfrm>
          <a:prstGeom prst="rect">
            <a:avLst/>
          </a:prstGeom>
        </p:spPr>
        <p:txBody>
          <a:bodyPr wrap="none">
            <a:spAutoFit/>
          </a:bodyPr>
          <a:lstStyle/>
          <a:p>
            <a:r>
              <a:rPr lang="tr-TR" sz="1200" dirty="0"/>
              <a:t>Arş. Gör. Burcu TURAN</a:t>
            </a:r>
          </a:p>
          <a:p>
            <a:r>
              <a:rPr lang="tr-TR" sz="1200" dirty="0"/>
              <a:t>    İdare Hukuku ABD.</a:t>
            </a:r>
          </a:p>
        </p:txBody>
      </p:sp>
      <p:sp>
        <p:nvSpPr>
          <p:cNvPr id="20" name="Dikdörtgen 19">
            <a:extLst>
              <a:ext uri="{FF2B5EF4-FFF2-40B4-BE49-F238E27FC236}">
                <a16:creationId xmlns:a16="http://schemas.microsoft.com/office/drawing/2014/main" id="{F5578695-995E-475B-8B04-0B987A689338}"/>
              </a:ext>
            </a:extLst>
          </p:cNvPr>
          <p:cNvSpPr/>
          <p:nvPr/>
        </p:nvSpPr>
        <p:spPr>
          <a:xfrm>
            <a:off x="7721326" y="5007604"/>
            <a:ext cx="1853328" cy="646331"/>
          </a:xfrm>
          <a:prstGeom prst="rect">
            <a:avLst/>
          </a:prstGeom>
        </p:spPr>
        <p:txBody>
          <a:bodyPr wrap="none">
            <a:spAutoFit/>
          </a:bodyPr>
          <a:lstStyle/>
          <a:p>
            <a:pPr algn="ctr"/>
            <a:r>
              <a:rPr lang="tr-TR" sz="1200" dirty="0"/>
              <a:t>Arş. Gör. Elif ILDIRAR</a:t>
            </a:r>
          </a:p>
          <a:p>
            <a:pPr algn="ctr"/>
            <a:r>
              <a:rPr lang="tr-TR" sz="1200" dirty="0"/>
              <a:t>Ceza ve Ceza Muhakemesi </a:t>
            </a:r>
          </a:p>
          <a:p>
            <a:pPr algn="ctr"/>
            <a:r>
              <a:rPr lang="tr-TR" sz="1200" dirty="0"/>
              <a:t>Hukuku ABD.</a:t>
            </a:r>
          </a:p>
        </p:txBody>
      </p:sp>
      <p:pic>
        <p:nvPicPr>
          <p:cNvPr id="4104" name="Picture 8" descr="Arş. Gör. Dilek GÜLER">
            <a:extLst>
              <a:ext uri="{FF2B5EF4-FFF2-40B4-BE49-F238E27FC236}">
                <a16:creationId xmlns:a16="http://schemas.microsoft.com/office/drawing/2014/main" id="{455CB0EA-477E-4FAA-94CD-8335CDCC748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1143" y="3660603"/>
            <a:ext cx="1118099" cy="1329586"/>
          </a:xfrm>
          <a:prstGeom prst="rect">
            <a:avLst/>
          </a:prstGeom>
          <a:noFill/>
          <a:extLst>
            <a:ext uri="{909E8E84-426E-40DD-AFC4-6F175D3DCCD1}">
              <a14:hiddenFill xmlns:a14="http://schemas.microsoft.com/office/drawing/2010/main">
                <a:solidFill>
                  <a:srgbClr val="FFFFFF"/>
                </a:solidFill>
              </a14:hiddenFill>
            </a:ext>
          </a:extLst>
        </p:spPr>
      </p:pic>
      <p:sp>
        <p:nvSpPr>
          <p:cNvPr id="21" name="Dikdörtgen 20">
            <a:extLst>
              <a:ext uri="{FF2B5EF4-FFF2-40B4-BE49-F238E27FC236}">
                <a16:creationId xmlns:a16="http://schemas.microsoft.com/office/drawing/2014/main" id="{0700AD05-55B6-47CE-97FE-85F6F215D979}"/>
              </a:ext>
            </a:extLst>
          </p:cNvPr>
          <p:cNvSpPr/>
          <p:nvPr/>
        </p:nvSpPr>
        <p:spPr>
          <a:xfrm>
            <a:off x="1901593" y="5074343"/>
            <a:ext cx="2251855" cy="646331"/>
          </a:xfrm>
          <a:prstGeom prst="rect">
            <a:avLst/>
          </a:prstGeom>
        </p:spPr>
        <p:txBody>
          <a:bodyPr wrap="square">
            <a:spAutoFit/>
          </a:bodyPr>
          <a:lstStyle/>
          <a:p>
            <a:pPr algn="ctr"/>
            <a:r>
              <a:rPr lang="tr-TR" sz="1200" dirty="0"/>
              <a:t>Arş. Gör. Dilek GÜLER</a:t>
            </a:r>
          </a:p>
          <a:p>
            <a:pPr algn="ctr"/>
            <a:r>
              <a:rPr lang="tr-TR" sz="1200" dirty="0"/>
              <a:t> Ceza ve Ceza Muhakemesi Hukuku ABD.</a:t>
            </a:r>
          </a:p>
        </p:txBody>
      </p:sp>
      <p:sp>
        <p:nvSpPr>
          <p:cNvPr id="22" name="Dikdörtgen 21">
            <a:extLst>
              <a:ext uri="{FF2B5EF4-FFF2-40B4-BE49-F238E27FC236}">
                <a16:creationId xmlns:a16="http://schemas.microsoft.com/office/drawing/2014/main" id="{5C16FF17-D76F-4F07-BD7D-E0C9438BCCEC}"/>
              </a:ext>
            </a:extLst>
          </p:cNvPr>
          <p:cNvSpPr/>
          <p:nvPr/>
        </p:nvSpPr>
        <p:spPr>
          <a:xfrm>
            <a:off x="4773335" y="4182095"/>
            <a:ext cx="2090583" cy="646331"/>
          </a:xfrm>
          <a:prstGeom prst="rect">
            <a:avLst/>
          </a:prstGeom>
        </p:spPr>
        <p:txBody>
          <a:bodyPr wrap="square">
            <a:spAutoFit/>
          </a:bodyPr>
          <a:lstStyle/>
          <a:p>
            <a:pPr algn="ctr"/>
            <a:r>
              <a:rPr lang="tr-TR" sz="1200" dirty="0"/>
              <a:t>Arş. Gör. İlbilge Selcen PEKER</a:t>
            </a:r>
          </a:p>
          <a:p>
            <a:pPr algn="ctr"/>
            <a:r>
              <a:rPr lang="tr-TR" sz="1200" dirty="0"/>
              <a:t> Ceza ve Ceza Muhakemesi Hukuku ABD.</a:t>
            </a:r>
          </a:p>
        </p:txBody>
      </p:sp>
      <p:sp>
        <p:nvSpPr>
          <p:cNvPr id="23" name="Dikdörtgen 22">
            <a:extLst>
              <a:ext uri="{FF2B5EF4-FFF2-40B4-BE49-F238E27FC236}">
                <a16:creationId xmlns:a16="http://schemas.microsoft.com/office/drawing/2014/main" id="{B7FDB119-77B6-4B9C-9526-0BE39AB8063B}"/>
              </a:ext>
            </a:extLst>
          </p:cNvPr>
          <p:cNvSpPr/>
          <p:nvPr/>
        </p:nvSpPr>
        <p:spPr>
          <a:xfrm>
            <a:off x="7671839" y="2979537"/>
            <a:ext cx="1902815" cy="461665"/>
          </a:xfrm>
          <a:prstGeom prst="rect">
            <a:avLst/>
          </a:prstGeom>
        </p:spPr>
        <p:txBody>
          <a:bodyPr wrap="square">
            <a:spAutoFit/>
          </a:bodyPr>
          <a:lstStyle/>
          <a:p>
            <a:pPr algn="ctr"/>
            <a:r>
              <a:rPr lang="tr-TR" sz="1200" dirty="0"/>
              <a:t>Arş. Gör. Sümeyye ULUSOY</a:t>
            </a:r>
          </a:p>
          <a:p>
            <a:pPr algn="ctr"/>
            <a:r>
              <a:rPr lang="tr-TR" sz="1200" dirty="0"/>
              <a:t> Anayasa Hukuku ABD.</a:t>
            </a:r>
          </a:p>
        </p:txBody>
      </p:sp>
      <p:pic>
        <p:nvPicPr>
          <p:cNvPr id="28" name="Resim 27" descr="insan yüzü, kişi, şahıs, giyim, moda aksesuar içeren bir resim&#10;&#10;Açıklama otomatik olarak oluşturuldu">
            <a:extLst>
              <a:ext uri="{FF2B5EF4-FFF2-40B4-BE49-F238E27FC236}">
                <a16:creationId xmlns:a16="http://schemas.microsoft.com/office/drawing/2014/main" id="{5FD08F6F-3D24-EE9F-13F3-73C8A35E973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86578" y="3582925"/>
            <a:ext cx="1073335" cy="1372660"/>
          </a:xfrm>
          <a:prstGeom prst="rect">
            <a:avLst/>
          </a:prstGeom>
        </p:spPr>
      </p:pic>
      <p:pic>
        <p:nvPicPr>
          <p:cNvPr id="30" name="Resim 29" descr="insan yüzü, kişi, şahıs, giyim, gülümsemek, gülüş içeren bir resim&#10;&#10;Açıklama otomatik olarak oluşturuldu">
            <a:extLst>
              <a:ext uri="{FF2B5EF4-FFF2-40B4-BE49-F238E27FC236}">
                <a16:creationId xmlns:a16="http://schemas.microsoft.com/office/drawing/2014/main" id="{DCF1D3F7-A0EB-F75C-DBA1-C03A36B00D9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00595" y="2587352"/>
            <a:ext cx="1146982" cy="1466844"/>
          </a:xfrm>
          <a:prstGeom prst="rect">
            <a:avLst/>
          </a:prstGeom>
        </p:spPr>
      </p:pic>
      <p:pic>
        <p:nvPicPr>
          <p:cNvPr id="32" name="Resim 31" descr="giyim, insan yüzü, eşarp, kişi, şahıs içeren bir resim&#10;&#10;Açıklama otomatik olarak oluşturuldu">
            <a:extLst>
              <a:ext uri="{FF2B5EF4-FFF2-40B4-BE49-F238E27FC236}">
                <a16:creationId xmlns:a16="http://schemas.microsoft.com/office/drawing/2014/main" id="{DB73F526-3E3B-4CA2-B8F5-18DEDF201A2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08382" y="1603131"/>
            <a:ext cx="1073337" cy="1372661"/>
          </a:xfrm>
          <a:prstGeom prst="rect">
            <a:avLst/>
          </a:prstGeom>
        </p:spPr>
      </p:pic>
      <p:pic>
        <p:nvPicPr>
          <p:cNvPr id="34" name="Resim 33" descr="insan yüzü, kişi, şahıs, kadın, gülümsemek, gülüş içeren bir resim&#10;&#10;Açıklama otomatik olarak oluşturuldu">
            <a:extLst>
              <a:ext uri="{FF2B5EF4-FFF2-40B4-BE49-F238E27FC236}">
                <a16:creationId xmlns:a16="http://schemas.microsoft.com/office/drawing/2014/main" id="{C89EFB4A-AD81-8CDA-EF36-006E6F24CA2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422571" y="1641849"/>
            <a:ext cx="1106385" cy="1414926"/>
          </a:xfrm>
          <a:prstGeom prst="rect">
            <a:avLst/>
          </a:prstGeom>
        </p:spPr>
      </p:pic>
    </p:spTree>
    <p:extLst>
      <p:ext uri="{BB962C8B-B14F-4D97-AF65-F5344CB8AC3E}">
        <p14:creationId xmlns:p14="http://schemas.microsoft.com/office/powerpoint/2010/main" val="482346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BFE557D6-B3BD-AD48-E3C3-A5DD352ABF44}"/>
              </a:ext>
            </a:extLst>
          </p:cNvPr>
          <p:cNvSpPr/>
          <p:nvPr/>
        </p:nvSpPr>
        <p:spPr>
          <a:xfrm>
            <a:off x="3755232" y="332656"/>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tr-TR" sz="2000" b="1" dirty="0">
                <a:effectLst/>
                <a:latin typeface="Calibri" panose="020F0502020204030204" pitchFamily="34" charset="0"/>
                <a:ea typeface="Times New Roman" panose="02020603050405020304" pitchFamily="18" charset="0"/>
                <a:cs typeface="Times New Roman" panose="02020603050405020304" pitchFamily="18" charset="0"/>
              </a:rPr>
              <a:t>	  HUKUK FAKÜLTESİ AKADEMİK PERSONELİ</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Resim 4">
            <a:extLst>
              <a:ext uri="{FF2B5EF4-FFF2-40B4-BE49-F238E27FC236}">
                <a16:creationId xmlns:a16="http://schemas.microsoft.com/office/drawing/2014/main" id="{A122641B-2EAE-CE09-F7DD-77C047869C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40" y="299890"/>
            <a:ext cx="1475303" cy="990714"/>
          </a:xfrm>
          <a:prstGeom prst="rect">
            <a:avLst/>
          </a:prstGeom>
        </p:spPr>
      </p:pic>
      <p:pic>
        <p:nvPicPr>
          <p:cNvPr id="6" name="Resim 5">
            <a:extLst>
              <a:ext uri="{FF2B5EF4-FFF2-40B4-BE49-F238E27FC236}">
                <a16:creationId xmlns:a16="http://schemas.microsoft.com/office/drawing/2014/main" id="{AD481666-91C1-17BE-31C6-3E675C6EDA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602" y="6097042"/>
            <a:ext cx="1022317" cy="722751"/>
          </a:xfrm>
          <a:prstGeom prst="rect">
            <a:avLst/>
          </a:prstGeom>
        </p:spPr>
      </p:pic>
      <p:cxnSp>
        <p:nvCxnSpPr>
          <p:cNvPr id="7" name="Düz Bağlayıcı 6">
            <a:extLst>
              <a:ext uri="{FF2B5EF4-FFF2-40B4-BE49-F238E27FC236}">
                <a16:creationId xmlns:a16="http://schemas.microsoft.com/office/drawing/2014/main" id="{077DA225-6346-2410-80B4-0202220E123F}"/>
              </a:ext>
            </a:extLst>
          </p:cNvPr>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a:extLst>
              <a:ext uri="{FF2B5EF4-FFF2-40B4-BE49-F238E27FC236}">
                <a16:creationId xmlns:a16="http://schemas.microsoft.com/office/drawing/2014/main" id="{0C9B6A93-921F-A787-C0C1-97B20591B1D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a:extLst>
              <a:ext uri="{FF2B5EF4-FFF2-40B4-BE49-F238E27FC236}">
                <a16:creationId xmlns:a16="http://schemas.microsoft.com/office/drawing/2014/main" id="{88FF3162-C5B3-A85C-0DB5-8ED3CADA17E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a:extLst>
              <a:ext uri="{FF2B5EF4-FFF2-40B4-BE49-F238E27FC236}">
                <a16:creationId xmlns:a16="http://schemas.microsoft.com/office/drawing/2014/main" id="{39AE9967-EA12-1DFE-0022-179CA37CAB5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1" name="Metin kutusu 10">
            <a:extLst>
              <a:ext uri="{FF2B5EF4-FFF2-40B4-BE49-F238E27FC236}">
                <a16:creationId xmlns:a16="http://schemas.microsoft.com/office/drawing/2014/main" id="{26FF7557-30AB-1FFC-ABF6-ABAC8DA34FA5}"/>
              </a:ext>
            </a:extLst>
          </p:cNvPr>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rPr>
              <a:t>KaratayUniversitesi</a:t>
            </a:r>
          </a:p>
        </p:txBody>
      </p:sp>
      <p:sp>
        <p:nvSpPr>
          <p:cNvPr id="12" name="Metin kutusu 11">
            <a:extLst>
              <a:ext uri="{FF2B5EF4-FFF2-40B4-BE49-F238E27FC236}">
                <a16:creationId xmlns:a16="http://schemas.microsoft.com/office/drawing/2014/main" id="{ADDC99B5-E03D-F5E6-7955-D61A166D50CC}"/>
              </a:ext>
            </a:extLst>
          </p:cNvPr>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rPr>
              <a:t>ktokaratay</a:t>
            </a:r>
            <a:endParaRPr lang="tr-TR" sz="1200" dirty="0">
              <a:latin typeface="Cambria" panose="02040503050406030204" pitchFamily="18" charset="0"/>
            </a:endParaRPr>
          </a:p>
        </p:txBody>
      </p:sp>
      <p:sp>
        <p:nvSpPr>
          <p:cNvPr id="13" name="Metin kutusu 12">
            <a:extLst>
              <a:ext uri="{FF2B5EF4-FFF2-40B4-BE49-F238E27FC236}">
                <a16:creationId xmlns:a16="http://schemas.microsoft.com/office/drawing/2014/main" id="{AE217770-0CBE-C4AD-BD14-2A97F0316B86}"/>
              </a:ext>
            </a:extLst>
          </p:cNvPr>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rPr>
              <a:t>www.karatay.edu.tr</a:t>
            </a:r>
          </a:p>
        </p:txBody>
      </p:sp>
      <p:sp>
        <p:nvSpPr>
          <p:cNvPr id="14" name="Metin kutusu 13">
            <a:extLst>
              <a:ext uri="{FF2B5EF4-FFF2-40B4-BE49-F238E27FC236}">
                <a16:creationId xmlns:a16="http://schemas.microsoft.com/office/drawing/2014/main" id="{81B4CA34-7134-E670-6AD0-AA7C8A4F4047}"/>
              </a:ext>
            </a:extLst>
          </p:cNvPr>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rPr>
              <a:t>444 12 51</a:t>
            </a:r>
          </a:p>
        </p:txBody>
      </p:sp>
      <p:pic>
        <p:nvPicPr>
          <p:cNvPr id="15" name="Resim 14">
            <a:extLst>
              <a:ext uri="{FF2B5EF4-FFF2-40B4-BE49-F238E27FC236}">
                <a16:creationId xmlns:a16="http://schemas.microsoft.com/office/drawing/2014/main" id="{E28B3B0D-9FF0-745C-1A4E-E6368AB7CEC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
        <p:nvSpPr>
          <p:cNvPr id="21" name="Dikdörtgen 20">
            <a:extLst>
              <a:ext uri="{FF2B5EF4-FFF2-40B4-BE49-F238E27FC236}">
                <a16:creationId xmlns:a16="http://schemas.microsoft.com/office/drawing/2014/main" id="{677C44E8-24E9-45F2-84F3-50F84AF8FE3D}"/>
              </a:ext>
            </a:extLst>
          </p:cNvPr>
          <p:cNvSpPr/>
          <p:nvPr/>
        </p:nvSpPr>
        <p:spPr>
          <a:xfrm>
            <a:off x="4925219" y="1279825"/>
            <a:ext cx="2861489" cy="477054"/>
          </a:xfrm>
          <a:prstGeom prst="rect">
            <a:avLst/>
          </a:prstGeom>
        </p:spPr>
        <p:txBody>
          <a:bodyPr wrap="none">
            <a:spAutoFit/>
          </a:bodyPr>
          <a:lstStyle/>
          <a:p>
            <a:r>
              <a:rPr lang="tr-TR" sz="2500" b="1" dirty="0"/>
              <a:t>Özel Hukuk Bölümü </a:t>
            </a:r>
          </a:p>
        </p:txBody>
      </p:sp>
      <p:sp>
        <p:nvSpPr>
          <p:cNvPr id="22" name="Dikdörtgen 21">
            <a:extLst>
              <a:ext uri="{FF2B5EF4-FFF2-40B4-BE49-F238E27FC236}">
                <a16:creationId xmlns:a16="http://schemas.microsoft.com/office/drawing/2014/main" id="{EB817643-DCCF-46A8-AB15-A366F36D965B}"/>
              </a:ext>
            </a:extLst>
          </p:cNvPr>
          <p:cNvSpPr/>
          <p:nvPr/>
        </p:nvSpPr>
        <p:spPr>
          <a:xfrm>
            <a:off x="805058" y="3419133"/>
            <a:ext cx="1963024" cy="646331"/>
          </a:xfrm>
          <a:prstGeom prst="rect">
            <a:avLst/>
          </a:prstGeom>
        </p:spPr>
        <p:txBody>
          <a:bodyPr wrap="square">
            <a:spAutoFit/>
          </a:bodyPr>
          <a:lstStyle/>
          <a:p>
            <a:pPr algn="ctr"/>
            <a:r>
              <a:rPr lang="tr-TR" sz="1200" dirty="0"/>
              <a:t>Dr. Öğr. Üyesi Aytekin ÇELİK</a:t>
            </a:r>
          </a:p>
          <a:p>
            <a:pPr algn="ctr"/>
            <a:r>
              <a:rPr lang="tr-TR" sz="1200" dirty="0"/>
              <a:t> Dekan Yardımcısı</a:t>
            </a:r>
          </a:p>
          <a:p>
            <a:pPr algn="ctr"/>
            <a:r>
              <a:rPr lang="tr-TR" sz="1200" dirty="0"/>
              <a:t> Ticaret Hukuku ABD.</a:t>
            </a:r>
          </a:p>
        </p:txBody>
      </p:sp>
      <p:sp>
        <p:nvSpPr>
          <p:cNvPr id="23" name="Dikdörtgen 22">
            <a:extLst>
              <a:ext uri="{FF2B5EF4-FFF2-40B4-BE49-F238E27FC236}">
                <a16:creationId xmlns:a16="http://schemas.microsoft.com/office/drawing/2014/main" id="{E9461805-761C-41A1-A054-98ADD283A2E5}"/>
              </a:ext>
            </a:extLst>
          </p:cNvPr>
          <p:cNvSpPr/>
          <p:nvPr/>
        </p:nvSpPr>
        <p:spPr>
          <a:xfrm>
            <a:off x="3573727" y="3455266"/>
            <a:ext cx="2427000" cy="830997"/>
          </a:xfrm>
          <a:prstGeom prst="rect">
            <a:avLst/>
          </a:prstGeom>
        </p:spPr>
        <p:txBody>
          <a:bodyPr wrap="square">
            <a:spAutoFit/>
          </a:bodyPr>
          <a:lstStyle/>
          <a:p>
            <a:pPr algn="ctr"/>
            <a:r>
              <a:rPr lang="tr-TR" sz="1200" dirty="0"/>
              <a:t>Dr. Öğr. Üyesi Hakkı Mert DOĞU</a:t>
            </a:r>
          </a:p>
          <a:p>
            <a:pPr algn="ctr"/>
            <a:r>
              <a:rPr lang="tr-TR" sz="1200" dirty="0"/>
              <a:t>(ÜAK Doçent)</a:t>
            </a:r>
          </a:p>
          <a:p>
            <a:pPr algn="ctr"/>
            <a:r>
              <a:rPr lang="tr-TR" sz="1200" dirty="0"/>
              <a:t>Dekan Yardımcısı</a:t>
            </a:r>
          </a:p>
          <a:p>
            <a:pPr algn="ctr"/>
            <a:r>
              <a:rPr lang="tr-TR" sz="1200" dirty="0"/>
              <a:t>Medeni Hukuk ABD.</a:t>
            </a:r>
          </a:p>
        </p:txBody>
      </p:sp>
      <p:sp>
        <p:nvSpPr>
          <p:cNvPr id="24" name="Dikdörtgen 23">
            <a:extLst>
              <a:ext uri="{FF2B5EF4-FFF2-40B4-BE49-F238E27FC236}">
                <a16:creationId xmlns:a16="http://schemas.microsoft.com/office/drawing/2014/main" id="{E2904B36-5076-4BCC-B86F-3AE9B4AA4FBD}"/>
              </a:ext>
            </a:extLst>
          </p:cNvPr>
          <p:cNvSpPr/>
          <p:nvPr/>
        </p:nvSpPr>
        <p:spPr>
          <a:xfrm>
            <a:off x="6629062" y="3425465"/>
            <a:ext cx="2425383" cy="461665"/>
          </a:xfrm>
          <a:prstGeom prst="rect">
            <a:avLst/>
          </a:prstGeom>
        </p:spPr>
        <p:txBody>
          <a:bodyPr wrap="square">
            <a:spAutoFit/>
          </a:bodyPr>
          <a:lstStyle/>
          <a:p>
            <a:pPr algn="ctr"/>
            <a:r>
              <a:rPr lang="tr-TR" sz="1200" dirty="0"/>
              <a:t>Dr. Öğr. Üyesi Yalçın BOSTANCI</a:t>
            </a:r>
          </a:p>
          <a:p>
            <a:pPr algn="ctr"/>
            <a:r>
              <a:rPr lang="tr-TR" sz="1200" dirty="0"/>
              <a:t>İş ve Sosyal Güvenlik Hukuku ABD.</a:t>
            </a:r>
          </a:p>
        </p:txBody>
      </p:sp>
      <p:sp>
        <p:nvSpPr>
          <p:cNvPr id="25" name="Dikdörtgen 24">
            <a:extLst>
              <a:ext uri="{FF2B5EF4-FFF2-40B4-BE49-F238E27FC236}">
                <a16:creationId xmlns:a16="http://schemas.microsoft.com/office/drawing/2014/main" id="{2E8CD477-E30A-401D-8EC8-832B0E76103F}"/>
              </a:ext>
            </a:extLst>
          </p:cNvPr>
          <p:cNvSpPr/>
          <p:nvPr/>
        </p:nvSpPr>
        <p:spPr>
          <a:xfrm>
            <a:off x="9422302" y="3377170"/>
            <a:ext cx="2304176" cy="461665"/>
          </a:xfrm>
          <a:prstGeom prst="rect">
            <a:avLst/>
          </a:prstGeom>
        </p:spPr>
        <p:txBody>
          <a:bodyPr wrap="square">
            <a:spAutoFit/>
          </a:bodyPr>
          <a:lstStyle/>
          <a:p>
            <a:pPr algn="ctr"/>
            <a:r>
              <a:rPr lang="tr-TR" sz="1200" dirty="0"/>
              <a:t>Dr. Öğr. Üyesi Mustafa Ayaz YAVUZ</a:t>
            </a:r>
          </a:p>
          <a:p>
            <a:pPr algn="ctr"/>
            <a:r>
              <a:rPr lang="tr-TR" sz="1200" dirty="0"/>
              <a:t>Milletlerarası Özel Hukuk ABD.</a:t>
            </a:r>
          </a:p>
        </p:txBody>
      </p:sp>
      <p:sp>
        <p:nvSpPr>
          <p:cNvPr id="26" name="Dikdörtgen 25">
            <a:extLst>
              <a:ext uri="{FF2B5EF4-FFF2-40B4-BE49-F238E27FC236}">
                <a16:creationId xmlns:a16="http://schemas.microsoft.com/office/drawing/2014/main" id="{6D09899F-7ED1-4738-BABF-29280EB8EAE7}"/>
              </a:ext>
            </a:extLst>
          </p:cNvPr>
          <p:cNvSpPr/>
          <p:nvPr/>
        </p:nvSpPr>
        <p:spPr>
          <a:xfrm>
            <a:off x="2194357" y="5658218"/>
            <a:ext cx="1997919" cy="461665"/>
          </a:xfrm>
          <a:prstGeom prst="rect">
            <a:avLst/>
          </a:prstGeom>
        </p:spPr>
        <p:txBody>
          <a:bodyPr wrap="none">
            <a:spAutoFit/>
          </a:bodyPr>
          <a:lstStyle/>
          <a:p>
            <a:pPr algn="ctr"/>
            <a:r>
              <a:rPr lang="tr-TR" sz="1200" dirty="0"/>
              <a:t>Dr. Öğr. Üyesi Fırat KORKMAZ</a:t>
            </a:r>
          </a:p>
          <a:p>
            <a:pPr algn="ctr"/>
            <a:r>
              <a:rPr lang="tr-TR" sz="1200" dirty="0"/>
              <a:t> Medeni Hukuk ABD.</a:t>
            </a:r>
          </a:p>
        </p:txBody>
      </p:sp>
      <p:sp>
        <p:nvSpPr>
          <p:cNvPr id="27" name="Dikdörtgen 26">
            <a:extLst>
              <a:ext uri="{FF2B5EF4-FFF2-40B4-BE49-F238E27FC236}">
                <a16:creationId xmlns:a16="http://schemas.microsoft.com/office/drawing/2014/main" id="{6CB3776C-65F1-42F3-BD4C-4F35BE49064A}"/>
              </a:ext>
            </a:extLst>
          </p:cNvPr>
          <p:cNvSpPr/>
          <p:nvPr/>
        </p:nvSpPr>
        <p:spPr>
          <a:xfrm>
            <a:off x="4963294" y="5608199"/>
            <a:ext cx="2667525" cy="461665"/>
          </a:xfrm>
          <a:prstGeom prst="rect">
            <a:avLst/>
          </a:prstGeom>
        </p:spPr>
        <p:txBody>
          <a:bodyPr wrap="square">
            <a:spAutoFit/>
          </a:bodyPr>
          <a:lstStyle/>
          <a:p>
            <a:pPr algn="ctr"/>
            <a:r>
              <a:rPr lang="tr-TR" sz="1200" dirty="0"/>
              <a:t>Dr. Öğr. Üyesi Şafak GÜLEÇ</a:t>
            </a:r>
          </a:p>
          <a:p>
            <a:pPr algn="ctr"/>
            <a:r>
              <a:rPr lang="tr-TR" sz="1200" dirty="0"/>
              <a:t> Medeni Usul ve İcra İflas Hukuku ABD.</a:t>
            </a:r>
          </a:p>
        </p:txBody>
      </p:sp>
      <p:pic>
        <p:nvPicPr>
          <p:cNvPr id="3" name="Resim 2" descr="insan yüzü, kişi, şahıs, giyim, takım elbise içeren bir resim&#10;&#10;Açıklama otomatik olarak oluşturuldu">
            <a:extLst>
              <a:ext uri="{FF2B5EF4-FFF2-40B4-BE49-F238E27FC236}">
                <a16:creationId xmlns:a16="http://schemas.microsoft.com/office/drawing/2014/main" id="{1EE552D6-2E6F-F923-2393-B499370AEE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1927" y="1791113"/>
            <a:ext cx="1266740" cy="1620000"/>
          </a:xfrm>
          <a:prstGeom prst="rect">
            <a:avLst/>
          </a:prstGeom>
        </p:spPr>
      </p:pic>
      <p:pic>
        <p:nvPicPr>
          <p:cNvPr id="17" name="Resim 16" descr="insan yüzü, kişi, şahıs, insan sakalı, adam, insan içeren bir resim&#10;&#10;Açıklama otomatik olarak oluşturuldu">
            <a:extLst>
              <a:ext uri="{FF2B5EF4-FFF2-40B4-BE49-F238E27FC236}">
                <a16:creationId xmlns:a16="http://schemas.microsoft.com/office/drawing/2014/main" id="{4E407C96-31FE-1303-15D0-3CAF7E8E95F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52495" y="4021755"/>
            <a:ext cx="1266739" cy="1620000"/>
          </a:xfrm>
          <a:prstGeom prst="rect">
            <a:avLst/>
          </a:prstGeom>
        </p:spPr>
      </p:pic>
      <p:pic>
        <p:nvPicPr>
          <p:cNvPr id="19" name="Resim 18" descr="insan yüzü, kişi, şahıs, giyim, gömlek, tişört içeren bir resim&#10;&#10;Açıklama otomatik olarak oluşturuldu">
            <a:extLst>
              <a:ext uri="{FF2B5EF4-FFF2-40B4-BE49-F238E27FC236}">
                <a16:creationId xmlns:a16="http://schemas.microsoft.com/office/drawing/2014/main" id="{598E704A-AA74-695B-166A-5D6A6A05679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75377" y="3987326"/>
            <a:ext cx="1279035" cy="1620000"/>
          </a:xfrm>
          <a:prstGeom prst="rect">
            <a:avLst/>
          </a:prstGeom>
        </p:spPr>
      </p:pic>
      <p:pic>
        <p:nvPicPr>
          <p:cNvPr id="28" name="Resim 27" descr="insan yüzü, giyim, kişi, şahıs, resmi kıyafet içeren bir resim&#10;&#10;Açıklama otomatik olarak oluşturuldu">
            <a:extLst>
              <a:ext uri="{FF2B5EF4-FFF2-40B4-BE49-F238E27FC236}">
                <a16:creationId xmlns:a16="http://schemas.microsoft.com/office/drawing/2014/main" id="{95F52CDC-0F83-9CAC-21A5-B9453C5A94D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93999" y="1751850"/>
            <a:ext cx="1266739" cy="1620000"/>
          </a:xfrm>
          <a:prstGeom prst="rect">
            <a:avLst/>
          </a:prstGeom>
        </p:spPr>
      </p:pic>
      <p:pic>
        <p:nvPicPr>
          <p:cNvPr id="30" name="Resim 29" descr="insan yüzü, kişi, şahıs, giyim, çene içeren bir resim&#10;&#10;Açıklama otomatik olarak oluşturuldu">
            <a:extLst>
              <a:ext uri="{FF2B5EF4-FFF2-40B4-BE49-F238E27FC236}">
                <a16:creationId xmlns:a16="http://schemas.microsoft.com/office/drawing/2014/main" id="{6909DB7D-18C2-BA47-20CE-9F945FC474DA}"/>
              </a:ext>
            </a:extLst>
          </p:cNvPr>
          <p:cNvPicPr>
            <a:picLocks noChangeAspect="1"/>
          </p:cNvPicPr>
          <p:nvPr/>
        </p:nvPicPr>
        <p:blipFill rotWithShape="1">
          <a:blip r:embed="rId12">
            <a:extLst>
              <a:ext uri="{28A0092B-C50C-407E-A947-70E740481C1C}">
                <a14:useLocalDpi xmlns:a14="http://schemas.microsoft.com/office/drawing/2010/main" val="0"/>
              </a:ext>
            </a:extLst>
          </a:blip>
          <a:srcRect l="5162" r="4914"/>
          <a:stretch/>
        </p:blipFill>
        <p:spPr>
          <a:xfrm>
            <a:off x="7222919" y="1791113"/>
            <a:ext cx="1266740" cy="1620000"/>
          </a:xfrm>
          <a:prstGeom prst="rect">
            <a:avLst/>
          </a:prstGeom>
        </p:spPr>
      </p:pic>
      <p:pic>
        <p:nvPicPr>
          <p:cNvPr id="31" name="Resim 30" descr="insan yüzü, gözlük, kişi, şahıs, giyim içeren bir resim&#10;&#10;Açıklama otomatik olarak oluşturuldu">
            <a:extLst>
              <a:ext uri="{FF2B5EF4-FFF2-40B4-BE49-F238E27FC236}">
                <a16:creationId xmlns:a16="http://schemas.microsoft.com/office/drawing/2014/main" id="{8C368B12-C69D-3A25-44BA-83925A9FEC4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59905" y="1833088"/>
            <a:ext cx="1266739" cy="1620000"/>
          </a:xfrm>
          <a:prstGeom prst="rect">
            <a:avLst/>
          </a:prstGeom>
        </p:spPr>
      </p:pic>
      <p:sp>
        <p:nvSpPr>
          <p:cNvPr id="29" name="Dikdörtgen 28">
            <a:extLst>
              <a:ext uri="{FF2B5EF4-FFF2-40B4-BE49-F238E27FC236}">
                <a16:creationId xmlns:a16="http://schemas.microsoft.com/office/drawing/2014/main" id="{88C6ACEE-04DE-493F-9A20-9328E26AFB6E}"/>
              </a:ext>
            </a:extLst>
          </p:cNvPr>
          <p:cNvSpPr/>
          <p:nvPr/>
        </p:nvSpPr>
        <p:spPr>
          <a:xfrm>
            <a:off x="8334503" y="5615127"/>
            <a:ext cx="1841594" cy="461665"/>
          </a:xfrm>
          <a:prstGeom prst="rect">
            <a:avLst/>
          </a:prstGeom>
        </p:spPr>
        <p:txBody>
          <a:bodyPr wrap="none">
            <a:spAutoFit/>
          </a:bodyPr>
          <a:lstStyle/>
          <a:p>
            <a:pPr algn="ctr"/>
            <a:r>
              <a:rPr lang="tr-TR" sz="1200" dirty="0"/>
              <a:t>Dr. </a:t>
            </a:r>
            <a:r>
              <a:rPr lang="tr-TR" sz="1200" dirty="0" err="1"/>
              <a:t>Öğr</a:t>
            </a:r>
            <a:r>
              <a:rPr lang="tr-TR" sz="1200" dirty="0"/>
              <a:t>. Üyesi Bedia GÜLEŞ</a:t>
            </a:r>
          </a:p>
          <a:p>
            <a:pPr algn="ctr"/>
            <a:r>
              <a:rPr lang="tr-TR" sz="1200" dirty="0"/>
              <a:t> Medeni Hukuk ABD.</a:t>
            </a:r>
          </a:p>
        </p:txBody>
      </p:sp>
      <p:pic>
        <p:nvPicPr>
          <p:cNvPr id="32" name="Resim 31" descr="insan yüzü, saç süsü, giyim, gülümsemek, gülüş içeren bir resim&#10;&#10;Açıklama otomatik olarak oluşturuldu">
            <a:extLst>
              <a:ext uri="{FF2B5EF4-FFF2-40B4-BE49-F238E27FC236}">
                <a16:creationId xmlns:a16="http://schemas.microsoft.com/office/drawing/2014/main" id="{68FC0CAB-4D3E-4478-BFDF-E0B1FFDDF6F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621930" y="3987326"/>
            <a:ext cx="1266740" cy="1620000"/>
          </a:xfrm>
          <a:prstGeom prst="rect">
            <a:avLst/>
          </a:prstGeom>
        </p:spPr>
      </p:pic>
    </p:spTree>
    <p:extLst>
      <p:ext uri="{BB962C8B-B14F-4D97-AF65-F5344CB8AC3E}">
        <p14:creationId xmlns:p14="http://schemas.microsoft.com/office/powerpoint/2010/main" val="2603276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64335C5A-9C73-0C0B-73AC-4FA9347B3831}"/>
              </a:ext>
            </a:extLst>
          </p:cNvPr>
          <p:cNvSpPr/>
          <p:nvPr/>
        </p:nvSpPr>
        <p:spPr>
          <a:xfrm>
            <a:off x="3755232" y="332656"/>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tr-TR" sz="2000" b="1" dirty="0">
                <a:effectLst/>
                <a:latin typeface="Calibri" panose="020F0502020204030204" pitchFamily="34" charset="0"/>
                <a:ea typeface="Times New Roman" panose="02020603050405020304" pitchFamily="18" charset="0"/>
                <a:cs typeface="Times New Roman" panose="02020603050405020304" pitchFamily="18" charset="0"/>
              </a:rPr>
              <a:t>	  HUKUK FAKÜLTESİ AKADEMİK PERSONELİ</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Resim 4">
            <a:extLst>
              <a:ext uri="{FF2B5EF4-FFF2-40B4-BE49-F238E27FC236}">
                <a16:creationId xmlns:a16="http://schemas.microsoft.com/office/drawing/2014/main" id="{F13AF309-2D62-3C41-564A-5012B408D1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40" y="299890"/>
            <a:ext cx="1475303" cy="990714"/>
          </a:xfrm>
          <a:prstGeom prst="rect">
            <a:avLst/>
          </a:prstGeom>
        </p:spPr>
      </p:pic>
      <p:pic>
        <p:nvPicPr>
          <p:cNvPr id="6" name="Resim 5">
            <a:extLst>
              <a:ext uri="{FF2B5EF4-FFF2-40B4-BE49-F238E27FC236}">
                <a16:creationId xmlns:a16="http://schemas.microsoft.com/office/drawing/2014/main" id="{6D580FB8-C927-15C0-B86C-CEC3D90190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602" y="6097042"/>
            <a:ext cx="1022317" cy="722751"/>
          </a:xfrm>
          <a:prstGeom prst="rect">
            <a:avLst/>
          </a:prstGeom>
        </p:spPr>
      </p:pic>
      <p:cxnSp>
        <p:nvCxnSpPr>
          <p:cNvPr id="7" name="Düz Bağlayıcı 6">
            <a:extLst>
              <a:ext uri="{FF2B5EF4-FFF2-40B4-BE49-F238E27FC236}">
                <a16:creationId xmlns:a16="http://schemas.microsoft.com/office/drawing/2014/main" id="{CE65B5B4-EB0F-3353-8AA5-385B735E6E55}"/>
              </a:ext>
            </a:extLst>
          </p:cNvPr>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a:extLst>
              <a:ext uri="{FF2B5EF4-FFF2-40B4-BE49-F238E27FC236}">
                <a16:creationId xmlns:a16="http://schemas.microsoft.com/office/drawing/2014/main" id="{AE423B7D-7C41-CBEB-264D-B171A033B8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a:extLst>
              <a:ext uri="{FF2B5EF4-FFF2-40B4-BE49-F238E27FC236}">
                <a16:creationId xmlns:a16="http://schemas.microsoft.com/office/drawing/2014/main" id="{FD650591-DBC9-3A9E-4D9B-7646D8B2AF2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a:extLst>
              <a:ext uri="{FF2B5EF4-FFF2-40B4-BE49-F238E27FC236}">
                <a16:creationId xmlns:a16="http://schemas.microsoft.com/office/drawing/2014/main" id="{E1781EAB-57FB-F6A1-6D1D-521D859D5CC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1" name="Metin kutusu 10">
            <a:extLst>
              <a:ext uri="{FF2B5EF4-FFF2-40B4-BE49-F238E27FC236}">
                <a16:creationId xmlns:a16="http://schemas.microsoft.com/office/drawing/2014/main" id="{B2520E68-F7B8-F7BA-BC59-3654093E5FAD}"/>
              </a:ext>
            </a:extLst>
          </p:cNvPr>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rPr>
              <a:t>KaratayUniversitesi</a:t>
            </a:r>
          </a:p>
        </p:txBody>
      </p:sp>
      <p:sp>
        <p:nvSpPr>
          <p:cNvPr id="12" name="Metin kutusu 11">
            <a:extLst>
              <a:ext uri="{FF2B5EF4-FFF2-40B4-BE49-F238E27FC236}">
                <a16:creationId xmlns:a16="http://schemas.microsoft.com/office/drawing/2014/main" id="{32876202-E9CE-9D97-4361-2141359AF428}"/>
              </a:ext>
            </a:extLst>
          </p:cNvPr>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rPr>
              <a:t>ktokaratay</a:t>
            </a:r>
            <a:endParaRPr lang="tr-TR" sz="1200" dirty="0">
              <a:latin typeface="Cambria" panose="02040503050406030204" pitchFamily="18" charset="0"/>
            </a:endParaRPr>
          </a:p>
        </p:txBody>
      </p:sp>
      <p:sp>
        <p:nvSpPr>
          <p:cNvPr id="13" name="Metin kutusu 12">
            <a:extLst>
              <a:ext uri="{FF2B5EF4-FFF2-40B4-BE49-F238E27FC236}">
                <a16:creationId xmlns:a16="http://schemas.microsoft.com/office/drawing/2014/main" id="{51835811-F24A-9A0D-1583-D11059098D40}"/>
              </a:ext>
            </a:extLst>
          </p:cNvPr>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rPr>
              <a:t>www.karatay.edu.tr</a:t>
            </a:r>
          </a:p>
        </p:txBody>
      </p:sp>
      <p:sp>
        <p:nvSpPr>
          <p:cNvPr id="14" name="Metin kutusu 13">
            <a:extLst>
              <a:ext uri="{FF2B5EF4-FFF2-40B4-BE49-F238E27FC236}">
                <a16:creationId xmlns:a16="http://schemas.microsoft.com/office/drawing/2014/main" id="{CF1A12D6-2F1E-B983-FAD4-BF629E34FB19}"/>
              </a:ext>
            </a:extLst>
          </p:cNvPr>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rPr>
              <a:t>444 12 51</a:t>
            </a:r>
          </a:p>
        </p:txBody>
      </p:sp>
      <p:pic>
        <p:nvPicPr>
          <p:cNvPr id="15" name="Resim 14">
            <a:extLst>
              <a:ext uri="{FF2B5EF4-FFF2-40B4-BE49-F238E27FC236}">
                <a16:creationId xmlns:a16="http://schemas.microsoft.com/office/drawing/2014/main" id="{4949BA88-6802-659D-314D-FD841F89DE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
        <p:nvSpPr>
          <p:cNvPr id="17" name="Dikdörtgen 16">
            <a:extLst>
              <a:ext uri="{FF2B5EF4-FFF2-40B4-BE49-F238E27FC236}">
                <a16:creationId xmlns:a16="http://schemas.microsoft.com/office/drawing/2014/main" id="{C5D6758D-669F-472D-8461-C10DCCBA9C0A}"/>
              </a:ext>
            </a:extLst>
          </p:cNvPr>
          <p:cNvSpPr/>
          <p:nvPr/>
        </p:nvSpPr>
        <p:spPr>
          <a:xfrm>
            <a:off x="3426720" y="1285127"/>
            <a:ext cx="5702267" cy="477054"/>
          </a:xfrm>
          <a:prstGeom prst="rect">
            <a:avLst/>
          </a:prstGeom>
        </p:spPr>
        <p:txBody>
          <a:bodyPr wrap="none">
            <a:spAutoFit/>
          </a:bodyPr>
          <a:lstStyle/>
          <a:p>
            <a:r>
              <a:rPr lang="tr-TR" sz="2500" b="1" dirty="0"/>
              <a:t>Özel Hukuk Bölümü Araştırma Görevlileri </a:t>
            </a:r>
          </a:p>
        </p:txBody>
      </p:sp>
      <p:sp>
        <p:nvSpPr>
          <p:cNvPr id="18" name="Dikdörtgen 17">
            <a:extLst>
              <a:ext uri="{FF2B5EF4-FFF2-40B4-BE49-F238E27FC236}">
                <a16:creationId xmlns:a16="http://schemas.microsoft.com/office/drawing/2014/main" id="{4F578B60-A694-42AF-B936-D3E2A6A8C1EF}"/>
              </a:ext>
            </a:extLst>
          </p:cNvPr>
          <p:cNvSpPr/>
          <p:nvPr/>
        </p:nvSpPr>
        <p:spPr>
          <a:xfrm>
            <a:off x="2197001" y="5547067"/>
            <a:ext cx="1701171" cy="461665"/>
          </a:xfrm>
          <a:prstGeom prst="rect">
            <a:avLst/>
          </a:prstGeom>
        </p:spPr>
        <p:txBody>
          <a:bodyPr wrap="none">
            <a:spAutoFit/>
          </a:bodyPr>
          <a:lstStyle/>
          <a:p>
            <a:pPr algn="ctr"/>
            <a:r>
              <a:rPr lang="tr-TR" sz="1200" dirty="0"/>
              <a:t>Arş. Gör. Hüseyin BULUT</a:t>
            </a:r>
          </a:p>
          <a:p>
            <a:pPr algn="ctr"/>
            <a:r>
              <a:rPr lang="tr-TR" sz="1200" dirty="0"/>
              <a:t> Medeni Hukuk ABD.</a:t>
            </a:r>
          </a:p>
        </p:txBody>
      </p:sp>
      <p:sp>
        <p:nvSpPr>
          <p:cNvPr id="19" name="Dikdörtgen 18">
            <a:extLst>
              <a:ext uri="{FF2B5EF4-FFF2-40B4-BE49-F238E27FC236}">
                <a16:creationId xmlns:a16="http://schemas.microsoft.com/office/drawing/2014/main" id="{6F1783EA-8254-4ACC-94DF-4CABCB7B788A}"/>
              </a:ext>
            </a:extLst>
          </p:cNvPr>
          <p:cNvSpPr/>
          <p:nvPr/>
        </p:nvSpPr>
        <p:spPr>
          <a:xfrm>
            <a:off x="1793433" y="3368356"/>
            <a:ext cx="2508308" cy="461665"/>
          </a:xfrm>
          <a:prstGeom prst="rect">
            <a:avLst/>
          </a:prstGeom>
        </p:spPr>
        <p:txBody>
          <a:bodyPr wrap="square">
            <a:spAutoFit/>
          </a:bodyPr>
          <a:lstStyle/>
          <a:p>
            <a:pPr algn="ctr"/>
            <a:r>
              <a:rPr lang="sv-SE" sz="1200" dirty="0"/>
              <a:t>Arş. Gör. Sevde BULUN TOKKAŞ</a:t>
            </a:r>
            <a:endParaRPr lang="tr-TR" sz="1200" dirty="0"/>
          </a:p>
          <a:p>
            <a:pPr algn="ctr"/>
            <a:r>
              <a:rPr lang="tr-TR" sz="1200" dirty="0"/>
              <a:t> İş ve Sosyal Güvenlik Hukuku ABD.</a:t>
            </a:r>
          </a:p>
        </p:txBody>
      </p:sp>
      <p:sp>
        <p:nvSpPr>
          <p:cNvPr id="20" name="Dikdörtgen 19">
            <a:extLst>
              <a:ext uri="{FF2B5EF4-FFF2-40B4-BE49-F238E27FC236}">
                <a16:creationId xmlns:a16="http://schemas.microsoft.com/office/drawing/2014/main" id="{29ABFB9C-8262-4A4B-AE89-0B1D2BEFA57D}"/>
              </a:ext>
            </a:extLst>
          </p:cNvPr>
          <p:cNvSpPr/>
          <p:nvPr/>
        </p:nvSpPr>
        <p:spPr>
          <a:xfrm>
            <a:off x="4612171" y="3427121"/>
            <a:ext cx="2346090" cy="461665"/>
          </a:xfrm>
          <a:prstGeom prst="rect">
            <a:avLst/>
          </a:prstGeom>
        </p:spPr>
        <p:txBody>
          <a:bodyPr wrap="none">
            <a:spAutoFit/>
          </a:bodyPr>
          <a:lstStyle/>
          <a:p>
            <a:pPr algn="ctr"/>
            <a:r>
              <a:rPr lang="tr-TR" sz="1200" dirty="0"/>
              <a:t>Arş. Gör. Ecenur SARIKAYA</a:t>
            </a:r>
          </a:p>
          <a:p>
            <a:pPr algn="ctr"/>
            <a:r>
              <a:rPr lang="tr-TR" sz="1200" dirty="0"/>
              <a:t>İş ve Sosyal Güvenlik Hukuku ABD.</a:t>
            </a:r>
          </a:p>
        </p:txBody>
      </p:sp>
      <p:sp>
        <p:nvSpPr>
          <p:cNvPr id="21" name="Dikdörtgen 20">
            <a:extLst>
              <a:ext uri="{FF2B5EF4-FFF2-40B4-BE49-F238E27FC236}">
                <a16:creationId xmlns:a16="http://schemas.microsoft.com/office/drawing/2014/main" id="{E6CC3B2A-4A33-4B95-9B28-2D6FE1D1B924}"/>
              </a:ext>
            </a:extLst>
          </p:cNvPr>
          <p:cNvSpPr/>
          <p:nvPr/>
        </p:nvSpPr>
        <p:spPr>
          <a:xfrm>
            <a:off x="7928146" y="3341978"/>
            <a:ext cx="1867680" cy="646331"/>
          </a:xfrm>
          <a:prstGeom prst="rect">
            <a:avLst/>
          </a:prstGeom>
        </p:spPr>
        <p:txBody>
          <a:bodyPr wrap="square">
            <a:spAutoFit/>
          </a:bodyPr>
          <a:lstStyle/>
          <a:p>
            <a:pPr algn="ctr"/>
            <a:r>
              <a:rPr lang="tr-TR" sz="1200" dirty="0"/>
              <a:t>Arş. Gör. Tunahan ÇETİNEL</a:t>
            </a:r>
          </a:p>
          <a:p>
            <a:pPr algn="ctr"/>
            <a:r>
              <a:rPr lang="tr-TR" sz="1200" dirty="0"/>
              <a:t>Medeni Usul ve İcra İflas</a:t>
            </a:r>
          </a:p>
          <a:p>
            <a:pPr algn="ctr"/>
            <a:r>
              <a:rPr lang="tr-TR" sz="1200" dirty="0"/>
              <a:t>Hukuku ABD.</a:t>
            </a:r>
          </a:p>
        </p:txBody>
      </p:sp>
      <p:sp>
        <p:nvSpPr>
          <p:cNvPr id="22" name="Dikdörtgen 21">
            <a:extLst>
              <a:ext uri="{FF2B5EF4-FFF2-40B4-BE49-F238E27FC236}">
                <a16:creationId xmlns:a16="http://schemas.microsoft.com/office/drawing/2014/main" id="{C793406D-7A63-417D-9962-AB7ADCF5ED05}"/>
              </a:ext>
            </a:extLst>
          </p:cNvPr>
          <p:cNvSpPr/>
          <p:nvPr/>
        </p:nvSpPr>
        <p:spPr>
          <a:xfrm>
            <a:off x="5094489" y="5633504"/>
            <a:ext cx="1458669" cy="461665"/>
          </a:xfrm>
          <a:prstGeom prst="rect">
            <a:avLst/>
          </a:prstGeom>
        </p:spPr>
        <p:txBody>
          <a:bodyPr wrap="none">
            <a:spAutoFit/>
          </a:bodyPr>
          <a:lstStyle/>
          <a:p>
            <a:pPr algn="ctr"/>
            <a:r>
              <a:rPr lang="tr-TR" sz="1200" dirty="0"/>
              <a:t>Arş. Gör. Elif AKINCI</a:t>
            </a:r>
          </a:p>
          <a:p>
            <a:pPr algn="ctr"/>
            <a:r>
              <a:rPr lang="tr-TR" sz="1200" dirty="0"/>
              <a:t>Ticaret Hukuku ABD.</a:t>
            </a:r>
          </a:p>
        </p:txBody>
      </p:sp>
      <p:sp>
        <p:nvSpPr>
          <p:cNvPr id="23" name="Dikdörtgen 22">
            <a:extLst>
              <a:ext uri="{FF2B5EF4-FFF2-40B4-BE49-F238E27FC236}">
                <a16:creationId xmlns:a16="http://schemas.microsoft.com/office/drawing/2014/main" id="{3FABD8A9-1322-4A7C-B5B5-40B3D1A59561}"/>
              </a:ext>
            </a:extLst>
          </p:cNvPr>
          <p:cNvSpPr/>
          <p:nvPr/>
        </p:nvSpPr>
        <p:spPr>
          <a:xfrm>
            <a:off x="7965628" y="5661634"/>
            <a:ext cx="1850122" cy="461665"/>
          </a:xfrm>
          <a:prstGeom prst="rect">
            <a:avLst/>
          </a:prstGeom>
        </p:spPr>
        <p:txBody>
          <a:bodyPr wrap="none">
            <a:spAutoFit/>
          </a:bodyPr>
          <a:lstStyle/>
          <a:p>
            <a:pPr algn="ctr"/>
            <a:r>
              <a:rPr lang="tr-TR" sz="1200" dirty="0"/>
              <a:t>Arş. Gör. Elif SAYICI DİNLER</a:t>
            </a:r>
          </a:p>
          <a:p>
            <a:pPr algn="ctr"/>
            <a:r>
              <a:rPr lang="tr-TR" sz="1200" dirty="0"/>
              <a:t>Ticaret Hukuku ABD.</a:t>
            </a:r>
          </a:p>
        </p:txBody>
      </p:sp>
      <p:pic>
        <p:nvPicPr>
          <p:cNvPr id="16" name="Resim 15" descr="insan yüzü, kişi, şahıs, gözlük, giyim içeren bir resim&#10;&#10;Açıklama otomatik olarak oluşturuldu">
            <a:extLst>
              <a:ext uri="{FF2B5EF4-FFF2-40B4-BE49-F238E27FC236}">
                <a16:creationId xmlns:a16="http://schemas.microsoft.com/office/drawing/2014/main" id="{78634EB6-3C2A-D300-C435-149C7D795D9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43244" y="1669259"/>
            <a:ext cx="1294890" cy="1656000"/>
          </a:xfrm>
          <a:prstGeom prst="rect">
            <a:avLst/>
          </a:prstGeom>
        </p:spPr>
      </p:pic>
      <p:pic>
        <p:nvPicPr>
          <p:cNvPr id="25" name="Resim 24" descr="insan yüzü, giyim, kişi, şahıs, iç mekan içeren bir resim&#10;&#10;Açıklama otomatik olarak oluşturuldu">
            <a:extLst>
              <a:ext uri="{FF2B5EF4-FFF2-40B4-BE49-F238E27FC236}">
                <a16:creationId xmlns:a16="http://schemas.microsoft.com/office/drawing/2014/main" id="{1594328F-D06A-34E1-68A3-656E077F8DD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43245" y="4017378"/>
            <a:ext cx="1294889" cy="1656000"/>
          </a:xfrm>
          <a:prstGeom prst="rect">
            <a:avLst/>
          </a:prstGeom>
        </p:spPr>
      </p:pic>
      <p:pic>
        <p:nvPicPr>
          <p:cNvPr id="27" name="Resim 26" descr="bilgisayar, iç mekan, kişi, şahıs, insan yüzü içeren bir resim&#10;&#10;Açıklama otomatik olarak oluşturuldu">
            <a:extLst>
              <a:ext uri="{FF2B5EF4-FFF2-40B4-BE49-F238E27FC236}">
                <a16:creationId xmlns:a16="http://schemas.microsoft.com/office/drawing/2014/main" id="{7341F1A2-D92D-3104-3492-0CF6388B44D2}"/>
              </a:ext>
            </a:extLst>
          </p:cNvPr>
          <p:cNvPicPr>
            <a:picLocks noChangeAspect="1"/>
          </p:cNvPicPr>
          <p:nvPr/>
        </p:nvPicPr>
        <p:blipFill rotWithShape="1">
          <a:blip r:embed="rId10">
            <a:extLst>
              <a:ext uri="{28A0092B-C50C-407E-A947-70E740481C1C}">
                <a14:useLocalDpi xmlns:a14="http://schemas.microsoft.com/office/drawing/2010/main" val="0"/>
              </a:ext>
            </a:extLst>
          </a:blip>
          <a:srcRect l="8153"/>
          <a:stretch/>
        </p:blipFill>
        <p:spPr>
          <a:xfrm>
            <a:off x="5152924" y="3958802"/>
            <a:ext cx="1294891" cy="1656000"/>
          </a:xfrm>
          <a:prstGeom prst="rect">
            <a:avLst/>
          </a:prstGeom>
        </p:spPr>
      </p:pic>
      <p:pic>
        <p:nvPicPr>
          <p:cNvPr id="29" name="Resim 28" descr="insan yüzü, gözlük, giyim, kişi, şahıs içeren bir resim&#10;&#10;Açıklama otomatik olarak oluşturuldu">
            <a:extLst>
              <a:ext uri="{FF2B5EF4-FFF2-40B4-BE49-F238E27FC236}">
                <a16:creationId xmlns:a16="http://schemas.microsoft.com/office/drawing/2014/main" id="{034DF1AA-BE1F-209F-8369-643FADF7AAD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02423" y="3848148"/>
            <a:ext cx="1294890" cy="1656000"/>
          </a:xfrm>
          <a:prstGeom prst="rect">
            <a:avLst/>
          </a:prstGeom>
        </p:spPr>
      </p:pic>
      <p:pic>
        <p:nvPicPr>
          <p:cNvPr id="31" name="Resim 30" descr="insan yüzü, kişi, şahıs, giyim, gülümsemek, gülüş içeren bir resim&#10;&#10;Açıklama otomatik olarak oluşturuldu">
            <a:extLst>
              <a:ext uri="{FF2B5EF4-FFF2-40B4-BE49-F238E27FC236}">
                <a16:creationId xmlns:a16="http://schemas.microsoft.com/office/drawing/2014/main" id="{A135D4CF-93FA-532C-8DA7-BBCFAB27227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52924" y="1754292"/>
            <a:ext cx="1294890" cy="1656000"/>
          </a:xfrm>
          <a:prstGeom prst="rect">
            <a:avLst/>
          </a:prstGeom>
        </p:spPr>
      </p:pic>
      <p:pic>
        <p:nvPicPr>
          <p:cNvPr id="33" name="Resim 32" descr="insan yüzü, kişi, şahıs, giyim, gülümsemek, gülüş içeren bir resim&#10;&#10;Açıklama otomatik olarak oluşturuldu">
            <a:extLst>
              <a:ext uri="{FF2B5EF4-FFF2-40B4-BE49-F238E27FC236}">
                <a16:creationId xmlns:a16="http://schemas.microsoft.com/office/drawing/2014/main" id="{6AA0DFA3-B6B0-47D3-B05E-CA2E714282D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02423" y="1752255"/>
            <a:ext cx="1294890" cy="1656000"/>
          </a:xfrm>
          <a:prstGeom prst="rect">
            <a:avLst/>
          </a:prstGeom>
        </p:spPr>
      </p:pic>
    </p:spTree>
    <p:extLst>
      <p:ext uri="{BB962C8B-B14F-4D97-AF65-F5344CB8AC3E}">
        <p14:creationId xmlns:p14="http://schemas.microsoft.com/office/powerpoint/2010/main" val="1588607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755232" y="332656"/>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KTO (KONYA TİCARET ODASI)</a:t>
            </a:r>
          </a:p>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 KARATAY ÜNİVERSİTESİ</a:t>
            </a:r>
          </a:p>
        </p:txBody>
      </p:sp>
      <p:pic>
        <p:nvPicPr>
          <p:cNvPr id="4" name="Resim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40" y="299890"/>
            <a:ext cx="1475303" cy="990714"/>
          </a:xfrm>
          <a:prstGeom prst="rect">
            <a:avLst/>
          </a:prstGeom>
        </p:spPr>
      </p:pic>
      <p:pic>
        <p:nvPicPr>
          <p:cNvPr id="6" name="Resim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602" y="6097042"/>
            <a:ext cx="1022317" cy="722751"/>
          </a:xfrm>
          <a:prstGeom prst="rect">
            <a:avLst/>
          </a:prstGeom>
        </p:spPr>
      </p:pic>
      <p:cxnSp>
        <p:nvCxnSpPr>
          <p:cNvPr id="7" name="Düz Bağlayıcı 6"/>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2" name="Metin kutusu 11"/>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rPr>
              <a:t>KaratayUniversitesi</a:t>
            </a:r>
          </a:p>
        </p:txBody>
      </p:sp>
      <p:sp>
        <p:nvSpPr>
          <p:cNvPr id="13" name="Metin kutusu 12"/>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rPr>
              <a:t>ktokaratay</a:t>
            </a:r>
            <a:endParaRPr lang="tr-TR" sz="1200" dirty="0">
              <a:latin typeface="Cambria" panose="02040503050406030204" pitchFamily="18" charset="0"/>
            </a:endParaRPr>
          </a:p>
        </p:txBody>
      </p:sp>
      <p:sp>
        <p:nvSpPr>
          <p:cNvPr id="14" name="Metin kutusu 13"/>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rPr>
              <a:t>www.karatay.edu.tr</a:t>
            </a:r>
          </a:p>
        </p:txBody>
      </p:sp>
      <p:sp>
        <p:nvSpPr>
          <p:cNvPr id="15" name="Metin kutusu 14"/>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rPr>
              <a:t>444 12 51</a:t>
            </a:r>
          </a:p>
        </p:txBody>
      </p:sp>
      <p:pic>
        <p:nvPicPr>
          <p:cNvPr id="16" name="Resim 15">
            <a:extLst>
              <a:ext uri="{FF2B5EF4-FFF2-40B4-BE49-F238E27FC236}">
                <a16:creationId xmlns:a16="http://schemas.microsoft.com/office/drawing/2014/main" id="{EC2657EE-1F8F-4C2B-A731-C0695C3A5E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
        <p:nvSpPr>
          <p:cNvPr id="17" name="Metin kutusu 16">
            <a:extLst>
              <a:ext uri="{FF2B5EF4-FFF2-40B4-BE49-F238E27FC236}">
                <a16:creationId xmlns:a16="http://schemas.microsoft.com/office/drawing/2014/main" id="{AE7BCBE3-15FC-1A3E-CD2B-7DB04A9EB3F1}"/>
              </a:ext>
            </a:extLst>
          </p:cNvPr>
          <p:cNvSpPr txBox="1"/>
          <p:nvPr/>
        </p:nvSpPr>
        <p:spPr>
          <a:xfrm>
            <a:off x="467833" y="1555843"/>
            <a:ext cx="5628167" cy="1067600"/>
          </a:xfrm>
          <a:prstGeom prst="rect">
            <a:avLst/>
          </a:prstGeom>
          <a:noFill/>
        </p:spPr>
        <p:txBody>
          <a:bodyPr wrap="square">
            <a:spAutoFit/>
          </a:bodyPr>
          <a:lstStyle/>
          <a:p>
            <a:pPr algn="ctr">
              <a:lnSpc>
                <a:spcPct val="200000"/>
              </a:lnSpc>
              <a:spcAft>
                <a:spcPts val="1000"/>
              </a:spcAft>
            </a:pPr>
            <a:r>
              <a:rPr lang="tr-TR" sz="1800" i="1" dirty="0">
                <a:latin typeface="Times New Roman" panose="02020603050405020304" pitchFamily="18" charset="0"/>
                <a:cs typeface="Times New Roman" panose="02020603050405020304" pitchFamily="18" charset="0"/>
              </a:rPr>
              <a:t>Sanal Duruşma Salonu Uygulamalarımız</a:t>
            </a:r>
          </a:p>
          <a:p>
            <a:pPr algn="ctr">
              <a:lnSpc>
                <a:spcPct val="115000"/>
              </a:lnSpc>
              <a:spcAft>
                <a:spcPts val="1000"/>
              </a:spcAft>
            </a:pPr>
            <a:endParaRPr lang="tr-TR" sz="1800" i="1" dirty="0">
              <a:latin typeface="Times New Roman" panose="02020603050405020304" pitchFamily="18" charset="0"/>
              <a:cs typeface="Times New Roman" panose="02020603050405020304" pitchFamily="18" charset="0"/>
            </a:endParaRPr>
          </a:p>
        </p:txBody>
      </p:sp>
      <p:pic>
        <p:nvPicPr>
          <p:cNvPr id="3" name="Resim 2">
            <a:extLst>
              <a:ext uri="{FF2B5EF4-FFF2-40B4-BE49-F238E27FC236}">
                <a16:creationId xmlns:a16="http://schemas.microsoft.com/office/drawing/2014/main" id="{11599D1F-FA99-7ECD-70C4-EB848A7C2687}"/>
              </a:ext>
            </a:extLst>
          </p:cNvPr>
          <p:cNvPicPr>
            <a:picLocks noChangeAspect="1"/>
          </p:cNvPicPr>
          <p:nvPr/>
        </p:nvPicPr>
        <p:blipFill>
          <a:blip r:embed="rId8" cstate="hqprint">
            <a:extLst>
              <a:ext uri="{28A0092B-C50C-407E-A947-70E740481C1C}">
                <a14:useLocalDpi xmlns:a14="http://schemas.microsoft.com/office/drawing/2010/main" val="0"/>
              </a:ext>
            </a:extLst>
          </a:blip>
          <a:srcRect/>
          <a:stretch/>
        </p:blipFill>
        <p:spPr>
          <a:xfrm>
            <a:off x="6709881" y="1371422"/>
            <a:ext cx="4623015" cy="2881790"/>
          </a:xfrm>
          <a:prstGeom prst="rect">
            <a:avLst/>
          </a:prstGeom>
        </p:spPr>
      </p:pic>
      <p:pic>
        <p:nvPicPr>
          <p:cNvPr id="18" name="Resim 17">
            <a:extLst>
              <a:ext uri="{FF2B5EF4-FFF2-40B4-BE49-F238E27FC236}">
                <a16:creationId xmlns:a16="http://schemas.microsoft.com/office/drawing/2014/main" id="{5C4E77D0-462C-C0F5-1122-4A641BD1CD5C}"/>
              </a:ext>
            </a:extLst>
          </p:cNvPr>
          <p:cNvPicPr>
            <a:picLocks noChangeAspect="1"/>
          </p:cNvPicPr>
          <p:nvPr/>
        </p:nvPicPr>
        <p:blipFill>
          <a:blip r:embed="rId9" cstate="hqprint">
            <a:extLst>
              <a:ext uri="{28A0092B-C50C-407E-A947-70E740481C1C}">
                <a14:useLocalDpi xmlns:a14="http://schemas.microsoft.com/office/drawing/2010/main" val="0"/>
              </a:ext>
            </a:extLst>
          </a:blip>
          <a:srcRect/>
          <a:stretch/>
        </p:blipFill>
        <p:spPr>
          <a:xfrm>
            <a:off x="1005841" y="2659327"/>
            <a:ext cx="5090160" cy="3178684"/>
          </a:xfrm>
          <a:prstGeom prst="rect">
            <a:avLst/>
          </a:prstGeom>
        </p:spPr>
      </p:pic>
    </p:spTree>
    <p:extLst>
      <p:ext uri="{BB962C8B-B14F-4D97-AF65-F5344CB8AC3E}">
        <p14:creationId xmlns:p14="http://schemas.microsoft.com/office/powerpoint/2010/main" val="3625211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755232" y="332656"/>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KTO (KONYA TİCARET ODASI)</a:t>
            </a:r>
          </a:p>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 KARATAY ÜNİVERSİTESİ</a:t>
            </a:r>
          </a:p>
        </p:txBody>
      </p:sp>
      <p:pic>
        <p:nvPicPr>
          <p:cNvPr id="4" name="Resim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40" y="299890"/>
            <a:ext cx="1475303" cy="990714"/>
          </a:xfrm>
          <a:prstGeom prst="rect">
            <a:avLst/>
          </a:prstGeom>
        </p:spPr>
      </p:pic>
      <p:pic>
        <p:nvPicPr>
          <p:cNvPr id="6" name="Resim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602" y="6097042"/>
            <a:ext cx="1022317" cy="722751"/>
          </a:xfrm>
          <a:prstGeom prst="rect">
            <a:avLst/>
          </a:prstGeom>
        </p:spPr>
      </p:pic>
      <p:cxnSp>
        <p:nvCxnSpPr>
          <p:cNvPr id="7" name="Düz Bağlayıcı 6"/>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2" name="Metin kutusu 11"/>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rPr>
              <a:t>KaratayUniversitesi</a:t>
            </a:r>
          </a:p>
        </p:txBody>
      </p:sp>
      <p:sp>
        <p:nvSpPr>
          <p:cNvPr id="13" name="Metin kutusu 12"/>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rPr>
              <a:t>ktokaratay</a:t>
            </a:r>
            <a:endParaRPr lang="tr-TR" sz="1200" dirty="0">
              <a:latin typeface="Cambria" panose="02040503050406030204" pitchFamily="18" charset="0"/>
            </a:endParaRPr>
          </a:p>
        </p:txBody>
      </p:sp>
      <p:sp>
        <p:nvSpPr>
          <p:cNvPr id="14" name="Metin kutusu 13"/>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rPr>
              <a:t>www.karatay.edu.tr</a:t>
            </a:r>
          </a:p>
        </p:txBody>
      </p:sp>
      <p:sp>
        <p:nvSpPr>
          <p:cNvPr id="15" name="Metin kutusu 14"/>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rPr>
              <a:t>444 12 51</a:t>
            </a:r>
          </a:p>
        </p:txBody>
      </p:sp>
      <p:pic>
        <p:nvPicPr>
          <p:cNvPr id="16" name="Resim 15">
            <a:extLst>
              <a:ext uri="{FF2B5EF4-FFF2-40B4-BE49-F238E27FC236}">
                <a16:creationId xmlns:a16="http://schemas.microsoft.com/office/drawing/2014/main" id="{EC2657EE-1F8F-4C2B-A731-C0695C3A5E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
        <p:nvSpPr>
          <p:cNvPr id="17" name="Metin kutusu 16">
            <a:extLst>
              <a:ext uri="{FF2B5EF4-FFF2-40B4-BE49-F238E27FC236}">
                <a16:creationId xmlns:a16="http://schemas.microsoft.com/office/drawing/2014/main" id="{AE7BCBE3-15FC-1A3E-CD2B-7DB04A9EB3F1}"/>
              </a:ext>
            </a:extLst>
          </p:cNvPr>
          <p:cNvSpPr txBox="1"/>
          <p:nvPr/>
        </p:nvSpPr>
        <p:spPr>
          <a:xfrm>
            <a:off x="467833" y="1555843"/>
            <a:ext cx="5628167" cy="1621598"/>
          </a:xfrm>
          <a:prstGeom prst="rect">
            <a:avLst/>
          </a:prstGeom>
          <a:noFill/>
        </p:spPr>
        <p:txBody>
          <a:bodyPr wrap="square">
            <a:spAutoFit/>
          </a:bodyPr>
          <a:lstStyle/>
          <a:p>
            <a:pPr algn="ctr">
              <a:lnSpc>
                <a:spcPct val="200000"/>
              </a:lnSpc>
              <a:spcAft>
                <a:spcPts val="1000"/>
              </a:spcAft>
            </a:pPr>
            <a:r>
              <a:rPr lang="tr-TR" sz="1800" i="1" dirty="0">
                <a:latin typeface="Times New Roman" panose="02020603050405020304" pitchFamily="18" charset="0"/>
                <a:cs typeface="Times New Roman" panose="02020603050405020304" pitchFamily="18" charset="0"/>
              </a:rPr>
              <a:t>T.C. Adalet Bakanlığı Konya E Tipi Kapalı Ceza İnfaz Kurumu Müdürlüğü Ziyaretimiz</a:t>
            </a:r>
          </a:p>
          <a:p>
            <a:pPr algn="ctr">
              <a:lnSpc>
                <a:spcPct val="115000"/>
              </a:lnSpc>
              <a:spcAft>
                <a:spcPts val="1000"/>
              </a:spcAft>
            </a:pPr>
            <a:endParaRPr lang="tr-TR" sz="1800" i="1" dirty="0">
              <a:latin typeface="Times New Roman" panose="02020603050405020304" pitchFamily="18" charset="0"/>
              <a:cs typeface="Times New Roman" panose="02020603050405020304" pitchFamily="18" charset="0"/>
            </a:endParaRPr>
          </a:p>
        </p:txBody>
      </p:sp>
      <p:pic>
        <p:nvPicPr>
          <p:cNvPr id="3" name="Resim 2">
            <a:extLst>
              <a:ext uri="{FF2B5EF4-FFF2-40B4-BE49-F238E27FC236}">
                <a16:creationId xmlns:a16="http://schemas.microsoft.com/office/drawing/2014/main" id="{11599D1F-FA99-7ECD-70C4-EB848A7C2687}"/>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021760" y="1380397"/>
            <a:ext cx="5414648" cy="3044448"/>
          </a:xfrm>
          <a:prstGeom prst="rect">
            <a:avLst/>
          </a:prstGeom>
        </p:spPr>
      </p:pic>
      <p:pic>
        <p:nvPicPr>
          <p:cNvPr id="18" name="Resim 17">
            <a:extLst>
              <a:ext uri="{FF2B5EF4-FFF2-40B4-BE49-F238E27FC236}">
                <a16:creationId xmlns:a16="http://schemas.microsoft.com/office/drawing/2014/main" id="{5C4E77D0-462C-C0F5-1122-4A641BD1CD5C}"/>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840467" y="2902621"/>
            <a:ext cx="4897119" cy="2925436"/>
          </a:xfrm>
          <a:prstGeom prst="rect">
            <a:avLst/>
          </a:prstGeom>
        </p:spPr>
      </p:pic>
    </p:spTree>
    <p:extLst>
      <p:ext uri="{BB962C8B-B14F-4D97-AF65-F5344CB8AC3E}">
        <p14:creationId xmlns:p14="http://schemas.microsoft.com/office/powerpoint/2010/main" val="1212820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755232" y="332656"/>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Cambria" panose="02040503050406030204" pitchFamily="18" charset="0"/>
                <a:ea typeface="Cambria" panose="02040503050406030204" pitchFamily="18" charset="0"/>
                <a:cs typeface="Tahoma" panose="020B0604030504040204" pitchFamily="34" charset="0"/>
              </a:rPr>
              <a:t>KTO (KONYA TİCARET ODASI)</a:t>
            </a:r>
          </a:p>
          <a:p>
            <a:pPr algn="ctr"/>
            <a:r>
              <a:rPr lang="tr-TR" sz="2000" b="1" dirty="0">
                <a:solidFill>
                  <a:schemeClr val="bg1"/>
                </a:solidFill>
                <a:latin typeface="Cambria" panose="02040503050406030204" pitchFamily="18" charset="0"/>
                <a:ea typeface="Cambria" panose="02040503050406030204" pitchFamily="18" charset="0"/>
                <a:cs typeface="Tahoma" panose="020B0604030504040204" pitchFamily="34" charset="0"/>
              </a:rPr>
              <a:t> KARATAY ÜNİVERSİTESİ</a:t>
            </a:r>
          </a:p>
        </p:txBody>
      </p:sp>
      <p:pic>
        <p:nvPicPr>
          <p:cNvPr id="4" name="Resim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40" y="299890"/>
            <a:ext cx="1475303" cy="990714"/>
          </a:xfrm>
          <a:prstGeom prst="rect">
            <a:avLst/>
          </a:prstGeom>
        </p:spPr>
      </p:pic>
      <p:pic>
        <p:nvPicPr>
          <p:cNvPr id="6" name="Resim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602" y="6097042"/>
            <a:ext cx="1022317" cy="722751"/>
          </a:xfrm>
          <a:prstGeom prst="rect">
            <a:avLst/>
          </a:prstGeom>
        </p:spPr>
      </p:pic>
      <p:cxnSp>
        <p:nvCxnSpPr>
          <p:cNvPr id="7" name="Düz Bağlayıcı 6"/>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2" name="Metin kutusu 11"/>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ea typeface="Cambria" panose="02040503050406030204" pitchFamily="18" charset="0"/>
              </a:rPr>
              <a:t>KaratayUniversitesi</a:t>
            </a:r>
          </a:p>
        </p:txBody>
      </p:sp>
      <p:sp>
        <p:nvSpPr>
          <p:cNvPr id="13" name="Metin kutusu 12"/>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ea typeface="Cambria" panose="02040503050406030204" pitchFamily="18" charset="0"/>
              </a:rPr>
              <a:t>ktokaratay</a:t>
            </a:r>
            <a:endParaRPr lang="tr-TR" sz="1200" dirty="0">
              <a:latin typeface="Cambria" panose="02040503050406030204" pitchFamily="18" charset="0"/>
              <a:ea typeface="Cambria" panose="02040503050406030204" pitchFamily="18" charset="0"/>
            </a:endParaRPr>
          </a:p>
        </p:txBody>
      </p:sp>
      <p:sp>
        <p:nvSpPr>
          <p:cNvPr id="14" name="Metin kutusu 13"/>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ea typeface="Cambria" panose="02040503050406030204" pitchFamily="18" charset="0"/>
              </a:rPr>
              <a:t>www.karatay.edu.tr</a:t>
            </a:r>
          </a:p>
        </p:txBody>
      </p:sp>
      <p:sp>
        <p:nvSpPr>
          <p:cNvPr id="15" name="Metin kutusu 14"/>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ea typeface="Cambria" panose="02040503050406030204" pitchFamily="18" charset="0"/>
              </a:rPr>
              <a:t>444 12 51</a:t>
            </a:r>
          </a:p>
        </p:txBody>
      </p:sp>
      <p:pic>
        <p:nvPicPr>
          <p:cNvPr id="16" name="Resim 15">
            <a:extLst>
              <a:ext uri="{FF2B5EF4-FFF2-40B4-BE49-F238E27FC236}">
                <a16:creationId xmlns:a16="http://schemas.microsoft.com/office/drawing/2014/main" id="{EC2657EE-1F8F-4C2B-A731-C0695C3A5E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
        <p:nvSpPr>
          <p:cNvPr id="17" name="Dikdörtgen 16">
            <a:extLst>
              <a:ext uri="{FF2B5EF4-FFF2-40B4-BE49-F238E27FC236}">
                <a16:creationId xmlns:a16="http://schemas.microsoft.com/office/drawing/2014/main" id="{2E23E13B-2F20-4B52-95DB-4BCCF6491181}"/>
              </a:ext>
            </a:extLst>
          </p:cNvPr>
          <p:cNvSpPr/>
          <p:nvPr/>
        </p:nvSpPr>
        <p:spPr>
          <a:xfrm>
            <a:off x="1224745" y="2131818"/>
            <a:ext cx="9859955" cy="1938992"/>
          </a:xfrm>
          <a:prstGeom prst="rect">
            <a:avLst/>
          </a:prstGeom>
        </p:spPr>
        <p:txBody>
          <a:bodyPr wrap="square">
            <a:spAutoFit/>
          </a:bodyPr>
          <a:lstStyle/>
          <a:p>
            <a:pPr algn="ctr" fontAlgn="base"/>
            <a:endParaRPr lang="tr-TR" sz="6000" b="1" dirty="0">
              <a:solidFill>
                <a:srgbClr val="0070C0"/>
              </a:solidFill>
              <a:latin typeface="Cambria" panose="02040503050406030204" pitchFamily="18" charset="0"/>
              <a:ea typeface="Cambria" panose="02040503050406030204" pitchFamily="18" charset="0"/>
            </a:endParaRPr>
          </a:p>
          <a:p>
            <a:pPr algn="ctr" fontAlgn="base"/>
            <a:r>
              <a:rPr lang="tr-TR" sz="6000" b="1" dirty="0">
                <a:ln w="22225">
                  <a:solidFill>
                    <a:schemeClr val="accent2"/>
                  </a:solidFill>
                  <a:prstDash val="solid"/>
                </a:ln>
                <a:solidFill>
                  <a:schemeClr val="accent2">
                    <a:lumMod val="40000"/>
                    <a:lumOff val="60000"/>
                  </a:schemeClr>
                </a:solidFill>
                <a:latin typeface="Cambria" panose="02040503050406030204" pitchFamily="18" charset="0"/>
                <a:ea typeface="Cambria" panose="02040503050406030204" pitchFamily="18" charset="0"/>
              </a:rPr>
              <a:t>TEŞEKKÜRLER…</a:t>
            </a:r>
          </a:p>
        </p:txBody>
      </p:sp>
    </p:spTree>
    <p:extLst>
      <p:ext uri="{BB962C8B-B14F-4D97-AF65-F5344CB8AC3E}">
        <p14:creationId xmlns:p14="http://schemas.microsoft.com/office/powerpoint/2010/main" val="3336361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BE77BE2-E3FC-C55E-EE29-E4919876EF48}"/>
              </a:ext>
            </a:extLst>
          </p:cNvPr>
          <p:cNvSpPr>
            <a:spLocks noGrp="1"/>
          </p:cNvSpPr>
          <p:nvPr>
            <p:ph idx="1"/>
          </p:nvPr>
        </p:nvSpPr>
        <p:spPr>
          <a:xfrm>
            <a:off x="1090569" y="2068046"/>
            <a:ext cx="9974510" cy="3066492"/>
          </a:xfrm>
        </p:spPr>
        <p:txBody>
          <a:bodyPr>
            <a:normAutofit/>
          </a:bodyPr>
          <a:lstStyle/>
          <a:p>
            <a:pPr marL="0" indent="0" algn="just">
              <a:buNone/>
            </a:pPr>
            <a:r>
              <a:rPr lang="tr-TR" sz="3200" dirty="0"/>
              <a:t>Türkiye Odalar ve Borsalar Birliği (TOBB) ile Üniversitemiz iş birliğinde yapımı tamamlanan modern fakülte binamız 2016-2017 akademik yılında faaliyete geçmiştir. Toplamda 16.098 m2den oluşan fakülte binasında 4 amfi, 10 derslik, 3 serbest çalışma sınıfı, duruşma salonu, çok amaçlı salon, kütüphane ve kafeterya bulunmaktadır. </a:t>
            </a:r>
          </a:p>
        </p:txBody>
      </p:sp>
      <p:sp>
        <p:nvSpPr>
          <p:cNvPr id="4" name="Dikdörtgen 3">
            <a:extLst>
              <a:ext uri="{FF2B5EF4-FFF2-40B4-BE49-F238E27FC236}">
                <a16:creationId xmlns:a16="http://schemas.microsoft.com/office/drawing/2014/main" id="{E7A26617-D168-C2EB-91E0-B466A25D8388}"/>
              </a:ext>
            </a:extLst>
          </p:cNvPr>
          <p:cNvSpPr/>
          <p:nvPr/>
        </p:nvSpPr>
        <p:spPr>
          <a:xfrm>
            <a:off x="3755232" y="332656"/>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KTO (KONYA TİCARET ODASI)</a:t>
            </a:r>
          </a:p>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 KARATAY ÜNİVERSİTESİ</a:t>
            </a:r>
          </a:p>
        </p:txBody>
      </p:sp>
      <p:pic>
        <p:nvPicPr>
          <p:cNvPr id="5" name="Resim 4">
            <a:extLst>
              <a:ext uri="{FF2B5EF4-FFF2-40B4-BE49-F238E27FC236}">
                <a16:creationId xmlns:a16="http://schemas.microsoft.com/office/drawing/2014/main" id="{EDE56557-7294-FB56-ED11-6410B2930F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40" y="299890"/>
            <a:ext cx="1475303" cy="990714"/>
          </a:xfrm>
          <a:prstGeom prst="rect">
            <a:avLst/>
          </a:prstGeom>
        </p:spPr>
      </p:pic>
      <p:pic>
        <p:nvPicPr>
          <p:cNvPr id="6" name="Resim 5">
            <a:extLst>
              <a:ext uri="{FF2B5EF4-FFF2-40B4-BE49-F238E27FC236}">
                <a16:creationId xmlns:a16="http://schemas.microsoft.com/office/drawing/2014/main" id="{6C632A66-A1CD-13A6-1A22-1A4C586539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602" y="6097042"/>
            <a:ext cx="1022317" cy="722751"/>
          </a:xfrm>
          <a:prstGeom prst="rect">
            <a:avLst/>
          </a:prstGeom>
        </p:spPr>
      </p:pic>
      <p:cxnSp>
        <p:nvCxnSpPr>
          <p:cNvPr id="7" name="Düz Bağlayıcı 6">
            <a:extLst>
              <a:ext uri="{FF2B5EF4-FFF2-40B4-BE49-F238E27FC236}">
                <a16:creationId xmlns:a16="http://schemas.microsoft.com/office/drawing/2014/main" id="{D8190629-3516-2973-200A-0EF085932572}"/>
              </a:ext>
            </a:extLst>
          </p:cNvPr>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a:extLst>
              <a:ext uri="{FF2B5EF4-FFF2-40B4-BE49-F238E27FC236}">
                <a16:creationId xmlns:a16="http://schemas.microsoft.com/office/drawing/2014/main" id="{3F2BDA0B-1928-3559-EC66-7921CA9A46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a:extLst>
              <a:ext uri="{FF2B5EF4-FFF2-40B4-BE49-F238E27FC236}">
                <a16:creationId xmlns:a16="http://schemas.microsoft.com/office/drawing/2014/main" id="{4D7E3A39-A2DB-946A-6231-268D3F0D5EF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a:extLst>
              <a:ext uri="{FF2B5EF4-FFF2-40B4-BE49-F238E27FC236}">
                <a16:creationId xmlns:a16="http://schemas.microsoft.com/office/drawing/2014/main" id="{90521916-E595-59DC-A4B5-5AC36BF5B98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1" name="Metin kutusu 10">
            <a:extLst>
              <a:ext uri="{FF2B5EF4-FFF2-40B4-BE49-F238E27FC236}">
                <a16:creationId xmlns:a16="http://schemas.microsoft.com/office/drawing/2014/main" id="{567C07D1-2926-56CD-ED76-BD39F40F9F28}"/>
              </a:ext>
            </a:extLst>
          </p:cNvPr>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rPr>
              <a:t>KaratayUniversitesi</a:t>
            </a:r>
          </a:p>
        </p:txBody>
      </p:sp>
      <p:sp>
        <p:nvSpPr>
          <p:cNvPr id="12" name="Metin kutusu 11">
            <a:extLst>
              <a:ext uri="{FF2B5EF4-FFF2-40B4-BE49-F238E27FC236}">
                <a16:creationId xmlns:a16="http://schemas.microsoft.com/office/drawing/2014/main" id="{EB08E439-6F19-2F47-B3E9-F5DB4EB3DB00}"/>
              </a:ext>
            </a:extLst>
          </p:cNvPr>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rPr>
              <a:t>ktokaratay</a:t>
            </a:r>
            <a:endParaRPr lang="tr-TR" sz="1200" dirty="0">
              <a:latin typeface="Cambria" panose="02040503050406030204" pitchFamily="18" charset="0"/>
            </a:endParaRPr>
          </a:p>
        </p:txBody>
      </p:sp>
      <p:sp>
        <p:nvSpPr>
          <p:cNvPr id="13" name="Metin kutusu 12">
            <a:extLst>
              <a:ext uri="{FF2B5EF4-FFF2-40B4-BE49-F238E27FC236}">
                <a16:creationId xmlns:a16="http://schemas.microsoft.com/office/drawing/2014/main" id="{7716CEBF-705E-A922-E489-1650420CAEE6}"/>
              </a:ext>
            </a:extLst>
          </p:cNvPr>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rPr>
              <a:t>www.karatay.edu.tr</a:t>
            </a:r>
          </a:p>
        </p:txBody>
      </p:sp>
      <p:sp>
        <p:nvSpPr>
          <p:cNvPr id="14" name="Metin kutusu 13">
            <a:extLst>
              <a:ext uri="{FF2B5EF4-FFF2-40B4-BE49-F238E27FC236}">
                <a16:creationId xmlns:a16="http://schemas.microsoft.com/office/drawing/2014/main" id="{7B8770A2-860F-006C-EAE9-A3EE5BC43B53}"/>
              </a:ext>
            </a:extLst>
          </p:cNvPr>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rPr>
              <a:t>444 12 51</a:t>
            </a:r>
          </a:p>
        </p:txBody>
      </p:sp>
      <p:pic>
        <p:nvPicPr>
          <p:cNvPr id="15" name="Resim 14">
            <a:extLst>
              <a:ext uri="{FF2B5EF4-FFF2-40B4-BE49-F238E27FC236}">
                <a16:creationId xmlns:a16="http://schemas.microsoft.com/office/drawing/2014/main" id="{582A9F1D-CDAF-758C-05B4-FE134DC5EE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Tree>
    <p:extLst>
      <p:ext uri="{BB962C8B-B14F-4D97-AF65-F5344CB8AC3E}">
        <p14:creationId xmlns:p14="http://schemas.microsoft.com/office/powerpoint/2010/main" val="63732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BE77BE2-E3FC-C55E-EE29-E4919876EF48}"/>
              </a:ext>
            </a:extLst>
          </p:cNvPr>
          <p:cNvSpPr>
            <a:spLocks noGrp="1"/>
          </p:cNvSpPr>
          <p:nvPr>
            <p:ph idx="1"/>
          </p:nvPr>
        </p:nvSpPr>
        <p:spPr>
          <a:xfrm>
            <a:off x="1090568" y="1834927"/>
            <a:ext cx="9831898" cy="3458523"/>
          </a:xfrm>
        </p:spPr>
        <p:txBody>
          <a:bodyPr>
            <a:noAutofit/>
          </a:bodyPr>
          <a:lstStyle/>
          <a:p>
            <a:pPr marL="0" indent="0">
              <a:buNone/>
            </a:pPr>
            <a:r>
              <a:rPr lang="tr-TR" sz="2200" b="1" dirty="0"/>
              <a:t>KTO Karatay Üniversitesi Hukuk Fakültesi’nin misyonu :</a:t>
            </a:r>
          </a:p>
          <a:p>
            <a:pPr marL="0" indent="0">
              <a:buNone/>
            </a:pPr>
            <a:endParaRPr lang="tr-TR" sz="2200" dirty="0"/>
          </a:p>
          <a:p>
            <a:pPr algn="just">
              <a:buFont typeface="Wingdings" panose="05000000000000000000" pitchFamily="2" charset="2"/>
              <a:buChar char="§"/>
            </a:pPr>
            <a:r>
              <a:rPr lang="tr-TR" sz="2200" dirty="0"/>
              <a:t>Hukuk eğitimi alanında lisans ve lisansüstü düzeyde eğitim-öğretim hizmeti sunmak.</a:t>
            </a:r>
          </a:p>
          <a:p>
            <a:pPr algn="just">
              <a:buFont typeface="Wingdings" panose="05000000000000000000" pitchFamily="2" charset="2"/>
              <a:buChar char="§"/>
            </a:pPr>
            <a:r>
              <a:rPr lang="tr-TR" sz="2200" dirty="0"/>
              <a:t>Resmî kurumların ve toplumun ihtiyacı olan nitelikli insan kaynağını yetiştirmek.</a:t>
            </a:r>
          </a:p>
          <a:p>
            <a:pPr algn="just">
              <a:buFont typeface="Wingdings" panose="05000000000000000000" pitchFamily="2" charset="2"/>
              <a:buChar char="§"/>
            </a:pPr>
            <a:r>
              <a:rPr lang="tr-TR" sz="2200" dirty="0"/>
              <a:t>Araştırma çalışmaları ile toplumun hukuk bilincini yükseltecek nitelikli bilgi üretmek. </a:t>
            </a:r>
          </a:p>
          <a:p>
            <a:pPr algn="just">
              <a:buFont typeface="Wingdings" panose="05000000000000000000" pitchFamily="2" charset="2"/>
              <a:buChar char="§"/>
            </a:pPr>
            <a:r>
              <a:rPr lang="tr-TR" sz="2200" dirty="0"/>
              <a:t>Mesleki örgütlerle iş birliği kurarak, hukuk alanında ortak çalışmalar yapmak.</a:t>
            </a:r>
          </a:p>
          <a:p>
            <a:pPr marL="0" indent="0" algn="just">
              <a:buNone/>
            </a:pPr>
            <a:br>
              <a:rPr lang="tr-TR" sz="2200" dirty="0"/>
            </a:br>
            <a:endParaRPr lang="tr-TR" sz="2200" dirty="0"/>
          </a:p>
        </p:txBody>
      </p:sp>
      <p:sp>
        <p:nvSpPr>
          <p:cNvPr id="4" name="Dikdörtgen 3">
            <a:extLst>
              <a:ext uri="{FF2B5EF4-FFF2-40B4-BE49-F238E27FC236}">
                <a16:creationId xmlns:a16="http://schemas.microsoft.com/office/drawing/2014/main" id="{E7A26617-D168-C2EB-91E0-B466A25D8388}"/>
              </a:ext>
            </a:extLst>
          </p:cNvPr>
          <p:cNvSpPr/>
          <p:nvPr/>
        </p:nvSpPr>
        <p:spPr>
          <a:xfrm>
            <a:off x="3755232" y="332656"/>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KTO (KONYA TİCARET ODASI)</a:t>
            </a:r>
          </a:p>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 KARATAY ÜNİVERSİTESİ</a:t>
            </a:r>
          </a:p>
        </p:txBody>
      </p:sp>
      <p:pic>
        <p:nvPicPr>
          <p:cNvPr id="5" name="Resim 4">
            <a:extLst>
              <a:ext uri="{FF2B5EF4-FFF2-40B4-BE49-F238E27FC236}">
                <a16:creationId xmlns:a16="http://schemas.microsoft.com/office/drawing/2014/main" id="{EDE56557-7294-FB56-ED11-6410B2930F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40" y="299890"/>
            <a:ext cx="1475303" cy="990714"/>
          </a:xfrm>
          <a:prstGeom prst="rect">
            <a:avLst/>
          </a:prstGeom>
        </p:spPr>
      </p:pic>
      <p:pic>
        <p:nvPicPr>
          <p:cNvPr id="6" name="Resim 5">
            <a:extLst>
              <a:ext uri="{FF2B5EF4-FFF2-40B4-BE49-F238E27FC236}">
                <a16:creationId xmlns:a16="http://schemas.microsoft.com/office/drawing/2014/main" id="{6C632A66-A1CD-13A6-1A22-1A4C586539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602" y="6097042"/>
            <a:ext cx="1022317" cy="722751"/>
          </a:xfrm>
          <a:prstGeom prst="rect">
            <a:avLst/>
          </a:prstGeom>
        </p:spPr>
      </p:pic>
      <p:cxnSp>
        <p:nvCxnSpPr>
          <p:cNvPr id="7" name="Düz Bağlayıcı 6">
            <a:extLst>
              <a:ext uri="{FF2B5EF4-FFF2-40B4-BE49-F238E27FC236}">
                <a16:creationId xmlns:a16="http://schemas.microsoft.com/office/drawing/2014/main" id="{D8190629-3516-2973-200A-0EF085932572}"/>
              </a:ext>
            </a:extLst>
          </p:cNvPr>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a:extLst>
              <a:ext uri="{FF2B5EF4-FFF2-40B4-BE49-F238E27FC236}">
                <a16:creationId xmlns:a16="http://schemas.microsoft.com/office/drawing/2014/main" id="{3F2BDA0B-1928-3559-EC66-7921CA9A46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a:extLst>
              <a:ext uri="{FF2B5EF4-FFF2-40B4-BE49-F238E27FC236}">
                <a16:creationId xmlns:a16="http://schemas.microsoft.com/office/drawing/2014/main" id="{4D7E3A39-A2DB-946A-6231-268D3F0D5EF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a:extLst>
              <a:ext uri="{FF2B5EF4-FFF2-40B4-BE49-F238E27FC236}">
                <a16:creationId xmlns:a16="http://schemas.microsoft.com/office/drawing/2014/main" id="{90521916-E595-59DC-A4B5-5AC36BF5B98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1" name="Metin kutusu 10">
            <a:extLst>
              <a:ext uri="{FF2B5EF4-FFF2-40B4-BE49-F238E27FC236}">
                <a16:creationId xmlns:a16="http://schemas.microsoft.com/office/drawing/2014/main" id="{567C07D1-2926-56CD-ED76-BD39F40F9F28}"/>
              </a:ext>
            </a:extLst>
          </p:cNvPr>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rPr>
              <a:t>KaratayUniversitesi</a:t>
            </a:r>
          </a:p>
        </p:txBody>
      </p:sp>
      <p:sp>
        <p:nvSpPr>
          <p:cNvPr id="12" name="Metin kutusu 11">
            <a:extLst>
              <a:ext uri="{FF2B5EF4-FFF2-40B4-BE49-F238E27FC236}">
                <a16:creationId xmlns:a16="http://schemas.microsoft.com/office/drawing/2014/main" id="{EB08E439-6F19-2F47-B3E9-F5DB4EB3DB00}"/>
              </a:ext>
            </a:extLst>
          </p:cNvPr>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rPr>
              <a:t>ktokaratay</a:t>
            </a:r>
            <a:endParaRPr lang="tr-TR" sz="1200" dirty="0">
              <a:latin typeface="Cambria" panose="02040503050406030204" pitchFamily="18" charset="0"/>
            </a:endParaRPr>
          </a:p>
        </p:txBody>
      </p:sp>
      <p:sp>
        <p:nvSpPr>
          <p:cNvPr id="13" name="Metin kutusu 12">
            <a:extLst>
              <a:ext uri="{FF2B5EF4-FFF2-40B4-BE49-F238E27FC236}">
                <a16:creationId xmlns:a16="http://schemas.microsoft.com/office/drawing/2014/main" id="{7716CEBF-705E-A922-E489-1650420CAEE6}"/>
              </a:ext>
            </a:extLst>
          </p:cNvPr>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rPr>
              <a:t>www.karatay.edu.tr</a:t>
            </a:r>
          </a:p>
        </p:txBody>
      </p:sp>
      <p:sp>
        <p:nvSpPr>
          <p:cNvPr id="14" name="Metin kutusu 13">
            <a:extLst>
              <a:ext uri="{FF2B5EF4-FFF2-40B4-BE49-F238E27FC236}">
                <a16:creationId xmlns:a16="http://schemas.microsoft.com/office/drawing/2014/main" id="{7B8770A2-860F-006C-EAE9-A3EE5BC43B53}"/>
              </a:ext>
            </a:extLst>
          </p:cNvPr>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rPr>
              <a:t>444 12 51</a:t>
            </a:r>
          </a:p>
        </p:txBody>
      </p:sp>
      <p:pic>
        <p:nvPicPr>
          <p:cNvPr id="15" name="Resim 14">
            <a:extLst>
              <a:ext uri="{FF2B5EF4-FFF2-40B4-BE49-F238E27FC236}">
                <a16:creationId xmlns:a16="http://schemas.microsoft.com/office/drawing/2014/main" id="{582A9F1D-CDAF-758C-05B4-FE134DC5EE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Tree>
    <p:extLst>
      <p:ext uri="{BB962C8B-B14F-4D97-AF65-F5344CB8AC3E}">
        <p14:creationId xmlns:p14="http://schemas.microsoft.com/office/powerpoint/2010/main" val="1650221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BE77BE2-E3FC-C55E-EE29-E4919876EF48}"/>
              </a:ext>
            </a:extLst>
          </p:cNvPr>
          <p:cNvSpPr>
            <a:spLocks noGrp="1"/>
          </p:cNvSpPr>
          <p:nvPr>
            <p:ph idx="1"/>
          </p:nvPr>
        </p:nvSpPr>
        <p:spPr>
          <a:xfrm>
            <a:off x="1056173" y="1625536"/>
            <a:ext cx="10076017" cy="4330645"/>
          </a:xfrm>
        </p:spPr>
        <p:txBody>
          <a:bodyPr>
            <a:noAutofit/>
          </a:bodyPr>
          <a:lstStyle/>
          <a:p>
            <a:pPr marL="0" indent="0">
              <a:buNone/>
            </a:pPr>
            <a:r>
              <a:rPr lang="tr-TR" sz="2200" b="1" dirty="0"/>
              <a:t>KTO Karatay Üniversitesi Hukuk Fakültesi’nin vizyonu:</a:t>
            </a:r>
          </a:p>
          <a:p>
            <a:pPr algn="just">
              <a:buFont typeface="Wingdings" panose="05000000000000000000" pitchFamily="2" charset="2"/>
              <a:buChar char="§"/>
            </a:pPr>
            <a:r>
              <a:rPr lang="tr-TR" sz="2200" dirty="0"/>
              <a:t>Hukukun üstünlüğüne, temel hak ve hürriyetlere saygılı, hukukun oluşumunda ve uygulamasında ön planda yer alan, sosyal sorumluluk bilincinde olan, teorik bilgileri iyi özümsemiş ve bunları pratik hayata hızlı ve doğru bir şekilde aktarma becerisine sahip mezunları hukuk camiasına kazandırmak.</a:t>
            </a:r>
          </a:p>
          <a:p>
            <a:pPr algn="just">
              <a:buFont typeface="Wingdings" panose="05000000000000000000" pitchFamily="2" charset="2"/>
              <a:buChar char="§"/>
            </a:pPr>
            <a:r>
              <a:rPr lang="tr-TR" sz="2200" dirty="0"/>
              <a:t>İnsan hak ve hürriyetlerine ve toplumun değerlerine saygılı, çağdaş değerleri özümsemiş hukukçular yetiştirmek. </a:t>
            </a:r>
          </a:p>
          <a:p>
            <a:pPr algn="just">
              <a:buFont typeface="Wingdings" panose="05000000000000000000" pitchFamily="2" charset="2"/>
              <a:buChar char="§"/>
            </a:pPr>
            <a:r>
              <a:rPr lang="tr-TR" sz="2200" dirty="0"/>
              <a:t>Ulusal merkezli iyi bir hukuk eğitimi almış, hukuk kültürünün ve adalet anlayışının gelişmesine katkı yapabilecek, hukukun üstünlüğünü savunma konusunda kararlı, uygulamada etkin rol oynayan, ülke çapında aranan, rekabete açık, hukuki gelişmelere yön verebilecek, içinde yaşadığı toplumu tanıyan ve hukuki ihtiyaçlarını karşılayabilecek vasıfta hukukçular yetiştirmek.</a:t>
            </a:r>
          </a:p>
          <a:p>
            <a:pPr marL="0" indent="0" algn="just">
              <a:buNone/>
            </a:pPr>
            <a:br>
              <a:rPr lang="tr-TR" sz="2200" dirty="0"/>
            </a:br>
            <a:endParaRPr lang="tr-TR" sz="2200" dirty="0"/>
          </a:p>
        </p:txBody>
      </p:sp>
      <p:sp>
        <p:nvSpPr>
          <p:cNvPr id="4" name="Dikdörtgen 3">
            <a:extLst>
              <a:ext uri="{FF2B5EF4-FFF2-40B4-BE49-F238E27FC236}">
                <a16:creationId xmlns:a16="http://schemas.microsoft.com/office/drawing/2014/main" id="{E7A26617-D168-C2EB-91E0-B466A25D8388}"/>
              </a:ext>
            </a:extLst>
          </p:cNvPr>
          <p:cNvSpPr/>
          <p:nvPr/>
        </p:nvSpPr>
        <p:spPr>
          <a:xfrm>
            <a:off x="3755232" y="332656"/>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KTO (KONYA TİCARET ODASI)</a:t>
            </a:r>
          </a:p>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 KARATAY ÜNİVERSİTESİ</a:t>
            </a:r>
          </a:p>
        </p:txBody>
      </p:sp>
      <p:pic>
        <p:nvPicPr>
          <p:cNvPr id="5" name="Resim 4">
            <a:extLst>
              <a:ext uri="{FF2B5EF4-FFF2-40B4-BE49-F238E27FC236}">
                <a16:creationId xmlns:a16="http://schemas.microsoft.com/office/drawing/2014/main" id="{EDE56557-7294-FB56-ED11-6410B2930F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40" y="299890"/>
            <a:ext cx="1475303" cy="990714"/>
          </a:xfrm>
          <a:prstGeom prst="rect">
            <a:avLst/>
          </a:prstGeom>
        </p:spPr>
      </p:pic>
      <p:pic>
        <p:nvPicPr>
          <p:cNvPr id="6" name="Resim 5">
            <a:extLst>
              <a:ext uri="{FF2B5EF4-FFF2-40B4-BE49-F238E27FC236}">
                <a16:creationId xmlns:a16="http://schemas.microsoft.com/office/drawing/2014/main" id="{6C632A66-A1CD-13A6-1A22-1A4C586539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602" y="6097042"/>
            <a:ext cx="1022317" cy="722751"/>
          </a:xfrm>
          <a:prstGeom prst="rect">
            <a:avLst/>
          </a:prstGeom>
        </p:spPr>
      </p:pic>
      <p:cxnSp>
        <p:nvCxnSpPr>
          <p:cNvPr id="7" name="Düz Bağlayıcı 6">
            <a:extLst>
              <a:ext uri="{FF2B5EF4-FFF2-40B4-BE49-F238E27FC236}">
                <a16:creationId xmlns:a16="http://schemas.microsoft.com/office/drawing/2014/main" id="{D8190629-3516-2973-200A-0EF085932572}"/>
              </a:ext>
            </a:extLst>
          </p:cNvPr>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a:extLst>
              <a:ext uri="{FF2B5EF4-FFF2-40B4-BE49-F238E27FC236}">
                <a16:creationId xmlns:a16="http://schemas.microsoft.com/office/drawing/2014/main" id="{3F2BDA0B-1928-3559-EC66-7921CA9A46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a:extLst>
              <a:ext uri="{FF2B5EF4-FFF2-40B4-BE49-F238E27FC236}">
                <a16:creationId xmlns:a16="http://schemas.microsoft.com/office/drawing/2014/main" id="{4D7E3A39-A2DB-946A-6231-268D3F0D5EF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a:extLst>
              <a:ext uri="{FF2B5EF4-FFF2-40B4-BE49-F238E27FC236}">
                <a16:creationId xmlns:a16="http://schemas.microsoft.com/office/drawing/2014/main" id="{90521916-E595-59DC-A4B5-5AC36BF5B98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1" name="Metin kutusu 10">
            <a:extLst>
              <a:ext uri="{FF2B5EF4-FFF2-40B4-BE49-F238E27FC236}">
                <a16:creationId xmlns:a16="http://schemas.microsoft.com/office/drawing/2014/main" id="{567C07D1-2926-56CD-ED76-BD39F40F9F28}"/>
              </a:ext>
            </a:extLst>
          </p:cNvPr>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rPr>
              <a:t>KaratayUniversitesi</a:t>
            </a:r>
          </a:p>
        </p:txBody>
      </p:sp>
      <p:sp>
        <p:nvSpPr>
          <p:cNvPr id="12" name="Metin kutusu 11">
            <a:extLst>
              <a:ext uri="{FF2B5EF4-FFF2-40B4-BE49-F238E27FC236}">
                <a16:creationId xmlns:a16="http://schemas.microsoft.com/office/drawing/2014/main" id="{EB08E439-6F19-2F47-B3E9-F5DB4EB3DB00}"/>
              </a:ext>
            </a:extLst>
          </p:cNvPr>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rPr>
              <a:t>ktokaratay</a:t>
            </a:r>
            <a:endParaRPr lang="tr-TR" sz="1200" dirty="0">
              <a:latin typeface="Cambria" panose="02040503050406030204" pitchFamily="18" charset="0"/>
            </a:endParaRPr>
          </a:p>
        </p:txBody>
      </p:sp>
      <p:sp>
        <p:nvSpPr>
          <p:cNvPr id="13" name="Metin kutusu 12">
            <a:extLst>
              <a:ext uri="{FF2B5EF4-FFF2-40B4-BE49-F238E27FC236}">
                <a16:creationId xmlns:a16="http://schemas.microsoft.com/office/drawing/2014/main" id="{7716CEBF-705E-A922-E489-1650420CAEE6}"/>
              </a:ext>
            </a:extLst>
          </p:cNvPr>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rPr>
              <a:t>www.karatay.edu.tr</a:t>
            </a:r>
          </a:p>
        </p:txBody>
      </p:sp>
      <p:sp>
        <p:nvSpPr>
          <p:cNvPr id="14" name="Metin kutusu 13">
            <a:extLst>
              <a:ext uri="{FF2B5EF4-FFF2-40B4-BE49-F238E27FC236}">
                <a16:creationId xmlns:a16="http://schemas.microsoft.com/office/drawing/2014/main" id="{7B8770A2-860F-006C-EAE9-A3EE5BC43B53}"/>
              </a:ext>
            </a:extLst>
          </p:cNvPr>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rPr>
              <a:t>444 12 51</a:t>
            </a:r>
          </a:p>
        </p:txBody>
      </p:sp>
      <p:pic>
        <p:nvPicPr>
          <p:cNvPr id="15" name="Resim 14">
            <a:extLst>
              <a:ext uri="{FF2B5EF4-FFF2-40B4-BE49-F238E27FC236}">
                <a16:creationId xmlns:a16="http://schemas.microsoft.com/office/drawing/2014/main" id="{582A9F1D-CDAF-758C-05B4-FE134DC5EE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Tree>
    <p:extLst>
      <p:ext uri="{BB962C8B-B14F-4D97-AF65-F5344CB8AC3E}">
        <p14:creationId xmlns:p14="http://schemas.microsoft.com/office/powerpoint/2010/main" val="1245301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BE77BE2-E3FC-C55E-EE29-E4919876EF48}"/>
              </a:ext>
            </a:extLst>
          </p:cNvPr>
          <p:cNvSpPr>
            <a:spLocks noGrp="1"/>
          </p:cNvSpPr>
          <p:nvPr>
            <p:ph idx="1"/>
          </p:nvPr>
        </p:nvSpPr>
        <p:spPr>
          <a:xfrm>
            <a:off x="1115736" y="1887524"/>
            <a:ext cx="10424510" cy="3850537"/>
          </a:xfrm>
        </p:spPr>
        <p:txBody>
          <a:bodyPr>
            <a:normAutofit/>
          </a:bodyPr>
          <a:lstStyle/>
          <a:p>
            <a:pPr marL="0" indent="0" algn="just">
              <a:buNone/>
            </a:pPr>
            <a:r>
              <a:rPr lang="tr-TR" sz="3000" b="1" dirty="0"/>
              <a:t>Mezun Sayıları:</a:t>
            </a:r>
          </a:p>
          <a:p>
            <a:pPr marL="0" indent="0" algn="just">
              <a:buNone/>
            </a:pPr>
            <a:endParaRPr lang="tr-TR" sz="3000" b="1" dirty="0"/>
          </a:p>
          <a:p>
            <a:pPr marL="0" indent="0" algn="just">
              <a:buNone/>
            </a:pPr>
            <a:r>
              <a:rPr lang="tr-TR" sz="3000" dirty="0"/>
              <a:t>İlk mezunlarını 2013-2014 akademik yılında veren Hukuk Fakültesinde 2022-2023 dönemi itibariyle toplam 1793 öğrenci mezun edilmiştir.</a:t>
            </a:r>
          </a:p>
          <a:p>
            <a:pPr marL="0" indent="0" algn="just">
              <a:buNone/>
            </a:pPr>
            <a:endParaRPr lang="tr-TR" dirty="0"/>
          </a:p>
        </p:txBody>
      </p:sp>
      <p:sp>
        <p:nvSpPr>
          <p:cNvPr id="4" name="Dikdörtgen 3">
            <a:extLst>
              <a:ext uri="{FF2B5EF4-FFF2-40B4-BE49-F238E27FC236}">
                <a16:creationId xmlns:a16="http://schemas.microsoft.com/office/drawing/2014/main" id="{E7A26617-D168-C2EB-91E0-B466A25D8388}"/>
              </a:ext>
            </a:extLst>
          </p:cNvPr>
          <p:cNvSpPr/>
          <p:nvPr/>
        </p:nvSpPr>
        <p:spPr>
          <a:xfrm>
            <a:off x="3755232" y="332656"/>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KTO (KONYA TİCARET ODASI)</a:t>
            </a:r>
          </a:p>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 KARATAY ÜNİVERSİTESİ</a:t>
            </a:r>
          </a:p>
        </p:txBody>
      </p:sp>
      <p:pic>
        <p:nvPicPr>
          <p:cNvPr id="5" name="Resim 4">
            <a:extLst>
              <a:ext uri="{FF2B5EF4-FFF2-40B4-BE49-F238E27FC236}">
                <a16:creationId xmlns:a16="http://schemas.microsoft.com/office/drawing/2014/main" id="{EDE56557-7294-FB56-ED11-6410B2930F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40" y="299890"/>
            <a:ext cx="1475303" cy="990714"/>
          </a:xfrm>
          <a:prstGeom prst="rect">
            <a:avLst/>
          </a:prstGeom>
        </p:spPr>
      </p:pic>
      <p:pic>
        <p:nvPicPr>
          <p:cNvPr id="6" name="Resim 5">
            <a:extLst>
              <a:ext uri="{FF2B5EF4-FFF2-40B4-BE49-F238E27FC236}">
                <a16:creationId xmlns:a16="http://schemas.microsoft.com/office/drawing/2014/main" id="{6C632A66-A1CD-13A6-1A22-1A4C586539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602" y="6097042"/>
            <a:ext cx="1022317" cy="722751"/>
          </a:xfrm>
          <a:prstGeom prst="rect">
            <a:avLst/>
          </a:prstGeom>
        </p:spPr>
      </p:pic>
      <p:cxnSp>
        <p:nvCxnSpPr>
          <p:cNvPr id="7" name="Düz Bağlayıcı 6">
            <a:extLst>
              <a:ext uri="{FF2B5EF4-FFF2-40B4-BE49-F238E27FC236}">
                <a16:creationId xmlns:a16="http://schemas.microsoft.com/office/drawing/2014/main" id="{D8190629-3516-2973-200A-0EF085932572}"/>
              </a:ext>
            </a:extLst>
          </p:cNvPr>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a:extLst>
              <a:ext uri="{FF2B5EF4-FFF2-40B4-BE49-F238E27FC236}">
                <a16:creationId xmlns:a16="http://schemas.microsoft.com/office/drawing/2014/main" id="{3F2BDA0B-1928-3559-EC66-7921CA9A46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a:extLst>
              <a:ext uri="{FF2B5EF4-FFF2-40B4-BE49-F238E27FC236}">
                <a16:creationId xmlns:a16="http://schemas.microsoft.com/office/drawing/2014/main" id="{4D7E3A39-A2DB-946A-6231-268D3F0D5EF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a:extLst>
              <a:ext uri="{FF2B5EF4-FFF2-40B4-BE49-F238E27FC236}">
                <a16:creationId xmlns:a16="http://schemas.microsoft.com/office/drawing/2014/main" id="{90521916-E595-59DC-A4B5-5AC36BF5B98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1" name="Metin kutusu 10">
            <a:extLst>
              <a:ext uri="{FF2B5EF4-FFF2-40B4-BE49-F238E27FC236}">
                <a16:creationId xmlns:a16="http://schemas.microsoft.com/office/drawing/2014/main" id="{567C07D1-2926-56CD-ED76-BD39F40F9F28}"/>
              </a:ext>
            </a:extLst>
          </p:cNvPr>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rPr>
              <a:t>KaratayUniversitesi</a:t>
            </a:r>
          </a:p>
        </p:txBody>
      </p:sp>
      <p:sp>
        <p:nvSpPr>
          <p:cNvPr id="12" name="Metin kutusu 11">
            <a:extLst>
              <a:ext uri="{FF2B5EF4-FFF2-40B4-BE49-F238E27FC236}">
                <a16:creationId xmlns:a16="http://schemas.microsoft.com/office/drawing/2014/main" id="{EB08E439-6F19-2F47-B3E9-F5DB4EB3DB00}"/>
              </a:ext>
            </a:extLst>
          </p:cNvPr>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rPr>
              <a:t>ktokaratay</a:t>
            </a:r>
            <a:endParaRPr lang="tr-TR" sz="1200" dirty="0">
              <a:latin typeface="Cambria" panose="02040503050406030204" pitchFamily="18" charset="0"/>
            </a:endParaRPr>
          </a:p>
        </p:txBody>
      </p:sp>
      <p:sp>
        <p:nvSpPr>
          <p:cNvPr id="13" name="Metin kutusu 12">
            <a:extLst>
              <a:ext uri="{FF2B5EF4-FFF2-40B4-BE49-F238E27FC236}">
                <a16:creationId xmlns:a16="http://schemas.microsoft.com/office/drawing/2014/main" id="{7716CEBF-705E-A922-E489-1650420CAEE6}"/>
              </a:ext>
            </a:extLst>
          </p:cNvPr>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rPr>
              <a:t>www.karatay.edu.tr</a:t>
            </a:r>
          </a:p>
        </p:txBody>
      </p:sp>
      <p:sp>
        <p:nvSpPr>
          <p:cNvPr id="14" name="Metin kutusu 13">
            <a:extLst>
              <a:ext uri="{FF2B5EF4-FFF2-40B4-BE49-F238E27FC236}">
                <a16:creationId xmlns:a16="http://schemas.microsoft.com/office/drawing/2014/main" id="{7B8770A2-860F-006C-EAE9-A3EE5BC43B53}"/>
              </a:ext>
            </a:extLst>
          </p:cNvPr>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rPr>
              <a:t>444 12 51</a:t>
            </a:r>
          </a:p>
        </p:txBody>
      </p:sp>
      <p:pic>
        <p:nvPicPr>
          <p:cNvPr id="15" name="Resim 14">
            <a:extLst>
              <a:ext uri="{FF2B5EF4-FFF2-40B4-BE49-F238E27FC236}">
                <a16:creationId xmlns:a16="http://schemas.microsoft.com/office/drawing/2014/main" id="{582A9F1D-CDAF-758C-05B4-FE134DC5EE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pic>
        <p:nvPicPr>
          <p:cNvPr id="16" name="Resim 15">
            <a:extLst>
              <a:ext uri="{FF2B5EF4-FFF2-40B4-BE49-F238E27FC236}">
                <a16:creationId xmlns:a16="http://schemas.microsoft.com/office/drawing/2014/main" id="{6D8B4FB8-2249-49CC-AD56-B62DE62D792D}"/>
              </a:ext>
            </a:extLst>
          </p:cNvPr>
          <p:cNvPicPr>
            <a:picLocks noChangeAspect="1"/>
          </p:cNvPicPr>
          <p:nvPr/>
        </p:nvPicPr>
        <p:blipFill>
          <a:blip r:embed="rId8"/>
          <a:stretch>
            <a:fillRect/>
          </a:stretch>
        </p:blipFill>
        <p:spPr>
          <a:xfrm>
            <a:off x="1193364" y="4687424"/>
            <a:ext cx="10269254" cy="936000"/>
          </a:xfrm>
          <a:prstGeom prst="rect">
            <a:avLst/>
          </a:prstGeom>
        </p:spPr>
      </p:pic>
    </p:spTree>
    <p:extLst>
      <p:ext uri="{BB962C8B-B14F-4D97-AF65-F5344CB8AC3E}">
        <p14:creationId xmlns:p14="http://schemas.microsoft.com/office/powerpoint/2010/main" val="656293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755232" y="332656"/>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Cambria" panose="02040503050406030204" pitchFamily="18" charset="0"/>
                <a:ea typeface="Cambria" panose="02040503050406030204" pitchFamily="18" charset="0"/>
                <a:cs typeface="Tahoma" panose="020B0604030504040204" pitchFamily="34" charset="0"/>
              </a:rPr>
              <a:t>KTO (KONYA TİCARET ODASI)</a:t>
            </a:r>
          </a:p>
          <a:p>
            <a:pPr algn="ctr"/>
            <a:r>
              <a:rPr lang="tr-TR" sz="2000" b="1" dirty="0">
                <a:solidFill>
                  <a:schemeClr val="bg1"/>
                </a:solidFill>
                <a:latin typeface="Cambria" panose="02040503050406030204" pitchFamily="18" charset="0"/>
                <a:ea typeface="Cambria" panose="02040503050406030204" pitchFamily="18" charset="0"/>
                <a:cs typeface="Tahoma" panose="020B0604030504040204" pitchFamily="34" charset="0"/>
              </a:rPr>
              <a:t> KARATAY ÜNİVERSİTESİ</a:t>
            </a:r>
          </a:p>
        </p:txBody>
      </p:sp>
      <p:pic>
        <p:nvPicPr>
          <p:cNvPr id="4" name="Resim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40" y="299890"/>
            <a:ext cx="1475303" cy="990714"/>
          </a:xfrm>
          <a:prstGeom prst="rect">
            <a:avLst/>
          </a:prstGeom>
        </p:spPr>
      </p:pic>
      <p:pic>
        <p:nvPicPr>
          <p:cNvPr id="6" name="Resim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602" y="6097042"/>
            <a:ext cx="1022317" cy="722751"/>
          </a:xfrm>
          <a:prstGeom prst="rect">
            <a:avLst/>
          </a:prstGeom>
        </p:spPr>
      </p:pic>
      <p:cxnSp>
        <p:nvCxnSpPr>
          <p:cNvPr id="7" name="Düz Bağlayıcı 6"/>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2" name="Metin kutusu 11"/>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ea typeface="Cambria" panose="02040503050406030204" pitchFamily="18" charset="0"/>
              </a:rPr>
              <a:t>KaratayUniversitesi</a:t>
            </a:r>
          </a:p>
        </p:txBody>
      </p:sp>
      <p:sp>
        <p:nvSpPr>
          <p:cNvPr id="13" name="Metin kutusu 12"/>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ea typeface="Cambria" panose="02040503050406030204" pitchFamily="18" charset="0"/>
              </a:rPr>
              <a:t>ktokaratay</a:t>
            </a:r>
            <a:endParaRPr lang="tr-TR" sz="1200" dirty="0">
              <a:latin typeface="Cambria" panose="02040503050406030204" pitchFamily="18" charset="0"/>
              <a:ea typeface="Cambria" panose="02040503050406030204" pitchFamily="18" charset="0"/>
            </a:endParaRPr>
          </a:p>
        </p:txBody>
      </p:sp>
      <p:sp>
        <p:nvSpPr>
          <p:cNvPr id="14" name="Metin kutusu 13"/>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ea typeface="Cambria" panose="02040503050406030204" pitchFamily="18" charset="0"/>
              </a:rPr>
              <a:t>www.karatay.edu.tr</a:t>
            </a:r>
          </a:p>
        </p:txBody>
      </p:sp>
      <p:sp>
        <p:nvSpPr>
          <p:cNvPr id="15" name="Metin kutusu 14"/>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ea typeface="Cambria" panose="02040503050406030204" pitchFamily="18" charset="0"/>
              </a:rPr>
              <a:t>444 12 51</a:t>
            </a:r>
          </a:p>
        </p:txBody>
      </p:sp>
      <p:pic>
        <p:nvPicPr>
          <p:cNvPr id="16" name="Resim 15">
            <a:extLst>
              <a:ext uri="{FF2B5EF4-FFF2-40B4-BE49-F238E27FC236}">
                <a16:creationId xmlns:a16="http://schemas.microsoft.com/office/drawing/2014/main" id="{EC2657EE-1F8F-4C2B-A731-C0695C3A5E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
        <p:nvSpPr>
          <p:cNvPr id="17" name="Dikdörtgen 16">
            <a:extLst>
              <a:ext uri="{FF2B5EF4-FFF2-40B4-BE49-F238E27FC236}">
                <a16:creationId xmlns:a16="http://schemas.microsoft.com/office/drawing/2014/main" id="{2E23E13B-2F20-4B52-95DB-4BCCF6491181}"/>
              </a:ext>
            </a:extLst>
          </p:cNvPr>
          <p:cNvSpPr/>
          <p:nvPr/>
        </p:nvSpPr>
        <p:spPr>
          <a:xfrm>
            <a:off x="1166022" y="1332974"/>
            <a:ext cx="9859955" cy="2862322"/>
          </a:xfrm>
          <a:prstGeom prst="rect">
            <a:avLst/>
          </a:prstGeom>
        </p:spPr>
        <p:txBody>
          <a:bodyPr wrap="square">
            <a:spAutoFit/>
          </a:bodyPr>
          <a:lstStyle/>
          <a:p>
            <a:pPr algn="ctr" fontAlgn="base"/>
            <a:r>
              <a:rPr lang="tr-TR" sz="6000" b="1" dirty="0">
                <a:solidFill>
                  <a:srgbClr val="0070C0"/>
                </a:solidFill>
                <a:latin typeface="Cambria" panose="02040503050406030204" pitchFamily="18" charset="0"/>
                <a:ea typeface="Cambria" panose="02040503050406030204" pitchFamily="18" charset="0"/>
              </a:rPr>
              <a:t> </a:t>
            </a:r>
          </a:p>
          <a:p>
            <a:pPr algn="ctr" fontAlgn="base"/>
            <a:r>
              <a:rPr lang="tr-TR" sz="6000" b="1" dirty="0">
                <a:ln w="22225">
                  <a:solidFill>
                    <a:schemeClr val="accent2"/>
                  </a:solidFill>
                  <a:prstDash val="solid"/>
                </a:ln>
                <a:solidFill>
                  <a:schemeClr val="accent2">
                    <a:lumMod val="40000"/>
                    <a:lumOff val="60000"/>
                  </a:schemeClr>
                </a:solidFill>
                <a:latin typeface="Cambria" panose="02040503050406030204" pitchFamily="18" charset="0"/>
                <a:ea typeface="Cambria" panose="02040503050406030204" pitchFamily="18" charset="0"/>
              </a:rPr>
              <a:t>AKADEMİK VE İDARİ KADRO</a:t>
            </a:r>
          </a:p>
        </p:txBody>
      </p:sp>
    </p:spTree>
    <p:extLst>
      <p:ext uri="{BB962C8B-B14F-4D97-AF65-F5344CB8AC3E}">
        <p14:creationId xmlns:p14="http://schemas.microsoft.com/office/powerpoint/2010/main" val="2759720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38C7B11B-087F-956F-97AB-9A3A21784C54}"/>
              </a:ext>
            </a:extLst>
          </p:cNvPr>
          <p:cNvSpPr/>
          <p:nvPr/>
        </p:nvSpPr>
        <p:spPr>
          <a:xfrm>
            <a:off x="3755232" y="332656"/>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KTO (KONYA TİCARET ODASI)</a:t>
            </a:r>
          </a:p>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 KARATAY ÜNİVERSİTESİ</a:t>
            </a:r>
          </a:p>
        </p:txBody>
      </p:sp>
      <p:pic>
        <p:nvPicPr>
          <p:cNvPr id="5" name="Resim 4">
            <a:extLst>
              <a:ext uri="{FF2B5EF4-FFF2-40B4-BE49-F238E27FC236}">
                <a16:creationId xmlns:a16="http://schemas.microsoft.com/office/drawing/2014/main" id="{5046C782-79DB-AE2C-3314-E2411E9A7F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40" y="299890"/>
            <a:ext cx="1475303" cy="990714"/>
          </a:xfrm>
          <a:prstGeom prst="rect">
            <a:avLst/>
          </a:prstGeom>
        </p:spPr>
      </p:pic>
      <p:pic>
        <p:nvPicPr>
          <p:cNvPr id="6" name="Resim 5">
            <a:extLst>
              <a:ext uri="{FF2B5EF4-FFF2-40B4-BE49-F238E27FC236}">
                <a16:creationId xmlns:a16="http://schemas.microsoft.com/office/drawing/2014/main" id="{91737D6B-A025-8F01-E8E5-0FC7379967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602" y="6097042"/>
            <a:ext cx="1022317" cy="722751"/>
          </a:xfrm>
          <a:prstGeom prst="rect">
            <a:avLst/>
          </a:prstGeom>
        </p:spPr>
      </p:pic>
      <p:cxnSp>
        <p:nvCxnSpPr>
          <p:cNvPr id="7" name="Düz Bağlayıcı 6">
            <a:extLst>
              <a:ext uri="{FF2B5EF4-FFF2-40B4-BE49-F238E27FC236}">
                <a16:creationId xmlns:a16="http://schemas.microsoft.com/office/drawing/2014/main" id="{93B4ECF8-548B-703C-1499-0637FF176F79}"/>
              </a:ext>
            </a:extLst>
          </p:cNvPr>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a:extLst>
              <a:ext uri="{FF2B5EF4-FFF2-40B4-BE49-F238E27FC236}">
                <a16:creationId xmlns:a16="http://schemas.microsoft.com/office/drawing/2014/main" id="{BAEEEC85-006C-D630-D124-7E40C74072D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a:extLst>
              <a:ext uri="{FF2B5EF4-FFF2-40B4-BE49-F238E27FC236}">
                <a16:creationId xmlns:a16="http://schemas.microsoft.com/office/drawing/2014/main" id="{FCA3DB7B-EE0E-C857-B5CF-E670626B0A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a:extLst>
              <a:ext uri="{FF2B5EF4-FFF2-40B4-BE49-F238E27FC236}">
                <a16:creationId xmlns:a16="http://schemas.microsoft.com/office/drawing/2014/main" id="{5DD3D700-5591-D54C-4FD0-96FDC7B9352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1" name="Metin kutusu 10">
            <a:extLst>
              <a:ext uri="{FF2B5EF4-FFF2-40B4-BE49-F238E27FC236}">
                <a16:creationId xmlns:a16="http://schemas.microsoft.com/office/drawing/2014/main" id="{548FE531-FA47-B087-C7C5-EFC80D93AAE6}"/>
              </a:ext>
            </a:extLst>
          </p:cNvPr>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rPr>
              <a:t>KaratayUniversitesi</a:t>
            </a:r>
          </a:p>
        </p:txBody>
      </p:sp>
      <p:sp>
        <p:nvSpPr>
          <p:cNvPr id="12" name="Metin kutusu 11">
            <a:extLst>
              <a:ext uri="{FF2B5EF4-FFF2-40B4-BE49-F238E27FC236}">
                <a16:creationId xmlns:a16="http://schemas.microsoft.com/office/drawing/2014/main" id="{A71961B9-9A4C-0EEA-612B-262609C114B2}"/>
              </a:ext>
            </a:extLst>
          </p:cNvPr>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rPr>
              <a:t>ktokaratay</a:t>
            </a:r>
            <a:endParaRPr lang="tr-TR" sz="1200" dirty="0">
              <a:latin typeface="Cambria" panose="02040503050406030204" pitchFamily="18" charset="0"/>
            </a:endParaRPr>
          </a:p>
        </p:txBody>
      </p:sp>
      <p:sp>
        <p:nvSpPr>
          <p:cNvPr id="13" name="Metin kutusu 12">
            <a:extLst>
              <a:ext uri="{FF2B5EF4-FFF2-40B4-BE49-F238E27FC236}">
                <a16:creationId xmlns:a16="http://schemas.microsoft.com/office/drawing/2014/main" id="{91FEDC87-76EF-5BCE-88F7-0BEBAA4A573D}"/>
              </a:ext>
            </a:extLst>
          </p:cNvPr>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rPr>
              <a:t>www.karatay.edu.tr</a:t>
            </a:r>
          </a:p>
        </p:txBody>
      </p:sp>
      <p:sp>
        <p:nvSpPr>
          <p:cNvPr id="14" name="Metin kutusu 13">
            <a:extLst>
              <a:ext uri="{FF2B5EF4-FFF2-40B4-BE49-F238E27FC236}">
                <a16:creationId xmlns:a16="http://schemas.microsoft.com/office/drawing/2014/main" id="{1471ED64-D914-9F7C-06A4-6E6838337E64}"/>
              </a:ext>
            </a:extLst>
          </p:cNvPr>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rPr>
              <a:t>444 12 51</a:t>
            </a:r>
          </a:p>
        </p:txBody>
      </p:sp>
      <p:pic>
        <p:nvPicPr>
          <p:cNvPr id="15" name="Resim 14">
            <a:extLst>
              <a:ext uri="{FF2B5EF4-FFF2-40B4-BE49-F238E27FC236}">
                <a16:creationId xmlns:a16="http://schemas.microsoft.com/office/drawing/2014/main" id="{3A24A0E0-DAA5-2C70-C846-7E1238149C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
        <p:nvSpPr>
          <p:cNvPr id="2" name="Dikdörtgen 1">
            <a:extLst>
              <a:ext uri="{FF2B5EF4-FFF2-40B4-BE49-F238E27FC236}">
                <a16:creationId xmlns:a16="http://schemas.microsoft.com/office/drawing/2014/main" id="{E86D70F2-E387-4AFD-94E8-39A0AEC9A85F}"/>
              </a:ext>
            </a:extLst>
          </p:cNvPr>
          <p:cNvSpPr/>
          <p:nvPr/>
        </p:nvSpPr>
        <p:spPr>
          <a:xfrm>
            <a:off x="4582561" y="3514837"/>
            <a:ext cx="3028426" cy="646331"/>
          </a:xfrm>
          <a:prstGeom prst="rect">
            <a:avLst/>
          </a:prstGeom>
        </p:spPr>
        <p:txBody>
          <a:bodyPr wrap="square">
            <a:spAutoFit/>
          </a:bodyPr>
          <a:lstStyle/>
          <a:p>
            <a:pPr algn="ctr"/>
            <a:r>
              <a:rPr lang="tr-TR" b="1" dirty="0"/>
              <a:t>Dekan V. </a:t>
            </a:r>
          </a:p>
          <a:p>
            <a:pPr algn="ctr"/>
            <a:r>
              <a:rPr lang="tr-TR" dirty="0"/>
              <a:t>Prof. Dr. Fevzi </a:t>
            </a:r>
            <a:r>
              <a:rPr lang="tr-TR" dirty="0" err="1"/>
              <a:t>Rifat</a:t>
            </a:r>
            <a:r>
              <a:rPr lang="tr-TR" dirty="0"/>
              <a:t> ORTAÇ</a:t>
            </a:r>
          </a:p>
        </p:txBody>
      </p:sp>
      <p:sp>
        <p:nvSpPr>
          <p:cNvPr id="16" name="Dikdörtgen 15">
            <a:extLst>
              <a:ext uri="{FF2B5EF4-FFF2-40B4-BE49-F238E27FC236}">
                <a16:creationId xmlns:a16="http://schemas.microsoft.com/office/drawing/2014/main" id="{CD145F84-33F6-43D4-B4FF-7A90D865504A}"/>
              </a:ext>
            </a:extLst>
          </p:cNvPr>
          <p:cNvSpPr/>
          <p:nvPr/>
        </p:nvSpPr>
        <p:spPr>
          <a:xfrm>
            <a:off x="1362149" y="4613745"/>
            <a:ext cx="2860646" cy="646331"/>
          </a:xfrm>
          <a:prstGeom prst="rect">
            <a:avLst/>
          </a:prstGeom>
        </p:spPr>
        <p:txBody>
          <a:bodyPr wrap="square">
            <a:spAutoFit/>
          </a:bodyPr>
          <a:lstStyle/>
          <a:p>
            <a:pPr algn="ctr"/>
            <a:r>
              <a:rPr lang="tr-TR" b="1" dirty="0"/>
              <a:t>Dekan Yardımcısı </a:t>
            </a:r>
          </a:p>
          <a:p>
            <a:pPr algn="ctr"/>
            <a:r>
              <a:rPr lang="tr-TR" dirty="0"/>
              <a:t>Dr. Öğr. Üyesi Aytekin ÇELİK </a:t>
            </a:r>
          </a:p>
        </p:txBody>
      </p:sp>
      <p:sp>
        <p:nvSpPr>
          <p:cNvPr id="17" name="Dikdörtgen 16">
            <a:extLst>
              <a:ext uri="{FF2B5EF4-FFF2-40B4-BE49-F238E27FC236}">
                <a16:creationId xmlns:a16="http://schemas.microsoft.com/office/drawing/2014/main" id="{9632698B-E744-4523-9D06-53E3B5AB5C6F}"/>
              </a:ext>
            </a:extLst>
          </p:cNvPr>
          <p:cNvSpPr/>
          <p:nvPr/>
        </p:nvSpPr>
        <p:spPr>
          <a:xfrm>
            <a:off x="7940956" y="4529220"/>
            <a:ext cx="3267395" cy="923330"/>
          </a:xfrm>
          <a:prstGeom prst="rect">
            <a:avLst/>
          </a:prstGeom>
        </p:spPr>
        <p:txBody>
          <a:bodyPr wrap="square">
            <a:spAutoFit/>
          </a:bodyPr>
          <a:lstStyle/>
          <a:p>
            <a:pPr algn="ctr"/>
            <a:r>
              <a:rPr lang="tr-TR" b="1" dirty="0"/>
              <a:t>Dekan Yardımcısı </a:t>
            </a:r>
          </a:p>
          <a:p>
            <a:pPr algn="ctr"/>
            <a:r>
              <a:rPr lang="tr-TR" dirty="0"/>
              <a:t>Dr. Öğr. Üyesi Hakkı Mert DOĞU</a:t>
            </a:r>
          </a:p>
          <a:p>
            <a:pPr algn="ctr"/>
            <a:r>
              <a:rPr lang="tr-TR" dirty="0"/>
              <a:t>(ÜAK Doçent)</a:t>
            </a:r>
          </a:p>
        </p:txBody>
      </p:sp>
      <p:pic>
        <p:nvPicPr>
          <p:cNvPr id="19" name="İçerik Yer Tutucusu 18" descr="insan yüzü, adam, insan, kişi, şahıs, takım elbise içeren bir resim&#10;&#10;Açıklama otomatik olarak oluşturuldu">
            <a:extLst>
              <a:ext uri="{FF2B5EF4-FFF2-40B4-BE49-F238E27FC236}">
                <a16:creationId xmlns:a16="http://schemas.microsoft.com/office/drawing/2014/main" id="{D8E5CA3F-CCFD-61FC-D8A4-A08E825B40D8}"/>
              </a:ext>
            </a:extLst>
          </p:cNvPr>
          <p:cNvPicPr>
            <a:picLocks noGrp="1" noChangeAspect="1"/>
          </p:cNvPicPr>
          <p:nvPr>
            <p:ph idx="1"/>
          </p:nvPr>
        </p:nvPicPr>
        <p:blipFill>
          <a:blip r:embed="rId8">
            <a:extLst>
              <a:ext uri="{28A0092B-C50C-407E-A947-70E740481C1C}">
                <a14:useLocalDpi xmlns:a14="http://schemas.microsoft.com/office/drawing/2010/main" val="0"/>
              </a:ext>
            </a:extLst>
          </a:blip>
          <a:stretch>
            <a:fillRect/>
          </a:stretch>
        </p:blipFill>
        <p:spPr>
          <a:xfrm>
            <a:off x="5150797" y="1174459"/>
            <a:ext cx="1890405" cy="2340528"/>
          </a:xfrm>
        </p:spPr>
      </p:pic>
      <p:pic>
        <p:nvPicPr>
          <p:cNvPr id="21" name="Resim 20" descr="insan yüzü, kişi, şahıs, giyim, takım elbise içeren bir resim&#10;&#10;Açıklama otomatik olarak oluşturuldu">
            <a:extLst>
              <a:ext uri="{FF2B5EF4-FFF2-40B4-BE49-F238E27FC236}">
                <a16:creationId xmlns:a16="http://schemas.microsoft.com/office/drawing/2014/main" id="{5E213907-625C-B369-AED7-E5D6264E975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43491" y="2107887"/>
            <a:ext cx="1890404" cy="2417588"/>
          </a:xfrm>
          <a:prstGeom prst="rect">
            <a:avLst/>
          </a:prstGeom>
        </p:spPr>
      </p:pic>
      <p:pic>
        <p:nvPicPr>
          <p:cNvPr id="23" name="Resim 22" descr="insan yüzü, gözlük, kişi, şahıs, giyim içeren bir resim&#10;&#10;Açıklama otomatik olarak oluşturuldu">
            <a:extLst>
              <a:ext uri="{FF2B5EF4-FFF2-40B4-BE49-F238E27FC236}">
                <a16:creationId xmlns:a16="http://schemas.microsoft.com/office/drawing/2014/main" id="{A49DB1D2-511C-3CAC-9CD0-62B4F3D384A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29450" y="2107887"/>
            <a:ext cx="1890405" cy="2417588"/>
          </a:xfrm>
          <a:prstGeom prst="rect">
            <a:avLst/>
          </a:prstGeom>
        </p:spPr>
      </p:pic>
    </p:spTree>
    <p:extLst>
      <p:ext uri="{BB962C8B-B14F-4D97-AF65-F5344CB8AC3E}">
        <p14:creationId xmlns:p14="http://schemas.microsoft.com/office/powerpoint/2010/main" val="2484471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38C7B11B-087F-956F-97AB-9A3A21784C54}"/>
              </a:ext>
            </a:extLst>
          </p:cNvPr>
          <p:cNvSpPr/>
          <p:nvPr/>
        </p:nvSpPr>
        <p:spPr>
          <a:xfrm>
            <a:off x="3755232" y="332656"/>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KTO (KONYA TİCARET ODASI)</a:t>
            </a:r>
          </a:p>
          <a:p>
            <a:pPr algn="ctr"/>
            <a:r>
              <a:rPr lang="tr-TR" sz="2000" b="1" dirty="0">
                <a:solidFill>
                  <a:schemeClr val="bg1"/>
                </a:solidFill>
                <a:latin typeface="Tahoma" panose="020B0604030504040204" pitchFamily="34" charset="0"/>
                <a:ea typeface="Tahoma" panose="020B0604030504040204" pitchFamily="34" charset="0"/>
                <a:cs typeface="Tahoma" panose="020B0604030504040204" pitchFamily="34" charset="0"/>
              </a:rPr>
              <a:t> KARATAY ÜNİVERSİTESİ</a:t>
            </a:r>
          </a:p>
        </p:txBody>
      </p:sp>
      <p:pic>
        <p:nvPicPr>
          <p:cNvPr id="5" name="Resim 4">
            <a:extLst>
              <a:ext uri="{FF2B5EF4-FFF2-40B4-BE49-F238E27FC236}">
                <a16:creationId xmlns:a16="http://schemas.microsoft.com/office/drawing/2014/main" id="{5046C782-79DB-AE2C-3314-E2411E9A7F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40" y="299890"/>
            <a:ext cx="1475303" cy="990714"/>
          </a:xfrm>
          <a:prstGeom prst="rect">
            <a:avLst/>
          </a:prstGeom>
        </p:spPr>
      </p:pic>
      <p:pic>
        <p:nvPicPr>
          <p:cNvPr id="6" name="Resim 5">
            <a:extLst>
              <a:ext uri="{FF2B5EF4-FFF2-40B4-BE49-F238E27FC236}">
                <a16:creationId xmlns:a16="http://schemas.microsoft.com/office/drawing/2014/main" id="{91737D6B-A025-8F01-E8E5-0FC7379967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602" y="6097042"/>
            <a:ext cx="1022317" cy="722751"/>
          </a:xfrm>
          <a:prstGeom prst="rect">
            <a:avLst/>
          </a:prstGeom>
        </p:spPr>
      </p:pic>
      <p:cxnSp>
        <p:nvCxnSpPr>
          <p:cNvPr id="7" name="Düz Bağlayıcı 6">
            <a:extLst>
              <a:ext uri="{FF2B5EF4-FFF2-40B4-BE49-F238E27FC236}">
                <a16:creationId xmlns:a16="http://schemas.microsoft.com/office/drawing/2014/main" id="{93B4ECF8-548B-703C-1499-0637FF176F79}"/>
              </a:ext>
            </a:extLst>
          </p:cNvPr>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a:extLst>
              <a:ext uri="{FF2B5EF4-FFF2-40B4-BE49-F238E27FC236}">
                <a16:creationId xmlns:a16="http://schemas.microsoft.com/office/drawing/2014/main" id="{BAEEEC85-006C-D630-D124-7E40C74072D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a:extLst>
              <a:ext uri="{FF2B5EF4-FFF2-40B4-BE49-F238E27FC236}">
                <a16:creationId xmlns:a16="http://schemas.microsoft.com/office/drawing/2014/main" id="{FCA3DB7B-EE0E-C857-B5CF-E670626B0A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a:extLst>
              <a:ext uri="{FF2B5EF4-FFF2-40B4-BE49-F238E27FC236}">
                <a16:creationId xmlns:a16="http://schemas.microsoft.com/office/drawing/2014/main" id="{5DD3D700-5591-D54C-4FD0-96FDC7B9352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1" name="Metin kutusu 10">
            <a:extLst>
              <a:ext uri="{FF2B5EF4-FFF2-40B4-BE49-F238E27FC236}">
                <a16:creationId xmlns:a16="http://schemas.microsoft.com/office/drawing/2014/main" id="{548FE531-FA47-B087-C7C5-EFC80D93AAE6}"/>
              </a:ext>
            </a:extLst>
          </p:cNvPr>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rPr>
              <a:t>KaratayUniversitesi</a:t>
            </a:r>
          </a:p>
        </p:txBody>
      </p:sp>
      <p:sp>
        <p:nvSpPr>
          <p:cNvPr id="12" name="Metin kutusu 11">
            <a:extLst>
              <a:ext uri="{FF2B5EF4-FFF2-40B4-BE49-F238E27FC236}">
                <a16:creationId xmlns:a16="http://schemas.microsoft.com/office/drawing/2014/main" id="{A71961B9-9A4C-0EEA-612B-262609C114B2}"/>
              </a:ext>
            </a:extLst>
          </p:cNvPr>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rPr>
              <a:t>ktokaratay</a:t>
            </a:r>
            <a:endParaRPr lang="tr-TR" sz="1200" dirty="0">
              <a:latin typeface="Cambria" panose="02040503050406030204" pitchFamily="18" charset="0"/>
            </a:endParaRPr>
          </a:p>
        </p:txBody>
      </p:sp>
      <p:sp>
        <p:nvSpPr>
          <p:cNvPr id="13" name="Metin kutusu 12">
            <a:extLst>
              <a:ext uri="{FF2B5EF4-FFF2-40B4-BE49-F238E27FC236}">
                <a16:creationId xmlns:a16="http://schemas.microsoft.com/office/drawing/2014/main" id="{91FEDC87-76EF-5BCE-88F7-0BEBAA4A573D}"/>
              </a:ext>
            </a:extLst>
          </p:cNvPr>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rPr>
              <a:t>www.karatay.edu.tr</a:t>
            </a:r>
          </a:p>
        </p:txBody>
      </p:sp>
      <p:sp>
        <p:nvSpPr>
          <p:cNvPr id="14" name="Metin kutusu 13">
            <a:extLst>
              <a:ext uri="{FF2B5EF4-FFF2-40B4-BE49-F238E27FC236}">
                <a16:creationId xmlns:a16="http://schemas.microsoft.com/office/drawing/2014/main" id="{1471ED64-D914-9F7C-06A4-6E6838337E64}"/>
              </a:ext>
            </a:extLst>
          </p:cNvPr>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rPr>
              <a:t>444 12 51</a:t>
            </a:r>
          </a:p>
        </p:txBody>
      </p:sp>
      <p:pic>
        <p:nvPicPr>
          <p:cNvPr id="15" name="Resim 14">
            <a:extLst>
              <a:ext uri="{FF2B5EF4-FFF2-40B4-BE49-F238E27FC236}">
                <a16:creationId xmlns:a16="http://schemas.microsoft.com/office/drawing/2014/main" id="{3A24A0E0-DAA5-2C70-C846-7E1238149C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
        <p:nvSpPr>
          <p:cNvPr id="22" name="Dikdörtgen 21">
            <a:extLst>
              <a:ext uri="{FF2B5EF4-FFF2-40B4-BE49-F238E27FC236}">
                <a16:creationId xmlns:a16="http://schemas.microsoft.com/office/drawing/2014/main" id="{090219EB-DF9F-4974-8476-8BAB4F639B5F}"/>
              </a:ext>
            </a:extLst>
          </p:cNvPr>
          <p:cNvSpPr/>
          <p:nvPr/>
        </p:nvSpPr>
        <p:spPr>
          <a:xfrm>
            <a:off x="3001660" y="4155866"/>
            <a:ext cx="1998239" cy="461665"/>
          </a:xfrm>
          <a:prstGeom prst="rect">
            <a:avLst/>
          </a:prstGeom>
        </p:spPr>
        <p:txBody>
          <a:bodyPr wrap="none">
            <a:spAutoFit/>
          </a:bodyPr>
          <a:lstStyle/>
          <a:p>
            <a:r>
              <a:rPr lang="tr-TR" sz="1200" dirty="0"/>
              <a:t>Dr. Öğr. Üyesi Hikmet TÜLEN</a:t>
            </a:r>
          </a:p>
          <a:p>
            <a:r>
              <a:rPr lang="tr-TR" sz="1200" dirty="0"/>
              <a:t>Kamu Hukuku Bölüm Başkanı</a:t>
            </a:r>
          </a:p>
        </p:txBody>
      </p:sp>
      <p:pic>
        <p:nvPicPr>
          <p:cNvPr id="24" name="Resim 23" descr="insan yüzü, bağ, bağlamak, ilişki, eşitlik, köstek, kişi, şahıs, giyim içeren bir resim&#10;&#10;Açıklama otomatik olarak oluşturuldu">
            <a:extLst>
              <a:ext uri="{FF2B5EF4-FFF2-40B4-BE49-F238E27FC236}">
                <a16:creationId xmlns:a16="http://schemas.microsoft.com/office/drawing/2014/main" id="{31A71E51-1DC7-4CD5-9D4F-AFF13C2883F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49477" y="2326569"/>
            <a:ext cx="1379728" cy="1764498"/>
          </a:xfrm>
          <a:prstGeom prst="rect">
            <a:avLst/>
          </a:prstGeom>
        </p:spPr>
      </p:pic>
      <p:sp>
        <p:nvSpPr>
          <p:cNvPr id="25" name="Dikdörtgen 24">
            <a:extLst>
              <a:ext uri="{FF2B5EF4-FFF2-40B4-BE49-F238E27FC236}">
                <a16:creationId xmlns:a16="http://schemas.microsoft.com/office/drawing/2014/main" id="{BA8F67CA-237A-4B87-9544-25F09DBA0FB1}"/>
              </a:ext>
            </a:extLst>
          </p:cNvPr>
          <p:cNvSpPr/>
          <p:nvPr/>
        </p:nvSpPr>
        <p:spPr>
          <a:xfrm>
            <a:off x="6774438" y="4155865"/>
            <a:ext cx="2425383" cy="461665"/>
          </a:xfrm>
          <a:prstGeom prst="rect">
            <a:avLst/>
          </a:prstGeom>
        </p:spPr>
        <p:txBody>
          <a:bodyPr wrap="square">
            <a:spAutoFit/>
          </a:bodyPr>
          <a:lstStyle/>
          <a:p>
            <a:pPr algn="ctr"/>
            <a:r>
              <a:rPr lang="tr-TR" sz="1200" dirty="0"/>
              <a:t>Dr. Öğr. Üyesi Yalçın BOSTANCI</a:t>
            </a:r>
          </a:p>
          <a:p>
            <a:pPr algn="ctr"/>
            <a:r>
              <a:rPr lang="tr-TR" sz="1200" dirty="0"/>
              <a:t>Özel Hukuk Bölüm Başkanı</a:t>
            </a:r>
          </a:p>
        </p:txBody>
      </p:sp>
      <p:pic>
        <p:nvPicPr>
          <p:cNvPr id="26" name="Resim 25" descr="insan yüzü, kişi, şahıs, giyim, çene içeren bir resim&#10;&#10;Açıklama otomatik olarak oluşturuldu">
            <a:extLst>
              <a:ext uri="{FF2B5EF4-FFF2-40B4-BE49-F238E27FC236}">
                <a16:creationId xmlns:a16="http://schemas.microsoft.com/office/drawing/2014/main" id="{3E8E99A9-A0FA-43D1-BB14-183D863FE454}"/>
              </a:ext>
            </a:extLst>
          </p:cNvPr>
          <p:cNvPicPr>
            <a:picLocks noChangeAspect="1"/>
          </p:cNvPicPr>
          <p:nvPr/>
        </p:nvPicPr>
        <p:blipFill rotWithShape="1">
          <a:blip r:embed="rId9">
            <a:extLst>
              <a:ext uri="{28A0092B-C50C-407E-A947-70E740481C1C}">
                <a14:useLocalDpi xmlns:a14="http://schemas.microsoft.com/office/drawing/2010/main" val="0"/>
              </a:ext>
            </a:extLst>
          </a:blip>
          <a:srcRect l="5162" r="4914"/>
          <a:stretch/>
        </p:blipFill>
        <p:spPr>
          <a:xfrm>
            <a:off x="7297461" y="2326569"/>
            <a:ext cx="1379339" cy="1764000"/>
          </a:xfrm>
          <a:prstGeom prst="rect">
            <a:avLst/>
          </a:prstGeom>
        </p:spPr>
      </p:pic>
    </p:spTree>
    <p:extLst>
      <p:ext uri="{BB962C8B-B14F-4D97-AF65-F5344CB8AC3E}">
        <p14:creationId xmlns:p14="http://schemas.microsoft.com/office/powerpoint/2010/main" val="1914095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755232" y="332656"/>
            <a:ext cx="6912768" cy="720080"/>
          </a:xfrm>
          <a:prstGeom prst="rect">
            <a:avLst/>
          </a:prstGeom>
          <a:solidFill>
            <a:srgbClr val="55C5CF"/>
          </a:solidFill>
          <a:ln>
            <a:solidFill>
              <a:srgbClr val="55C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bg1"/>
                </a:solidFill>
                <a:latin typeface="Cambria" panose="02040503050406030204" pitchFamily="18" charset="0"/>
                <a:ea typeface="Cambria" panose="02040503050406030204" pitchFamily="18" charset="0"/>
                <a:cs typeface="Tahoma" panose="020B0604030504040204" pitchFamily="34" charset="0"/>
              </a:rPr>
              <a:t>KTO (KONYA TİCARET ODASI)</a:t>
            </a:r>
          </a:p>
          <a:p>
            <a:pPr algn="ctr"/>
            <a:r>
              <a:rPr lang="tr-TR" sz="2000" b="1" dirty="0">
                <a:solidFill>
                  <a:schemeClr val="bg1"/>
                </a:solidFill>
                <a:latin typeface="Cambria" panose="02040503050406030204" pitchFamily="18" charset="0"/>
                <a:ea typeface="Cambria" panose="02040503050406030204" pitchFamily="18" charset="0"/>
                <a:cs typeface="Tahoma" panose="020B0604030504040204" pitchFamily="34" charset="0"/>
              </a:rPr>
              <a:t> KARATAY ÜNİVERSİTESİ</a:t>
            </a:r>
          </a:p>
        </p:txBody>
      </p:sp>
      <p:pic>
        <p:nvPicPr>
          <p:cNvPr id="4" name="Resim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840" y="299890"/>
            <a:ext cx="1475303" cy="990714"/>
          </a:xfrm>
          <a:prstGeom prst="rect">
            <a:avLst/>
          </a:prstGeom>
        </p:spPr>
      </p:pic>
      <p:pic>
        <p:nvPicPr>
          <p:cNvPr id="6" name="Resim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0602" y="6097042"/>
            <a:ext cx="1022317" cy="722751"/>
          </a:xfrm>
          <a:prstGeom prst="rect">
            <a:avLst/>
          </a:prstGeom>
        </p:spPr>
      </p:pic>
      <p:cxnSp>
        <p:nvCxnSpPr>
          <p:cNvPr id="7" name="Düz Bağlayıcı 6"/>
          <p:cNvCxnSpPr/>
          <p:nvPr/>
        </p:nvCxnSpPr>
        <p:spPr>
          <a:xfrm>
            <a:off x="1524000" y="6093296"/>
            <a:ext cx="9144000" cy="0"/>
          </a:xfrm>
          <a:prstGeom prst="line">
            <a:avLst/>
          </a:prstGeom>
          <a:ln>
            <a:solidFill>
              <a:srgbClr val="55C5CF"/>
            </a:solidFill>
          </a:ln>
        </p:spPr>
        <p:style>
          <a:lnRef idx="3">
            <a:schemeClr val="accent5"/>
          </a:lnRef>
          <a:fillRef idx="0">
            <a:schemeClr val="accent5"/>
          </a:fillRef>
          <a:effectRef idx="2">
            <a:schemeClr val="accent5"/>
          </a:effectRef>
          <a:fontRef idx="minor">
            <a:schemeClr val="tx1"/>
          </a:fontRef>
        </p:style>
      </p:cxnSp>
      <p:pic>
        <p:nvPicPr>
          <p:cNvPr id="8" name="Resim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4445" y="6325688"/>
            <a:ext cx="327309" cy="327309"/>
          </a:xfrm>
          <a:prstGeom prst="rect">
            <a:avLst/>
          </a:prstGeom>
        </p:spPr>
      </p:pic>
      <p:pic>
        <p:nvPicPr>
          <p:cNvPr id="9" name="Resim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5300" y="6312386"/>
            <a:ext cx="334005" cy="334005"/>
          </a:xfrm>
          <a:prstGeom prst="rect">
            <a:avLst/>
          </a:prstGeom>
        </p:spPr>
      </p:pic>
      <p:pic>
        <p:nvPicPr>
          <p:cNvPr id="10" name="Resim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6571" y="6312386"/>
            <a:ext cx="334005" cy="334005"/>
          </a:xfrm>
          <a:prstGeom prst="rect">
            <a:avLst/>
          </a:prstGeom>
        </p:spPr>
      </p:pic>
      <p:sp>
        <p:nvSpPr>
          <p:cNvPr id="12" name="Metin kutusu 11"/>
          <p:cNvSpPr txBox="1"/>
          <p:nvPr/>
        </p:nvSpPr>
        <p:spPr>
          <a:xfrm>
            <a:off x="7786708" y="6354757"/>
            <a:ext cx="1342279" cy="246221"/>
          </a:xfrm>
          <a:prstGeom prst="rect">
            <a:avLst/>
          </a:prstGeom>
          <a:noFill/>
        </p:spPr>
        <p:txBody>
          <a:bodyPr wrap="square" rtlCol="0">
            <a:spAutoFit/>
          </a:bodyPr>
          <a:lstStyle/>
          <a:p>
            <a:r>
              <a:rPr lang="tr-TR" sz="1000" dirty="0">
                <a:latin typeface="Cambria" panose="02040503050406030204" pitchFamily="18" charset="0"/>
              </a:rPr>
              <a:t>KaratayUniversitesi</a:t>
            </a:r>
          </a:p>
        </p:txBody>
      </p:sp>
      <p:sp>
        <p:nvSpPr>
          <p:cNvPr id="13" name="Metin kutusu 12"/>
          <p:cNvSpPr txBox="1"/>
          <p:nvPr/>
        </p:nvSpPr>
        <p:spPr>
          <a:xfrm>
            <a:off x="9574654" y="6354756"/>
            <a:ext cx="838691" cy="261610"/>
          </a:xfrm>
          <a:prstGeom prst="rect">
            <a:avLst/>
          </a:prstGeom>
          <a:noFill/>
        </p:spPr>
        <p:txBody>
          <a:bodyPr wrap="none" rtlCol="0">
            <a:spAutoFit/>
          </a:bodyPr>
          <a:lstStyle/>
          <a:p>
            <a:r>
              <a:rPr lang="tr-TR" sz="1100" dirty="0">
                <a:latin typeface="Cambria" panose="02040503050406030204" pitchFamily="18" charset="0"/>
              </a:rPr>
              <a:t>ktokaratay</a:t>
            </a:r>
            <a:endParaRPr lang="tr-TR" sz="1200" dirty="0">
              <a:latin typeface="Cambria" panose="02040503050406030204" pitchFamily="18" charset="0"/>
            </a:endParaRPr>
          </a:p>
        </p:txBody>
      </p:sp>
      <p:sp>
        <p:nvSpPr>
          <p:cNvPr id="14" name="Metin kutusu 13"/>
          <p:cNvSpPr txBox="1"/>
          <p:nvPr/>
        </p:nvSpPr>
        <p:spPr>
          <a:xfrm>
            <a:off x="3459989" y="6348582"/>
            <a:ext cx="1386918" cy="261610"/>
          </a:xfrm>
          <a:prstGeom prst="rect">
            <a:avLst/>
          </a:prstGeom>
          <a:noFill/>
        </p:spPr>
        <p:txBody>
          <a:bodyPr wrap="none" rtlCol="0">
            <a:spAutoFit/>
          </a:bodyPr>
          <a:lstStyle/>
          <a:p>
            <a:r>
              <a:rPr lang="tr-TR" sz="1100" dirty="0">
                <a:latin typeface="Cambria" panose="02040503050406030204" pitchFamily="18" charset="0"/>
              </a:rPr>
              <a:t>www.karatay.edu.tr</a:t>
            </a:r>
          </a:p>
        </p:txBody>
      </p:sp>
      <p:sp>
        <p:nvSpPr>
          <p:cNvPr id="15" name="Metin kutusu 14"/>
          <p:cNvSpPr txBox="1"/>
          <p:nvPr/>
        </p:nvSpPr>
        <p:spPr>
          <a:xfrm>
            <a:off x="2152467" y="6358536"/>
            <a:ext cx="795411" cy="261610"/>
          </a:xfrm>
          <a:prstGeom prst="rect">
            <a:avLst/>
          </a:prstGeom>
          <a:noFill/>
        </p:spPr>
        <p:txBody>
          <a:bodyPr wrap="none" rtlCol="0">
            <a:spAutoFit/>
          </a:bodyPr>
          <a:lstStyle/>
          <a:p>
            <a:r>
              <a:rPr lang="tr-TR" sz="1100" dirty="0">
                <a:latin typeface="Cambria" panose="02040503050406030204" pitchFamily="18" charset="0"/>
              </a:rPr>
              <a:t>444 12 51</a:t>
            </a:r>
          </a:p>
        </p:txBody>
      </p:sp>
      <p:pic>
        <p:nvPicPr>
          <p:cNvPr id="16" name="Resim 15">
            <a:extLst>
              <a:ext uri="{FF2B5EF4-FFF2-40B4-BE49-F238E27FC236}">
                <a16:creationId xmlns:a16="http://schemas.microsoft.com/office/drawing/2014/main" id="{EC2657EE-1F8F-4C2B-A731-C0695C3A5E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8887" y="6312698"/>
            <a:ext cx="340280" cy="340280"/>
          </a:xfrm>
          <a:prstGeom prst="rect">
            <a:avLst/>
          </a:prstGeom>
        </p:spPr>
      </p:pic>
      <p:sp>
        <p:nvSpPr>
          <p:cNvPr id="17" name="Dikdörtgen 5">
            <a:extLst>
              <a:ext uri="{FF2B5EF4-FFF2-40B4-BE49-F238E27FC236}">
                <a16:creationId xmlns:a16="http://schemas.microsoft.com/office/drawing/2014/main" id="{2EB88242-EA65-7809-8E45-07BC779C6FED}"/>
              </a:ext>
            </a:extLst>
          </p:cNvPr>
          <p:cNvSpPr>
            <a:spLocks noChangeArrowheads="1"/>
          </p:cNvSpPr>
          <p:nvPr/>
        </p:nvSpPr>
        <p:spPr bwMode="auto">
          <a:xfrm>
            <a:off x="4214660" y="3086449"/>
            <a:ext cx="3627093" cy="169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entury Gothic" panose="020B0502020202020204" pitchFamily="34" charset="0"/>
              </a:defRPr>
            </a:lvl1pPr>
            <a:lvl2pPr marL="742950" indent="-285750">
              <a:spcBef>
                <a:spcPct val="20000"/>
              </a:spcBef>
              <a:buFont typeface="Arial" panose="020B0604020202020204" pitchFamily="34" charset="0"/>
              <a:buChar char="–"/>
              <a:defRPr sz="2800">
                <a:solidFill>
                  <a:schemeClr val="tx1"/>
                </a:solidFill>
                <a:latin typeface="Century Gothic" panose="020B0502020202020204" pitchFamily="34" charset="0"/>
              </a:defRPr>
            </a:lvl2pPr>
            <a:lvl3pPr marL="1143000" indent="-228600">
              <a:spcBef>
                <a:spcPct val="20000"/>
              </a:spcBef>
              <a:buFont typeface="Arial" panose="020B0604020202020204" pitchFamily="34" charset="0"/>
              <a:buChar char="•"/>
              <a:defRPr sz="2400">
                <a:solidFill>
                  <a:schemeClr val="tx1"/>
                </a:solidFill>
                <a:latin typeface="Century Gothic" panose="020B0502020202020204" pitchFamily="34" charset="0"/>
              </a:defRPr>
            </a:lvl3pPr>
            <a:lvl4pPr marL="16002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4pPr>
            <a:lvl5pPr marL="2057400" indent="-228600">
              <a:spcBef>
                <a:spcPct val="20000"/>
              </a:spcBef>
              <a:buFont typeface="Arial" panose="020B0604020202020204" pitchFamily="34" charset="0"/>
              <a:buChar char="»"/>
              <a:defRPr sz="2000">
                <a:solidFill>
                  <a:schemeClr val="tx1"/>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entury Gothic" panose="020B0502020202020204" pitchFamily="34" charset="0"/>
              </a:defRPr>
            </a:lvl9pPr>
          </a:lstStyle>
          <a:p>
            <a:pPr>
              <a:spcBef>
                <a:spcPct val="0"/>
              </a:spcBef>
              <a:buNone/>
            </a:pPr>
            <a:r>
              <a:rPr lang="tr-TR" altLang="tr-TR" sz="1600" b="1" dirty="0">
                <a:latin typeface="Cambria" panose="02040503050406030204" pitchFamily="18" charset="0"/>
                <a:ea typeface="Cambria" panose="02040503050406030204" pitchFamily="18" charset="0"/>
              </a:rPr>
              <a:t>Yusuf Kenan GÖNÇ</a:t>
            </a:r>
          </a:p>
          <a:p>
            <a:pPr>
              <a:spcBef>
                <a:spcPct val="0"/>
              </a:spcBef>
              <a:buNone/>
            </a:pPr>
            <a:r>
              <a:rPr lang="tr-TR" altLang="tr-TR" sz="1600" b="1" dirty="0">
                <a:latin typeface="Cambria" panose="02040503050406030204" pitchFamily="18" charset="0"/>
                <a:ea typeface="Cambria" panose="02040503050406030204" pitchFamily="18" charset="0"/>
              </a:rPr>
              <a:t>Fakülte Sekreteri </a:t>
            </a:r>
          </a:p>
          <a:p>
            <a:pPr>
              <a:spcBef>
                <a:spcPct val="0"/>
              </a:spcBef>
              <a:buNone/>
            </a:pPr>
            <a:endParaRPr lang="tr-TR" altLang="tr-TR" sz="1600" b="1" dirty="0">
              <a:latin typeface="Cambria" panose="02040503050406030204" pitchFamily="18" charset="0"/>
              <a:ea typeface="Cambria" panose="02040503050406030204" pitchFamily="18" charset="0"/>
            </a:endParaRPr>
          </a:p>
          <a:p>
            <a:pPr algn="just">
              <a:buNone/>
            </a:pPr>
            <a:r>
              <a:rPr lang="tr-TR" altLang="tr-TR" sz="1600" dirty="0">
                <a:latin typeface="Cambria" panose="02040503050406030204" pitchFamily="18" charset="0"/>
                <a:ea typeface="Cambria" panose="02040503050406030204" pitchFamily="18" charset="0"/>
              </a:rPr>
              <a:t>Dahili No	: 7438</a:t>
            </a:r>
          </a:p>
          <a:p>
            <a:pPr algn="just">
              <a:buNone/>
            </a:pPr>
            <a:r>
              <a:rPr lang="tr-TR" altLang="tr-TR" sz="1600" dirty="0">
                <a:latin typeface="Cambria" panose="02040503050406030204" pitchFamily="18" charset="0"/>
                <a:ea typeface="Cambria" panose="02040503050406030204" pitchFamily="18" charset="0"/>
              </a:rPr>
              <a:t>E-mail	: kenan.gonc</a:t>
            </a:r>
            <a:r>
              <a:rPr lang="tr-TR" sz="1600" dirty="0">
                <a:latin typeface="Cambria" panose="02040503050406030204" pitchFamily="18" charset="0"/>
                <a:ea typeface="Cambria" panose="02040503050406030204" pitchFamily="18" charset="0"/>
              </a:rPr>
              <a:t>@karatay.edu.tr</a:t>
            </a:r>
            <a:endParaRPr lang="tr-TR" altLang="tr-TR" sz="1600" dirty="0">
              <a:latin typeface="Cambria" panose="02040503050406030204" pitchFamily="18" charset="0"/>
              <a:ea typeface="Cambria" panose="02040503050406030204" pitchFamily="18" charset="0"/>
            </a:endParaRPr>
          </a:p>
          <a:p>
            <a:pPr eaLnBrk="1" hangingPunct="1">
              <a:spcBef>
                <a:spcPct val="0"/>
              </a:spcBef>
              <a:buFontTx/>
              <a:buNone/>
            </a:pPr>
            <a:endParaRPr lang="tr-TR" altLang="tr-TR" sz="1800" dirty="0">
              <a:latin typeface="Cambria" panose="02040503050406030204" pitchFamily="18" charset="0"/>
              <a:ea typeface="Cambria" panose="02040503050406030204" pitchFamily="18" charset="0"/>
            </a:endParaRPr>
          </a:p>
        </p:txBody>
      </p:sp>
      <p:pic>
        <p:nvPicPr>
          <p:cNvPr id="3" name="Resim 2" descr="insan yüzü, giyim, kişi, şahıs, adam, insan içeren bir resim&#10;&#10;Açıklama otomatik olarak oluşturuldu">
            <a:extLst>
              <a:ext uri="{FF2B5EF4-FFF2-40B4-BE49-F238E27FC236}">
                <a16:creationId xmlns:a16="http://schemas.microsoft.com/office/drawing/2014/main" id="{1BDBDBC4-219F-A299-C4AC-A0B619497FF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24000" y="1787397"/>
            <a:ext cx="2359010" cy="2797466"/>
          </a:xfrm>
          <a:prstGeom prst="rect">
            <a:avLst/>
          </a:prstGeom>
        </p:spPr>
      </p:pic>
    </p:spTree>
    <p:extLst>
      <p:ext uri="{BB962C8B-B14F-4D97-AF65-F5344CB8AC3E}">
        <p14:creationId xmlns:p14="http://schemas.microsoft.com/office/powerpoint/2010/main" val="420289270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9115</TotalTime>
  <Words>993</Words>
  <Application>Microsoft Office PowerPoint</Application>
  <PresentationFormat>Geniş ekran</PresentationFormat>
  <Paragraphs>188</Paragraphs>
  <Slides>16</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16</vt:i4>
      </vt:variant>
    </vt:vector>
  </HeadingPairs>
  <TitlesOfParts>
    <vt:vector size="24" baseType="lpstr">
      <vt:lpstr>Arial</vt:lpstr>
      <vt:lpstr>Calibri</vt:lpstr>
      <vt:lpstr>Calibri Light</vt:lpstr>
      <vt:lpstr>Cambria</vt:lpstr>
      <vt:lpstr>Tahoma</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Kamil KÜÇÜKYILMAZ</dc:creator>
  <cp:lastModifiedBy>YUSUF KENAN GÖNÇ</cp:lastModifiedBy>
  <cp:revision>253</cp:revision>
  <dcterms:created xsi:type="dcterms:W3CDTF">2019-05-29T10:50:09Z</dcterms:created>
  <dcterms:modified xsi:type="dcterms:W3CDTF">2023-10-30T08:11:14Z</dcterms:modified>
</cp:coreProperties>
</file>