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617" r:id="rId2"/>
    <p:sldId id="483" r:id="rId3"/>
    <p:sldId id="642" r:id="rId4"/>
    <p:sldId id="646" r:id="rId5"/>
    <p:sldId id="666" r:id="rId6"/>
    <p:sldId id="667" r:id="rId7"/>
    <p:sldId id="650" r:id="rId8"/>
    <p:sldId id="680" r:id="rId9"/>
    <p:sldId id="652" r:id="rId10"/>
    <p:sldId id="654" r:id="rId11"/>
    <p:sldId id="674" r:id="rId12"/>
    <p:sldId id="675" r:id="rId13"/>
    <p:sldId id="676" r:id="rId14"/>
    <p:sldId id="677" r:id="rId15"/>
    <p:sldId id="678" r:id="rId16"/>
    <p:sldId id="679" r:id="rId17"/>
    <p:sldId id="683" r:id="rId18"/>
    <p:sldId id="684" r:id="rId19"/>
    <p:sldId id="274" r:id="rId20"/>
    <p:sldId id="273" r:id="rId21"/>
    <p:sldId id="275" r:id="rId22"/>
    <p:sldId id="257" r:id="rId23"/>
    <p:sldId id="276" r:id="rId24"/>
    <p:sldId id="335" r:id="rId25"/>
    <p:sldId id="337" r:id="rId26"/>
    <p:sldId id="338" r:id="rId27"/>
    <p:sldId id="278" r:id="rId28"/>
    <p:sldId id="336" r:id="rId29"/>
    <p:sldId id="341" r:id="rId30"/>
    <p:sldId id="340" r:id="rId31"/>
    <p:sldId id="342" r:id="rId32"/>
    <p:sldId id="343" r:id="rId33"/>
    <p:sldId id="374" r:id="rId34"/>
    <p:sldId id="375" r:id="rId35"/>
    <p:sldId id="344" r:id="rId36"/>
    <p:sldId id="334" r:id="rId37"/>
    <p:sldId id="363" r:id="rId38"/>
    <p:sldId id="365" r:id="rId39"/>
    <p:sldId id="364" r:id="rId40"/>
    <p:sldId id="367" r:id="rId41"/>
    <p:sldId id="366" r:id="rId42"/>
    <p:sldId id="368" r:id="rId43"/>
    <p:sldId id="369" r:id="rId44"/>
    <p:sldId id="370" r:id="rId45"/>
    <p:sldId id="362" r:id="rId46"/>
    <p:sldId id="346" r:id="rId47"/>
    <p:sldId id="347" r:id="rId48"/>
    <p:sldId id="356" r:id="rId49"/>
    <p:sldId id="357" r:id="rId50"/>
    <p:sldId id="361" r:id="rId51"/>
    <p:sldId id="358" r:id="rId52"/>
    <p:sldId id="360" r:id="rId53"/>
    <p:sldId id="359" r:id="rId54"/>
    <p:sldId id="345" r:id="rId55"/>
    <p:sldId id="349" r:id="rId56"/>
    <p:sldId id="350" r:id="rId57"/>
    <p:sldId id="351" r:id="rId58"/>
    <p:sldId id="352" r:id="rId59"/>
    <p:sldId id="353" r:id="rId60"/>
    <p:sldId id="355" r:id="rId61"/>
    <p:sldId id="354" r:id="rId62"/>
    <p:sldId id="348" r:id="rId63"/>
  </p:sldIdLst>
  <p:sldSz cx="9144000" cy="6858000" type="screen4x3"/>
  <p:notesSz cx="6808788" cy="99409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FB9D28F-00D6-4ED0-B62B-7DB4606EADAE}">
          <p14:sldIdLst>
            <p14:sldId id="617"/>
            <p14:sldId id="483"/>
            <p14:sldId id="642"/>
            <p14:sldId id="646"/>
            <p14:sldId id="666"/>
            <p14:sldId id="667"/>
            <p14:sldId id="650"/>
            <p14:sldId id="680"/>
            <p14:sldId id="652"/>
            <p14:sldId id="654"/>
            <p14:sldId id="674"/>
            <p14:sldId id="675"/>
            <p14:sldId id="676"/>
            <p14:sldId id="677"/>
            <p14:sldId id="678"/>
            <p14:sldId id="679"/>
            <p14:sldId id="683"/>
            <p14:sldId id="684"/>
          </p14:sldIdLst>
        </p14:section>
        <p14:section name="Varsayılan Bölüm" id="{DE296CAD-D0F5-4AC0-90D2-2AF947355A55}">
          <p14:sldIdLst>
            <p14:sldId id="274"/>
            <p14:sldId id="273"/>
            <p14:sldId id="275"/>
            <p14:sldId id="257"/>
            <p14:sldId id="276"/>
            <p14:sldId id="335"/>
            <p14:sldId id="337"/>
            <p14:sldId id="338"/>
            <p14:sldId id="278"/>
            <p14:sldId id="336"/>
            <p14:sldId id="341"/>
            <p14:sldId id="340"/>
            <p14:sldId id="342"/>
            <p14:sldId id="343"/>
            <p14:sldId id="374"/>
            <p14:sldId id="375"/>
            <p14:sldId id="344"/>
            <p14:sldId id="334"/>
            <p14:sldId id="363"/>
            <p14:sldId id="365"/>
            <p14:sldId id="364"/>
            <p14:sldId id="367"/>
            <p14:sldId id="366"/>
            <p14:sldId id="368"/>
            <p14:sldId id="369"/>
            <p14:sldId id="370"/>
            <p14:sldId id="362"/>
            <p14:sldId id="346"/>
            <p14:sldId id="347"/>
            <p14:sldId id="356"/>
            <p14:sldId id="357"/>
            <p14:sldId id="361"/>
            <p14:sldId id="358"/>
            <p14:sldId id="360"/>
            <p14:sldId id="359"/>
            <p14:sldId id="345"/>
            <p14:sldId id="349"/>
            <p14:sldId id="350"/>
            <p14:sldId id="351"/>
            <p14:sldId id="352"/>
            <p14:sldId id="353"/>
            <p14:sldId id="355"/>
            <p14:sldId id="354"/>
            <p14:sldId id="348"/>
          </p14:sldIdLst>
        </p14:section>
        <p14:section name="Başlıksız Bölüm" id="{99B2FF84-F4AE-4DF1-B9E5-396CB6426E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55C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0" autoAdjust="0"/>
    <p:restoredTop sz="89587" autoAdjust="0"/>
  </p:normalViewPr>
  <p:slideViewPr>
    <p:cSldViewPr>
      <p:cViewPr varScale="1">
        <p:scale>
          <a:sx n="100" d="100"/>
          <a:sy n="100" d="100"/>
        </p:scale>
        <p:origin x="1512" y="84"/>
      </p:cViewPr>
      <p:guideLst>
        <p:guide orient="horz" pos="2160"/>
        <p:guide pos="2880"/>
      </p:guideLst>
    </p:cSldViewPr>
  </p:slideViewPr>
  <p:outlineViewPr>
    <p:cViewPr>
      <p:scale>
        <a:sx n="33" d="100"/>
        <a:sy n="33" d="100"/>
      </p:scale>
      <p:origin x="0" y="49302"/>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C4B92-E873-495C-87AB-3738B39DA9C5}" type="doc">
      <dgm:prSet loTypeId="urn:microsoft.com/office/officeart/2005/8/layout/hProcess4" loCatId="process" qsTypeId="urn:microsoft.com/office/officeart/2005/8/quickstyle/simple5" qsCatId="simple" csTypeId="urn:microsoft.com/office/officeart/2005/8/colors/accent5_5" csCatId="accent5" phldr="1"/>
      <dgm:spPr/>
      <dgm:t>
        <a:bodyPr/>
        <a:lstStyle/>
        <a:p>
          <a:endParaRPr lang="tr-TR"/>
        </a:p>
      </dgm:t>
    </dgm:pt>
    <dgm:pt modelId="{63B39524-AB5F-4A80-820A-7070A12E9646}">
      <dgm:prSet phldrT="[Metin]" custT="1"/>
      <dgm:spPr>
        <a:solidFill>
          <a:srgbClr val="763E56"/>
        </a:solidFill>
      </dgm:spPr>
      <dgm:t>
        <a:bodyPr/>
        <a:lstStyle/>
        <a:p>
          <a:r>
            <a:rPr lang="tr-TR" sz="1600" b="1" dirty="0">
              <a:latin typeface="Cambria" panose="02040503050406030204" pitchFamily="18" charset="0"/>
              <a:ea typeface="Cambria" panose="02040503050406030204" pitchFamily="18" charset="0"/>
            </a:rPr>
            <a:t>1251 </a:t>
          </a:r>
        </a:p>
      </dgm:t>
    </dgm:pt>
    <dgm:pt modelId="{9A4E0976-4EF7-489C-8598-DC22245D6D2D}" type="parTrans" cxnId="{CD482C7D-E874-4569-914D-D6289FCB535F}">
      <dgm:prSet/>
      <dgm:spPr/>
      <dgm:t>
        <a:bodyPr/>
        <a:lstStyle/>
        <a:p>
          <a:endParaRPr lang="tr-TR" sz="1600"/>
        </a:p>
      </dgm:t>
    </dgm:pt>
    <dgm:pt modelId="{22816B69-6021-41BE-9A5C-493D667381E2}" type="sibTrans" cxnId="{CD482C7D-E874-4569-914D-D6289FCB535F}">
      <dgm:prSet/>
      <dgm:spPr>
        <a:solidFill>
          <a:srgbClr val="2C8087"/>
        </a:solidFill>
      </dgm:spPr>
      <dgm:t>
        <a:bodyPr/>
        <a:lstStyle/>
        <a:p>
          <a:endParaRPr lang="tr-TR" sz="1600"/>
        </a:p>
      </dgm:t>
    </dgm:pt>
    <dgm:pt modelId="{EC9E6D05-5A29-4A88-B912-D05D9D0C685E}">
      <dgm:prSet phldrT="[Metin]" custT="1"/>
      <dgm:spPr>
        <a:ln>
          <a:solidFill>
            <a:srgbClr val="763E56"/>
          </a:solidFill>
        </a:ln>
      </dgm:spPr>
      <dgm:t>
        <a:bodyPr/>
        <a:lstStyle/>
        <a:p>
          <a:pPr algn="ctr"/>
          <a:r>
            <a:rPr lang="tr-TR" sz="1600" b="0" i="0" dirty="0">
              <a:latin typeface="Cambria" panose="02040503050406030204" pitchFamily="18" charset="0"/>
              <a:ea typeface="Cambria" panose="02040503050406030204" pitchFamily="18" charset="0"/>
            </a:rPr>
            <a:t>Karatay Medresesi</a:t>
          </a:r>
        </a:p>
      </dgm:t>
    </dgm:pt>
    <dgm:pt modelId="{B008E5B7-70BB-4895-892D-E3846C1BDE1C}" type="parTrans" cxnId="{CE2649CF-7A31-4DE4-BB76-52FD1977C46F}">
      <dgm:prSet/>
      <dgm:spPr/>
      <dgm:t>
        <a:bodyPr/>
        <a:lstStyle/>
        <a:p>
          <a:endParaRPr lang="tr-TR" sz="1600"/>
        </a:p>
      </dgm:t>
    </dgm:pt>
    <dgm:pt modelId="{C06A6175-4725-4F40-B237-235936AAF023}" type="sibTrans" cxnId="{CE2649CF-7A31-4DE4-BB76-52FD1977C46F}">
      <dgm:prSet/>
      <dgm:spPr/>
      <dgm:t>
        <a:bodyPr/>
        <a:lstStyle/>
        <a:p>
          <a:endParaRPr lang="tr-TR" sz="1600"/>
        </a:p>
      </dgm:t>
    </dgm:pt>
    <dgm:pt modelId="{BD20751E-8236-42F2-B624-ADFD65920811}">
      <dgm:prSet phldrT="[Metin]" custT="1"/>
      <dgm:spPr>
        <a:solidFill>
          <a:srgbClr val="763E56"/>
        </a:solidFill>
      </dgm:spPr>
      <dgm:t>
        <a:bodyPr/>
        <a:lstStyle/>
        <a:p>
          <a:r>
            <a:rPr lang="tr-TR" sz="1600" b="1" dirty="0">
              <a:latin typeface="Cambria" panose="02040503050406030204" pitchFamily="18" charset="0"/>
              <a:ea typeface="Cambria" panose="02040503050406030204" pitchFamily="18" charset="0"/>
            </a:rPr>
            <a:t>1882 </a:t>
          </a:r>
        </a:p>
      </dgm:t>
    </dgm:pt>
    <dgm:pt modelId="{F41F0E43-94A1-4E93-AB76-3933E058B32D}" type="parTrans" cxnId="{F9266E1C-C9E5-4BDE-B30B-52C222045050}">
      <dgm:prSet/>
      <dgm:spPr/>
      <dgm:t>
        <a:bodyPr/>
        <a:lstStyle/>
        <a:p>
          <a:endParaRPr lang="tr-TR" sz="1600"/>
        </a:p>
      </dgm:t>
    </dgm:pt>
    <dgm:pt modelId="{FC3A508E-63AC-4370-9406-94D490085A7A}" type="sibTrans" cxnId="{F9266E1C-C9E5-4BDE-B30B-52C222045050}">
      <dgm:prSet/>
      <dgm:spPr>
        <a:solidFill>
          <a:srgbClr val="2C8087"/>
        </a:solidFill>
      </dgm:spPr>
      <dgm:t>
        <a:bodyPr/>
        <a:lstStyle/>
        <a:p>
          <a:endParaRPr lang="tr-TR" sz="1600"/>
        </a:p>
      </dgm:t>
    </dgm:pt>
    <dgm:pt modelId="{C4C57D60-F0FB-4630-8F50-371B1BD910E0}">
      <dgm:prSet phldrT="[Metin]" custT="1"/>
      <dgm:spPr>
        <a:ln>
          <a:solidFill>
            <a:srgbClr val="763E56"/>
          </a:solidFill>
        </a:ln>
      </dgm:spPr>
      <dgm:t>
        <a:bodyPr/>
        <a:lstStyle/>
        <a:p>
          <a:pPr algn="ctr">
            <a:lnSpc>
              <a:spcPct val="100000"/>
            </a:lnSpc>
            <a:spcAft>
              <a:spcPts val="0"/>
            </a:spcAft>
          </a:pPr>
          <a:r>
            <a:rPr lang="tr-TR" sz="1600" b="0" dirty="0">
              <a:latin typeface="Cambria" panose="02040503050406030204" pitchFamily="18" charset="0"/>
            </a:rPr>
            <a:t>Konya Ticaret </a:t>
          </a:r>
        </a:p>
        <a:p>
          <a:pPr algn="ctr">
            <a:lnSpc>
              <a:spcPct val="100000"/>
            </a:lnSpc>
            <a:spcAft>
              <a:spcPts val="0"/>
            </a:spcAft>
          </a:pPr>
          <a:r>
            <a:rPr lang="tr-TR" sz="1600" b="0" dirty="0">
              <a:latin typeface="Cambria" panose="02040503050406030204" pitchFamily="18" charset="0"/>
            </a:rPr>
            <a:t>Odası (KTO)</a:t>
          </a:r>
        </a:p>
      </dgm:t>
    </dgm:pt>
    <dgm:pt modelId="{61C09BC5-5527-4C2F-84F3-447BE7735890}" type="parTrans" cxnId="{56D41F9E-0DA9-477C-B6AF-CA23635094DE}">
      <dgm:prSet/>
      <dgm:spPr/>
      <dgm:t>
        <a:bodyPr/>
        <a:lstStyle/>
        <a:p>
          <a:endParaRPr lang="tr-TR" sz="1600"/>
        </a:p>
      </dgm:t>
    </dgm:pt>
    <dgm:pt modelId="{F6BF4772-D29C-490F-A638-FBF5B1AB208B}" type="sibTrans" cxnId="{56D41F9E-0DA9-477C-B6AF-CA23635094DE}">
      <dgm:prSet/>
      <dgm:spPr/>
      <dgm:t>
        <a:bodyPr/>
        <a:lstStyle/>
        <a:p>
          <a:endParaRPr lang="tr-TR" sz="1600"/>
        </a:p>
      </dgm:t>
    </dgm:pt>
    <dgm:pt modelId="{C3688B44-95E9-43A5-A28D-CB1383CDD0BF}">
      <dgm:prSet phldrT="[Metin]" custT="1"/>
      <dgm:spPr>
        <a:solidFill>
          <a:srgbClr val="763E56"/>
        </a:solidFill>
      </dgm:spPr>
      <dgm:t>
        <a:bodyPr/>
        <a:lstStyle/>
        <a:p>
          <a:r>
            <a:rPr lang="tr-TR" sz="1600" b="1" dirty="0">
              <a:latin typeface="Cambria" panose="02040503050406030204" pitchFamily="18" charset="0"/>
            </a:rPr>
            <a:t>2009</a:t>
          </a:r>
        </a:p>
      </dgm:t>
    </dgm:pt>
    <dgm:pt modelId="{193CA958-960A-4359-8C75-7DB70618404C}" type="parTrans" cxnId="{2A2738C4-EA6D-411E-839C-A190AA8A22A0}">
      <dgm:prSet/>
      <dgm:spPr/>
      <dgm:t>
        <a:bodyPr/>
        <a:lstStyle/>
        <a:p>
          <a:endParaRPr lang="tr-TR" sz="1600"/>
        </a:p>
      </dgm:t>
    </dgm:pt>
    <dgm:pt modelId="{68235371-3135-40C8-A620-93306276334A}" type="sibTrans" cxnId="{2A2738C4-EA6D-411E-839C-A190AA8A22A0}">
      <dgm:prSet/>
      <dgm:spPr/>
      <dgm:t>
        <a:bodyPr/>
        <a:lstStyle/>
        <a:p>
          <a:endParaRPr lang="tr-TR" sz="1600"/>
        </a:p>
      </dgm:t>
    </dgm:pt>
    <dgm:pt modelId="{382A5808-7E20-4371-B33B-721AFF5CAB57}">
      <dgm:prSet phldrT="[Metin]" custT="1"/>
      <dgm:spPr>
        <a:ln>
          <a:solidFill>
            <a:srgbClr val="763E56"/>
          </a:solidFill>
        </a:ln>
      </dgm:spPr>
      <dgm:t>
        <a:bodyPr/>
        <a:lstStyle/>
        <a:p>
          <a:pPr algn="ctr">
            <a:lnSpc>
              <a:spcPct val="100000"/>
            </a:lnSpc>
            <a:spcAft>
              <a:spcPts val="0"/>
            </a:spcAft>
          </a:pPr>
          <a:r>
            <a:rPr lang="tr-TR" sz="1600" b="0" dirty="0">
              <a:latin typeface="Cambria" panose="02040503050406030204" pitchFamily="18" charset="0"/>
            </a:rPr>
            <a:t>KTO Karatay </a:t>
          </a:r>
        </a:p>
        <a:p>
          <a:pPr algn="ctr">
            <a:lnSpc>
              <a:spcPct val="100000"/>
            </a:lnSpc>
            <a:spcAft>
              <a:spcPts val="0"/>
            </a:spcAft>
          </a:pPr>
          <a:r>
            <a:rPr lang="tr-TR" sz="1600" b="0" dirty="0">
              <a:latin typeface="Cambria" panose="02040503050406030204" pitchFamily="18" charset="0"/>
            </a:rPr>
            <a:t>Üniversitesi</a:t>
          </a:r>
        </a:p>
      </dgm:t>
    </dgm:pt>
    <dgm:pt modelId="{DECF2316-06C0-4A56-B12A-7C99FE0EC669}" type="parTrans" cxnId="{4DF07F12-F80F-4389-A05A-4AE6B90B14B9}">
      <dgm:prSet/>
      <dgm:spPr/>
      <dgm:t>
        <a:bodyPr/>
        <a:lstStyle/>
        <a:p>
          <a:endParaRPr lang="tr-TR" sz="1600"/>
        </a:p>
      </dgm:t>
    </dgm:pt>
    <dgm:pt modelId="{C3246935-AA81-471D-9C14-0E3D740689AF}" type="sibTrans" cxnId="{4DF07F12-F80F-4389-A05A-4AE6B90B14B9}">
      <dgm:prSet/>
      <dgm:spPr/>
      <dgm:t>
        <a:bodyPr/>
        <a:lstStyle/>
        <a:p>
          <a:endParaRPr lang="tr-TR" sz="1600"/>
        </a:p>
      </dgm:t>
    </dgm:pt>
    <dgm:pt modelId="{3CF21F15-7E1E-4F7F-AB0F-033E9D64B74F}" type="pres">
      <dgm:prSet presAssocID="{2B8C4B92-E873-495C-87AB-3738B39DA9C5}" presName="Name0" presStyleCnt="0">
        <dgm:presLayoutVars>
          <dgm:dir/>
          <dgm:animLvl val="lvl"/>
          <dgm:resizeHandles val="exact"/>
        </dgm:presLayoutVars>
      </dgm:prSet>
      <dgm:spPr/>
    </dgm:pt>
    <dgm:pt modelId="{87F2E26F-F2A7-4C00-8858-0272EFC0458B}" type="pres">
      <dgm:prSet presAssocID="{2B8C4B92-E873-495C-87AB-3738B39DA9C5}" presName="tSp" presStyleCnt="0"/>
      <dgm:spPr/>
    </dgm:pt>
    <dgm:pt modelId="{509FBB14-7F68-4D56-8AEE-BB5EDBDCFF6E}" type="pres">
      <dgm:prSet presAssocID="{2B8C4B92-E873-495C-87AB-3738B39DA9C5}" presName="bSp" presStyleCnt="0"/>
      <dgm:spPr/>
    </dgm:pt>
    <dgm:pt modelId="{C157B49B-6BF0-49D2-8070-50C215FED173}" type="pres">
      <dgm:prSet presAssocID="{2B8C4B92-E873-495C-87AB-3738B39DA9C5}" presName="process" presStyleCnt="0"/>
      <dgm:spPr/>
    </dgm:pt>
    <dgm:pt modelId="{8A62DACC-44D2-4B3F-B9C2-D1394352FA7E}" type="pres">
      <dgm:prSet presAssocID="{63B39524-AB5F-4A80-820A-7070A12E9646}" presName="composite1" presStyleCnt="0"/>
      <dgm:spPr/>
    </dgm:pt>
    <dgm:pt modelId="{07100F74-EBCD-4204-BA5D-720F74E5E5BD}" type="pres">
      <dgm:prSet presAssocID="{63B39524-AB5F-4A80-820A-7070A12E9646}" presName="dummyNode1" presStyleLbl="node1" presStyleIdx="0" presStyleCnt="3"/>
      <dgm:spPr/>
    </dgm:pt>
    <dgm:pt modelId="{0B8493F4-CF17-48D0-876F-5392AA5E2470}" type="pres">
      <dgm:prSet presAssocID="{63B39524-AB5F-4A80-820A-7070A12E9646}" presName="childNode1" presStyleLbl="bgAcc1" presStyleIdx="0" presStyleCnt="3" custScaleX="120611">
        <dgm:presLayoutVars>
          <dgm:bulletEnabled val="1"/>
        </dgm:presLayoutVars>
      </dgm:prSet>
      <dgm:spPr/>
    </dgm:pt>
    <dgm:pt modelId="{02897501-75B1-4692-996E-490DB19DA778}" type="pres">
      <dgm:prSet presAssocID="{63B39524-AB5F-4A80-820A-7070A12E9646}" presName="childNode1tx" presStyleLbl="bgAcc1" presStyleIdx="0" presStyleCnt="3">
        <dgm:presLayoutVars>
          <dgm:bulletEnabled val="1"/>
        </dgm:presLayoutVars>
      </dgm:prSet>
      <dgm:spPr/>
    </dgm:pt>
    <dgm:pt modelId="{9D34923B-0DDF-4E57-A52B-E19171E4CB7F}" type="pres">
      <dgm:prSet presAssocID="{63B39524-AB5F-4A80-820A-7070A12E9646}" presName="parentNode1" presStyleLbl="node1" presStyleIdx="0" presStyleCnt="3">
        <dgm:presLayoutVars>
          <dgm:chMax val="1"/>
          <dgm:bulletEnabled val="1"/>
        </dgm:presLayoutVars>
      </dgm:prSet>
      <dgm:spPr/>
    </dgm:pt>
    <dgm:pt modelId="{240C41F7-B333-409A-A2EA-397CBF2FAB38}" type="pres">
      <dgm:prSet presAssocID="{63B39524-AB5F-4A80-820A-7070A12E9646}" presName="connSite1" presStyleCnt="0"/>
      <dgm:spPr/>
    </dgm:pt>
    <dgm:pt modelId="{E4539055-9BAC-4CC6-9A96-6F05F9A53159}" type="pres">
      <dgm:prSet presAssocID="{22816B69-6021-41BE-9A5C-493D667381E2}" presName="Name9" presStyleLbl="sibTrans2D1" presStyleIdx="0" presStyleCnt="2"/>
      <dgm:spPr/>
    </dgm:pt>
    <dgm:pt modelId="{826E29F1-342A-4FB2-B0BE-A388656F3768}" type="pres">
      <dgm:prSet presAssocID="{BD20751E-8236-42F2-B624-ADFD65920811}" presName="composite2" presStyleCnt="0"/>
      <dgm:spPr/>
    </dgm:pt>
    <dgm:pt modelId="{49555F07-A096-4650-8126-8046D006F049}" type="pres">
      <dgm:prSet presAssocID="{BD20751E-8236-42F2-B624-ADFD65920811}" presName="dummyNode2" presStyleLbl="node1" presStyleIdx="0" presStyleCnt="3"/>
      <dgm:spPr/>
    </dgm:pt>
    <dgm:pt modelId="{D9671BD5-CB55-4D54-AA5A-BE9AB1E1BC98}" type="pres">
      <dgm:prSet presAssocID="{BD20751E-8236-42F2-B624-ADFD65920811}" presName="childNode2" presStyleLbl="bgAcc1" presStyleIdx="1" presStyleCnt="3" custScaleX="142994">
        <dgm:presLayoutVars>
          <dgm:bulletEnabled val="1"/>
        </dgm:presLayoutVars>
      </dgm:prSet>
      <dgm:spPr/>
    </dgm:pt>
    <dgm:pt modelId="{AB644D06-80C6-4CBE-A8F2-68563D000B74}" type="pres">
      <dgm:prSet presAssocID="{BD20751E-8236-42F2-B624-ADFD65920811}" presName="childNode2tx" presStyleLbl="bgAcc1" presStyleIdx="1" presStyleCnt="3">
        <dgm:presLayoutVars>
          <dgm:bulletEnabled val="1"/>
        </dgm:presLayoutVars>
      </dgm:prSet>
      <dgm:spPr/>
    </dgm:pt>
    <dgm:pt modelId="{28826250-F764-4A22-B1A7-4EFDF4E96BA2}" type="pres">
      <dgm:prSet presAssocID="{BD20751E-8236-42F2-B624-ADFD65920811}" presName="parentNode2" presStyleLbl="node1" presStyleIdx="1" presStyleCnt="3">
        <dgm:presLayoutVars>
          <dgm:chMax val="0"/>
          <dgm:bulletEnabled val="1"/>
        </dgm:presLayoutVars>
      </dgm:prSet>
      <dgm:spPr/>
    </dgm:pt>
    <dgm:pt modelId="{B3F0E09F-8207-4AAD-B517-16B744AB6BBE}" type="pres">
      <dgm:prSet presAssocID="{BD20751E-8236-42F2-B624-ADFD65920811}" presName="connSite2" presStyleCnt="0"/>
      <dgm:spPr/>
    </dgm:pt>
    <dgm:pt modelId="{6AA54F8F-AA0D-4BB9-9DDE-3095B289472C}" type="pres">
      <dgm:prSet presAssocID="{FC3A508E-63AC-4370-9406-94D490085A7A}" presName="Name18" presStyleLbl="sibTrans2D1" presStyleIdx="1" presStyleCnt="2"/>
      <dgm:spPr/>
    </dgm:pt>
    <dgm:pt modelId="{60F38940-2A74-4E8A-8098-D5C5EF86A92E}" type="pres">
      <dgm:prSet presAssocID="{C3688B44-95E9-43A5-A28D-CB1383CDD0BF}" presName="composite1" presStyleCnt="0"/>
      <dgm:spPr/>
    </dgm:pt>
    <dgm:pt modelId="{91C7AF1A-38A2-4F95-94EF-980832F4676F}" type="pres">
      <dgm:prSet presAssocID="{C3688B44-95E9-43A5-A28D-CB1383CDD0BF}" presName="dummyNode1" presStyleLbl="node1" presStyleIdx="1" presStyleCnt="3"/>
      <dgm:spPr/>
    </dgm:pt>
    <dgm:pt modelId="{E8FCD874-B704-4CDC-91DE-48276F9CAB2F}" type="pres">
      <dgm:prSet presAssocID="{C3688B44-95E9-43A5-A28D-CB1383CDD0BF}" presName="childNode1" presStyleLbl="bgAcc1" presStyleIdx="2" presStyleCnt="3" custScaleX="144050">
        <dgm:presLayoutVars>
          <dgm:bulletEnabled val="1"/>
        </dgm:presLayoutVars>
      </dgm:prSet>
      <dgm:spPr/>
    </dgm:pt>
    <dgm:pt modelId="{F76BEE54-4197-4F02-809E-8A4C999C7F56}" type="pres">
      <dgm:prSet presAssocID="{C3688B44-95E9-43A5-A28D-CB1383CDD0BF}" presName="childNode1tx" presStyleLbl="bgAcc1" presStyleIdx="2" presStyleCnt="3">
        <dgm:presLayoutVars>
          <dgm:bulletEnabled val="1"/>
        </dgm:presLayoutVars>
      </dgm:prSet>
      <dgm:spPr/>
    </dgm:pt>
    <dgm:pt modelId="{D0DD1598-0F84-4C17-8041-7F69EDD2475C}" type="pres">
      <dgm:prSet presAssocID="{C3688B44-95E9-43A5-A28D-CB1383CDD0BF}" presName="parentNode1" presStyleLbl="node1" presStyleIdx="2" presStyleCnt="3">
        <dgm:presLayoutVars>
          <dgm:chMax val="1"/>
          <dgm:bulletEnabled val="1"/>
        </dgm:presLayoutVars>
      </dgm:prSet>
      <dgm:spPr/>
    </dgm:pt>
    <dgm:pt modelId="{8015CBA8-6E59-42A3-87DC-B3C902190436}" type="pres">
      <dgm:prSet presAssocID="{C3688B44-95E9-43A5-A28D-CB1383CDD0BF}" presName="connSite1" presStyleCnt="0"/>
      <dgm:spPr/>
    </dgm:pt>
  </dgm:ptLst>
  <dgm:cxnLst>
    <dgm:cxn modelId="{A9491E03-8D8E-46DC-AAB8-5CDBBD1B8342}" type="presOf" srcId="{C4C57D60-F0FB-4630-8F50-371B1BD910E0}" destId="{D9671BD5-CB55-4D54-AA5A-BE9AB1E1BC98}" srcOrd="0" destOrd="0" presId="urn:microsoft.com/office/officeart/2005/8/layout/hProcess4"/>
    <dgm:cxn modelId="{91EBCC03-B7A9-4905-85DF-4D7B6870C4C1}" type="presOf" srcId="{C4C57D60-F0FB-4630-8F50-371B1BD910E0}" destId="{AB644D06-80C6-4CBE-A8F2-68563D000B74}" srcOrd="1" destOrd="0" presId="urn:microsoft.com/office/officeart/2005/8/layout/hProcess4"/>
    <dgm:cxn modelId="{6E3AD50F-BAF1-425E-B7D3-80B7F785AE55}" type="presOf" srcId="{22816B69-6021-41BE-9A5C-493D667381E2}" destId="{E4539055-9BAC-4CC6-9A96-6F05F9A53159}" srcOrd="0" destOrd="0" presId="urn:microsoft.com/office/officeart/2005/8/layout/hProcess4"/>
    <dgm:cxn modelId="{4DF07F12-F80F-4389-A05A-4AE6B90B14B9}" srcId="{C3688B44-95E9-43A5-A28D-CB1383CDD0BF}" destId="{382A5808-7E20-4371-B33B-721AFF5CAB57}" srcOrd="0" destOrd="0" parTransId="{DECF2316-06C0-4A56-B12A-7C99FE0EC669}" sibTransId="{C3246935-AA81-471D-9C14-0E3D740689AF}"/>
    <dgm:cxn modelId="{F9266E1C-C9E5-4BDE-B30B-52C222045050}" srcId="{2B8C4B92-E873-495C-87AB-3738B39DA9C5}" destId="{BD20751E-8236-42F2-B624-ADFD65920811}" srcOrd="1" destOrd="0" parTransId="{F41F0E43-94A1-4E93-AB76-3933E058B32D}" sibTransId="{FC3A508E-63AC-4370-9406-94D490085A7A}"/>
    <dgm:cxn modelId="{4F2AF223-6CED-439F-876E-CFCCE400934C}" type="presOf" srcId="{EC9E6D05-5A29-4A88-B912-D05D9D0C685E}" destId="{0B8493F4-CF17-48D0-876F-5392AA5E2470}" srcOrd="0" destOrd="0" presId="urn:microsoft.com/office/officeart/2005/8/layout/hProcess4"/>
    <dgm:cxn modelId="{48233324-BA57-46BF-BEF3-2688F1832694}" type="presOf" srcId="{FC3A508E-63AC-4370-9406-94D490085A7A}" destId="{6AA54F8F-AA0D-4BB9-9DDE-3095B289472C}" srcOrd="0" destOrd="0" presId="urn:microsoft.com/office/officeart/2005/8/layout/hProcess4"/>
    <dgm:cxn modelId="{974EE23A-A30F-4A0B-9E71-687F8693B0A6}" type="presOf" srcId="{382A5808-7E20-4371-B33B-721AFF5CAB57}" destId="{F76BEE54-4197-4F02-809E-8A4C999C7F56}" srcOrd="1" destOrd="0" presId="urn:microsoft.com/office/officeart/2005/8/layout/hProcess4"/>
    <dgm:cxn modelId="{528EBC3C-3599-48ED-BF0A-01C0E458C5E0}" type="presOf" srcId="{BD20751E-8236-42F2-B624-ADFD65920811}" destId="{28826250-F764-4A22-B1A7-4EFDF4E96BA2}" srcOrd="0" destOrd="0" presId="urn:microsoft.com/office/officeart/2005/8/layout/hProcess4"/>
    <dgm:cxn modelId="{C31A185B-2621-4357-A480-5C8B828F8A4F}" type="presOf" srcId="{63B39524-AB5F-4A80-820A-7070A12E9646}" destId="{9D34923B-0DDF-4E57-A52B-E19171E4CB7F}" srcOrd="0" destOrd="0" presId="urn:microsoft.com/office/officeart/2005/8/layout/hProcess4"/>
    <dgm:cxn modelId="{E33EDD5F-1510-4BAC-BC03-664DC25DFE56}" type="presOf" srcId="{EC9E6D05-5A29-4A88-B912-D05D9D0C685E}" destId="{02897501-75B1-4692-996E-490DB19DA778}" srcOrd="1" destOrd="0" presId="urn:microsoft.com/office/officeart/2005/8/layout/hProcess4"/>
    <dgm:cxn modelId="{8736FF50-F4D5-40BA-AA4C-E255FCB53F46}" type="presOf" srcId="{C3688B44-95E9-43A5-A28D-CB1383CDD0BF}" destId="{D0DD1598-0F84-4C17-8041-7F69EDD2475C}" srcOrd="0" destOrd="0" presId="urn:microsoft.com/office/officeart/2005/8/layout/hProcess4"/>
    <dgm:cxn modelId="{CD482C7D-E874-4569-914D-D6289FCB535F}" srcId="{2B8C4B92-E873-495C-87AB-3738B39DA9C5}" destId="{63B39524-AB5F-4A80-820A-7070A12E9646}" srcOrd="0" destOrd="0" parTransId="{9A4E0976-4EF7-489C-8598-DC22245D6D2D}" sibTransId="{22816B69-6021-41BE-9A5C-493D667381E2}"/>
    <dgm:cxn modelId="{8FB1999B-3528-4D34-8225-6E34DB71C94E}" type="presOf" srcId="{382A5808-7E20-4371-B33B-721AFF5CAB57}" destId="{E8FCD874-B704-4CDC-91DE-48276F9CAB2F}" srcOrd="0" destOrd="0" presId="urn:microsoft.com/office/officeart/2005/8/layout/hProcess4"/>
    <dgm:cxn modelId="{56D41F9E-0DA9-477C-B6AF-CA23635094DE}" srcId="{BD20751E-8236-42F2-B624-ADFD65920811}" destId="{C4C57D60-F0FB-4630-8F50-371B1BD910E0}" srcOrd="0" destOrd="0" parTransId="{61C09BC5-5527-4C2F-84F3-447BE7735890}" sibTransId="{F6BF4772-D29C-490F-A638-FBF5B1AB208B}"/>
    <dgm:cxn modelId="{51D695C1-44E9-41BD-8657-836BA80B2344}" type="presOf" srcId="{2B8C4B92-E873-495C-87AB-3738B39DA9C5}" destId="{3CF21F15-7E1E-4F7F-AB0F-033E9D64B74F}" srcOrd="0" destOrd="0" presId="urn:microsoft.com/office/officeart/2005/8/layout/hProcess4"/>
    <dgm:cxn modelId="{2A2738C4-EA6D-411E-839C-A190AA8A22A0}" srcId="{2B8C4B92-E873-495C-87AB-3738B39DA9C5}" destId="{C3688B44-95E9-43A5-A28D-CB1383CDD0BF}" srcOrd="2" destOrd="0" parTransId="{193CA958-960A-4359-8C75-7DB70618404C}" sibTransId="{68235371-3135-40C8-A620-93306276334A}"/>
    <dgm:cxn modelId="{CE2649CF-7A31-4DE4-BB76-52FD1977C46F}" srcId="{63B39524-AB5F-4A80-820A-7070A12E9646}" destId="{EC9E6D05-5A29-4A88-B912-D05D9D0C685E}" srcOrd="0" destOrd="0" parTransId="{B008E5B7-70BB-4895-892D-E3846C1BDE1C}" sibTransId="{C06A6175-4725-4F40-B237-235936AAF023}"/>
    <dgm:cxn modelId="{0821C2DB-5D74-41D4-B5E4-3520CF75D004}" type="presParOf" srcId="{3CF21F15-7E1E-4F7F-AB0F-033E9D64B74F}" destId="{87F2E26F-F2A7-4C00-8858-0272EFC0458B}" srcOrd="0" destOrd="0" presId="urn:microsoft.com/office/officeart/2005/8/layout/hProcess4"/>
    <dgm:cxn modelId="{78BC8D95-978E-4B70-9AC9-1334ACD5537E}" type="presParOf" srcId="{3CF21F15-7E1E-4F7F-AB0F-033E9D64B74F}" destId="{509FBB14-7F68-4D56-8AEE-BB5EDBDCFF6E}" srcOrd="1" destOrd="0" presId="urn:microsoft.com/office/officeart/2005/8/layout/hProcess4"/>
    <dgm:cxn modelId="{7E7B895C-B594-4CF9-8113-F651EA5CC385}" type="presParOf" srcId="{3CF21F15-7E1E-4F7F-AB0F-033E9D64B74F}" destId="{C157B49B-6BF0-49D2-8070-50C215FED173}" srcOrd="2" destOrd="0" presId="urn:microsoft.com/office/officeart/2005/8/layout/hProcess4"/>
    <dgm:cxn modelId="{9915C173-1BB7-47B8-9910-3264A0C25597}" type="presParOf" srcId="{C157B49B-6BF0-49D2-8070-50C215FED173}" destId="{8A62DACC-44D2-4B3F-B9C2-D1394352FA7E}" srcOrd="0" destOrd="0" presId="urn:microsoft.com/office/officeart/2005/8/layout/hProcess4"/>
    <dgm:cxn modelId="{CE05B024-D8A9-4015-92D2-AF5640DA0207}" type="presParOf" srcId="{8A62DACC-44D2-4B3F-B9C2-D1394352FA7E}" destId="{07100F74-EBCD-4204-BA5D-720F74E5E5BD}" srcOrd="0" destOrd="0" presId="urn:microsoft.com/office/officeart/2005/8/layout/hProcess4"/>
    <dgm:cxn modelId="{B3353059-0EAF-428E-A9B4-8A4564E4095A}" type="presParOf" srcId="{8A62DACC-44D2-4B3F-B9C2-D1394352FA7E}" destId="{0B8493F4-CF17-48D0-876F-5392AA5E2470}" srcOrd="1" destOrd="0" presId="urn:microsoft.com/office/officeart/2005/8/layout/hProcess4"/>
    <dgm:cxn modelId="{B32FF1DB-56E8-4029-B74E-0044B3BD1230}" type="presParOf" srcId="{8A62DACC-44D2-4B3F-B9C2-D1394352FA7E}" destId="{02897501-75B1-4692-996E-490DB19DA778}" srcOrd="2" destOrd="0" presId="urn:microsoft.com/office/officeart/2005/8/layout/hProcess4"/>
    <dgm:cxn modelId="{0519B99F-5ADF-4449-BDD2-82A1E44CB98A}" type="presParOf" srcId="{8A62DACC-44D2-4B3F-B9C2-D1394352FA7E}" destId="{9D34923B-0DDF-4E57-A52B-E19171E4CB7F}" srcOrd="3" destOrd="0" presId="urn:microsoft.com/office/officeart/2005/8/layout/hProcess4"/>
    <dgm:cxn modelId="{FC1D0D7D-A436-4D43-ADAB-CC8C09AE7226}" type="presParOf" srcId="{8A62DACC-44D2-4B3F-B9C2-D1394352FA7E}" destId="{240C41F7-B333-409A-A2EA-397CBF2FAB38}" srcOrd="4" destOrd="0" presId="urn:microsoft.com/office/officeart/2005/8/layout/hProcess4"/>
    <dgm:cxn modelId="{EB02B744-61CC-4662-91B6-E3530D9BC7BD}" type="presParOf" srcId="{C157B49B-6BF0-49D2-8070-50C215FED173}" destId="{E4539055-9BAC-4CC6-9A96-6F05F9A53159}" srcOrd="1" destOrd="0" presId="urn:microsoft.com/office/officeart/2005/8/layout/hProcess4"/>
    <dgm:cxn modelId="{B5340CD5-A78D-4CBD-8A6D-DBF99CDD8F90}" type="presParOf" srcId="{C157B49B-6BF0-49D2-8070-50C215FED173}" destId="{826E29F1-342A-4FB2-B0BE-A388656F3768}" srcOrd="2" destOrd="0" presId="urn:microsoft.com/office/officeart/2005/8/layout/hProcess4"/>
    <dgm:cxn modelId="{DB7BF8AD-C84F-410D-9E02-7D9FB3031DFD}" type="presParOf" srcId="{826E29F1-342A-4FB2-B0BE-A388656F3768}" destId="{49555F07-A096-4650-8126-8046D006F049}" srcOrd="0" destOrd="0" presId="urn:microsoft.com/office/officeart/2005/8/layout/hProcess4"/>
    <dgm:cxn modelId="{559345B1-08F1-424F-A193-7FE5FE9DAB5C}" type="presParOf" srcId="{826E29F1-342A-4FB2-B0BE-A388656F3768}" destId="{D9671BD5-CB55-4D54-AA5A-BE9AB1E1BC98}" srcOrd="1" destOrd="0" presId="urn:microsoft.com/office/officeart/2005/8/layout/hProcess4"/>
    <dgm:cxn modelId="{92974FF9-D80D-4353-8217-7FAA0F3543BF}" type="presParOf" srcId="{826E29F1-342A-4FB2-B0BE-A388656F3768}" destId="{AB644D06-80C6-4CBE-A8F2-68563D000B74}" srcOrd="2" destOrd="0" presId="urn:microsoft.com/office/officeart/2005/8/layout/hProcess4"/>
    <dgm:cxn modelId="{D5347162-EE31-41BB-9A26-6FAA4112F47E}" type="presParOf" srcId="{826E29F1-342A-4FB2-B0BE-A388656F3768}" destId="{28826250-F764-4A22-B1A7-4EFDF4E96BA2}" srcOrd="3" destOrd="0" presId="urn:microsoft.com/office/officeart/2005/8/layout/hProcess4"/>
    <dgm:cxn modelId="{628DC3C1-1031-4142-879F-F420BB87FA88}" type="presParOf" srcId="{826E29F1-342A-4FB2-B0BE-A388656F3768}" destId="{B3F0E09F-8207-4AAD-B517-16B744AB6BBE}" srcOrd="4" destOrd="0" presId="urn:microsoft.com/office/officeart/2005/8/layout/hProcess4"/>
    <dgm:cxn modelId="{63587FA5-E904-42AA-946A-44B966065ECD}" type="presParOf" srcId="{C157B49B-6BF0-49D2-8070-50C215FED173}" destId="{6AA54F8F-AA0D-4BB9-9DDE-3095B289472C}" srcOrd="3" destOrd="0" presId="urn:microsoft.com/office/officeart/2005/8/layout/hProcess4"/>
    <dgm:cxn modelId="{F3493A74-B201-4285-8C31-D772E9D85EF1}" type="presParOf" srcId="{C157B49B-6BF0-49D2-8070-50C215FED173}" destId="{60F38940-2A74-4E8A-8098-D5C5EF86A92E}" srcOrd="4" destOrd="0" presId="urn:microsoft.com/office/officeart/2005/8/layout/hProcess4"/>
    <dgm:cxn modelId="{8053B916-ACC9-4406-AA9E-136A03313A7F}" type="presParOf" srcId="{60F38940-2A74-4E8A-8098-D5C5EF86A92E}" destId="{91C7AF1A-38A2-4F95-94EF-980832F4676F}" srcOrd="0" destOrd="0" presId="urn:microsoft.com/office/officeart/2005/8/layout/hProcess4"/>
    <dgm:cxn modelId="{23E4C705-05ED-4E31-8444-86B80A2F5BEE}" type="presParOf" srcId="{60F38940-2A74-4E8A-8098-D5C5EF86A92E}" destId="{E8FCD874-B704-4CDC-91DE-48276F9CAB2F}" srcOrd="1" destOrd="0" presId="urn:microsoft.com/office/officeart/2005/8/layout/hProcess4"/>
    <dgm:cxn modelId="{1B34F13E-DE5A-4D6E-A56F-0AF404F7B6E8}" type="presParOf" srcId="{60F38940-2A74-4E8A-8098-D5C5EF86A92E}" destId="{F76BEE54-4197-4F02-809E-8A4C999C7F56}" srcOrd="2" destOrd="0" presId="urn:microsoft.com/office/officeart/2005/8/layout/hProcess4"/>
    <dgm:cxn modelId="{0A4C8A29-4141-4566-8616-4C97D8E9939C}" type="presParOf" srcId="{60F38940-2A74-4E8A-8098-D5C5EF86A92E}" destId="{D0DD1598-0F84-4C17-8041-7F69EDD2475C}" srcOrd="3" destOrd="0" presId="urn:microsoft.com/office/officeart/2005/8/layout/hProcess4"/>
    <dgm:cxn modelId="{E062C77E-81C1-4E05-A72F-0AE0A29BBC9B}" type="presParOf" srcId="{60F38940-2A74-4E8A-8098-D5C5EF86A92E}" destId="{8015CBA8-6E59-42A3-87DC-B3C90219043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493F4-CF17-48D0-876F-5392AA5E2470}">
      <dsp:nvSpPr>
        <dsp:cNvPr id="0" name=""/>
        <dsp:cNvSpPr/>
      </dsp:nvSpPr>
      <dsp:spPr>
        <a:xfrm>
          <a:off x="1733" y="1041709"/>
          <a:ext cx="1673753" cy="1144585"/>
        </a:xfrm>
        <a:prstGeom prst="roundRect">
          <a:avLst>
            <a:gd name="adj" fmla="val 10000"/>
          </a:avLst>
        </a:prstGeom>
        <a:solidFill>
          <a:schemeClr val="lt1">
            <a:alpha val="90000"/>
            <a:hueOff val="0"/>
            <a:satOff val="0"/>
            <a:lumOff val="0"/>
            <a:alphaOff val="0"/>
          </a:schemeClr>
        </a:solidFill>
        <a:ln w="9525" cap="flat" cmpd="sng" algn="ctr">
          <a:solidFill>
            <a:srgbClr val="763E5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90000"/>
            </a:lnSpc>
            <a:spcBef>
              <a:spcPct val="0"/>
            </a:spcBef>
            <a:spcAft>
              <a:spcPct val="15000"/>
            </a:spcAft>
            <a:buChar char="•"/>
          </a:pPr>
          <a:r>
            <a:rPr lang="tr-TR" sz="1600" b="0" i="0" kern="1200" dirty="0">
              <a:latin typeface="Cambria" panose="02040503050406030204" pitchFamily="18" charset="0"/>
              <a:ea typeface="Cambria" panose="02040503050406030204" pitchFamily="18" charset="0"/>
            </a:rPr>
            <a:t>Karatay Medresesi</a:t>
          </a:r>
        </a:p>
      </dsp:txBody>
      <dsp:txXfrm>
        <a:off x="28073" y="1068049"/>
        <a:ext cx="1621073" cy="846637"/>
      </dsp:txXfrm>
    </dsp:sp>
    <dsp:sp modelId="{E4539055-9BAC-4CC6-9A96-6F05F9A53159}">
      <dsp:nvSpPr>
        <dsp:cNvPr id="0" name=""/>
        <dsp:cNvSpPr/>
      </dsp:nvSpPr>
      <dsp:spPr>
        <a:xfrm>
          <a:off x="904857" y="1067476"/>
          <a:ext cx="1859583" cy="1859583"/>
        </a:xfrm>
        <a:prstGeom prst="leftCircularArrow">
          <a:avLst>
            <a:gd name="adj1" fmla="val 2498"/>
            <a:gd name="adj2" fmla="val 302758"/>
            <a:gd name="adj3" fmla="val 2078268"/>
            <a:gd name="adj4" fmla="val 9024489"/>
            <a:gd name="adj5" fmla="val 2915"/>
          </a:avLst>
        </a:prstGeom>
        <a:solidFill>
          <a:srgbClr val="2C80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34923B-0DDF-4E57-A52B-E19171E4CB7F}">
      <dsp:nvSpPr>
        <dsp:cNvPr id="0" name=""/>
        <dsp:cNvSpPr/>
      </dsp:nvSpPr>
      <dsp:spPr>
        <a:xfrm>
          <a:off x="453130" y="1941026"/>
          <a:ext cx="1233536" cy="490536"/>
        </a:xfrm>
        <a:prstGeom prst="roundRect">
          <a:avLst>
            <a:gd name="adj" fmla="val 10000"/>
          </a:avLst>
        </a:prstGeom>
        <a:solidFill>
          <a:srgbClr val="763E5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ea typeface="Cambria" panose="02040503050406030204" pitchFamily="18" charset="0"/>
            </a:rPr>
            <a:t>1251 </a:t>
          </a:r>
        </a:p>
      </dsp:txBody>
      <dsp:txXfrm>
        <a:off x="467497" y="1955393"/>
        <a:ext cx="1204802" cy="461802"/>
      </dsp:txXfrm>
    </dsp:sp>
    <dsp:sp modelId="{D9671BD5-CB55-4D54-AA5A-BE9AB1E1BC98}">
      <dsp:nvSpPr>
        <dsp:cNvPr id="0" name=""/>
        <dsp:cNvSpPr/>
      </dsp:nvSpPr>
      <dsp:spPr>
        <a:xfrm>
          <a:off x="1907890" y="1041709"/>
          <a:ext cx="1984368" cy="1144585"/>
        </a:xfrm>
        <a:prstGeom prst="roundRect">
          <a:avLst>
            <a:gd name="adj" fmla="val 10000"/>
          </a:avLst>
        </a:prstGeom>
        <a:solidFill>
          <a:schemeClr val="lt1">
            <a:alpha val="90000"/>
            <a:hueOff val="0"/>
            <a:satOff val="0"/>
            <a:lumOff val="0"/>
            <a:alphaOff val="0"/>
          </a:schemeClr>
        </a:solidFill>
        <a:ln w="9525" cap="flat" cmpd="sng" algn="ctr">
          <a:solidFill>
            <a:srgbClr val="763E5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Konya Ticaret </a:t>
          </a:r>
        </a:p>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Odası (KTO)</a:t>
          </a:r>
        </a:p>
      </dsp:txBody>
      <dsp:txXfrm>
        <a:off x="1934230" y="1313317"/>
        <a:ext cx="1931688" cy="846637"/>
      </dsp:txXfrm>
    </dsp:sp>
    <dsp:sp modelId="{6AA54F8F-AA0D-4BB9-9DDE-3095B289472C}">
      <dsp:nvSpPr>
        <dsp:cNvPr id="0" name=""/>
        <dsp:cNvSpPr/>
      </dsp:nvSpPr>
      <dsp:spPr>
        <a:xfrm>
          <a:off x="2943398" y="211983"/>
          <a:ext cx="2211077" cy="2211077"/>
        </a:xfrm>
        <a:prstGeom prst="circularArrow">
          <a:avLst>
            <a:gd name="adj1" fmla="val 2101"/>
            <a:gd name="adj2" fmla="val 252308"/>
            <a:gd name="adj3" fmla="val 19572181"/>
            <a:gd name="adj4" fmla="val 12575511"/>
            <a:gd name="adj5" fmla="val 2451"/>
          </a:avLst>
        </a:prstGeom>
        <a:solidFill>
          <a:srgbClr val="2C808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8826250-F764-4A22-B1A7-4EFDF4E96BA2}">
      <dsp:nvSpPr>
        <dsp:cNvPr id="0" name=""/>
        <dsp:cNvSpPr/>
      </dsp:nvSpPr>
      <dsp:spPr>
        <a:xfrm>
          <a:off x="2514594" y="796440"/>
          <a:ext cx="1233536" cy="490536"/>
        </a:xfrm>
        <a:prstGeom prst="roundRect">
          <a:avLst>
            <a:gd name="adj" fmla="val 10000"/>
          </a:avLst>
        </a:prstGeom>
        <a:solidFill>
          <a:srgbClr val="763E5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ea typeface="Cambria" panose="02040503050406030204" pitchFamily="18" charset="0"/>
            </a:rPr>
            <a:t>1882 </a:t>
          </a:r>
        </a:p>
      </dsp:txBody>
      <dsp:txXfrm>
        <a:off x="2528961" y="810807"/>
        <a:ext cx="1204802" cy="461802"/>
      </dsp:txXfrm>
    </dsp:sp>
    <dsp:sp modelId="{E8FCD874-B704-4CDC-91DE-48276F9CAB2F}">
      <dsp:nvSpPr>
        <dsp:cNvPr id="0" name=""/>
        <dsp:cNvSpPr/>
      </dsp:nvSpPr>
      <dsp:spPr>
        <a:xfrm>
          <a:off x="4113482" y="1041709"/>
          <a:ext cx="1999023" cy="1144585"/>
        </a:xfrm>
        <a:prstGeom prst="roundRect">
          <a:avLst>
            <a:gd name="adj" fmla="val 10000"/>
          </a:avLst>
        </a:prstGeom>
        <a:solidFill>
          <a:schemeClr val="lt1">
            <a:alpha val="90000"/>
            <a:hueOff val="0"/>
            <a:satOff val="0"/>
            <a:lumOff val="0"/>
            <a:alphaOff val="0"/>
          </a:schemeClr>
        </a:solidFill>
        <a:ln w="9525" cap="flat" cmpd="sng" algn="ctr">
          <a:solidFill>
            <a:srgbClr val="763E56"/>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KTO Karatay </a:t>
          </a:r>
        </a:p>
        <a:p>
          <a:pPr marL="171450" lvl="1" indent="-171450" algn="ctr" defTabSz="711200">
            <a:lnSpc>
              <a:spcPct val="100000"/>
            </a:lnSpc>
            <a:spcBef>
              <a:spcPct val="0"/>
            </a:spcBef>
            <a:spcAft>
              <a:spcPts val="0"/>
            </a:spcAft>
            <a:buChar char="•"/>
          </a:pPr>
          <a:r>
            <a:rPr lang="tr-TR" sz="1600" b="0" kern="1200" dirty="0">
              <a:latin typeface="Cambria" panose="02040503050406030204" pitchFamily="18" charset="0"/>
            </a:rPr>
            <a:t>Üniversitesi</a:t>
          </a:r>
        </a:p>
      </dsp:txBody>
      <dsp:txXfrm>
        <a:off x="4139822" y="1068049"/>
        <a:ext cx="1946343" cy="846637"/>
      </dsp:txXfrm>
    </dsp:sp>
    <dsp:sp modelId="{D0DD1598-0F84-4C17-8041-7F69EDD2475C}">
      <dsp:nvSpPr>
        <dsp:cNvPr id="0" name=""/>
        <dsp:cNvSpPr/>
      </dsp:nvSpPr>
      <dsp:spPr>
        <a:xfrm>
          <a:off x="4727513" y="1941026"/>
          <a:ext cx="1233536" cy="490536"/>
        </a:xfrm>
        <a:prstGeom prst="roundRect">
          <a:avLst>
            <a:gd name="adj" fmla="val 10000"/>
          </a:avLst>
        </a:prstGeom>
        <a:solidFill>
          <a:srgbClr val="763E5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Cambria" panose="02040503050406030204" pitchFamily="18" charset="0"/>
            </a:rPr>
            <a:t>2009</a:t>
          </a:r>
        </a:p>
      </dsp:txBody>
      <dsp:txXfrm>
        <a:off x="4741880" y="1955393"/>
        <a:ext cx="1204802" cy="461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50474" cy="497047"/>
          </a:xfrm>
          <a:prstGeom prst="rect">
            <a:avLst/>
          </a:prstGeom>
        </p:spPr>
        <p:txBody>
          <a:bodyPr vert="horz" lIns="91577" tIns="45788" rIns="91577" bIns="45788" rtlCol="0"/>
          <a:lstStyle>
            <a:lvl1pPr algn="l">
              <a:defRPr sz="1200"/>
            </a:lvl1pPr>
          </a:lstStyle>
          <a:p>
            <a:endParaRPr lang="tr-TR"/>
          </a:p>
        </p:txBody>
      </p:sp>
      <p:sp>
        <p:nvSpPr>
          <p:cNvPr id="3" name="2 Veri Yer Tutucusu"/>
          <p:cNvSpPr>
            <a:spLocks noGrp="1"/>
          </p:cNvSpPr>
          <p:nvPr>
            <p:ph type="dt" sz="quarter" idx="1"/>
          </p:nvPr>
        </p:nvSpPr>
        <p:spPr>
          <a:xfrm>
            <a:off x="3856738" y="0"/>
            <a:ext cx="2950474" cy="497047"/>
          </a:xfrm>
          <a:prstGeom prst="rect">
            <a:avLst/>
          </a:prstGeom>
        </p:spPr>
        <p:txBody>
          <a:bodyPr vert="horz" lIns="91577" tIns="45788" rIns="91577" bIns="45788" rtlCol="0"/>
          <a:lstStyle>
            <a:lvl1pPr algn="r">
              <a:defRPr sz="1200"/>
            </a:lvl1pPr>
          </a:lstStyle>
          <a:p>
            <a:fld id="{8ACE9DA7-711D-48A2-8A64-F21EA58FFDD5}" type="datetimeFigureOut">
              <a:rPr lang="tr-TR" smtClean="0"/>
              <a:pPr/>
              <a:t>9.12.2024</a:t>
            </a:fld>
            <a:endParaRPr lang="tr-TR"/>
          </a:p>
        </p:txBody>
      </p:sp>
      <p:sp>
        <p:nvSpPr>
          <p:cNvPr id="4" name="3 Altbilgi Yer Tutucusu"/>
          <p:cNvSpPr>
            <a:spLocks noGrp="1"/>
          </p:cNvSpPr>
          <p:nvPr>
            <p:ph type="ftr" sz="quarter" idx="2"/>
          </p:nvPr>
        </p:nvSpPr>
        <p:spPr>
          <a:xfrm>
            <a:off x="1" y="9442153"/>
            <a:ext cx="2950474" cy="497047"/>
          </a:xfrm>
          <a:prstGeom prst="rect">
            <a:avLst/>
          </a:prstGeom>
        </p:spPr>
        <p:txBody>
          <a:bodyPr vert="horz" lIns="91577" tIns="45788" rIns="91577" bIns="45788" rtlCol="0" anchor="b"/>
          <a:lstStyle>
            <a:lvl1pPr algn="l">
              <a:defRPr sz="1200"/>
            </a:lvl1pPr>
          </a:lstStyle>
          <a:p>
            <a:endParaRPr lang="tr-TR"/>
          </a:p>
        </p:txBody>
      </p:sp>
      <p:sp>
        <p:nvSpPr>
          <p:cNvPr id="5" name="4 Slayt Numarası Yer Tutucusu"/>
          <p:cNvSpPr>
            <a:spLocks noGrp="1"/>
          </p:cNvSpPr>
          <p:nvPr>
            <p:ph type="sldNum" sz="quarter" idx="3"/>
          </p:nvPr>
        </p:nvSpPr>
        <p:spPr>
          <a:xfrm>
            <a:off x="3856738" y="9442153"/>
            <a:ext cx="2950474" cy="497047"/>
          </a:xfrm>
          <a:prstGeom prst="rect">
            <a:avLst/>
          </a:prstGeom>
        </p:spPr>
        <p:txBody>
          <a:bodyPr vert="horz" lIns="91577" tIns="45788" rIns="91577" bIns="45788" rtlCol="0" anchor="b"/>
          <a:lstStyle>
            <a:lvl1pPr algn="r">
              <a:defRPr sz="1200"/>
            </a:lvl1pPr>
          </a:lstStyle>
          <a:p>
            <a:fld id="{3EA11987-333B-4127-B13F-2611EB3D7517}" type="slidenum">
              <a:rPr lang="tr-TR" smtClean="0"/>
              <a:pPr/>
              <a:t>‹#›</a:t>
            </a:fld>
            <a:endParaRPr lang="tr-TR"/>
          </a:p>
        </p:txBody>
      </p:sp>
    </p:spTree>
    <p:extLst>
      <p:ext uri="{BB962C8B-B14F-4D97-AF65-F5344CB8AC3E}">
        <p14:creationId xmlns:p14="http://schemas.microsoft.com/office/powerpoint/2010/main" val="337694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50474" cy="497047"/>
          </a:xfrm>
          <a:prstGeom prst="rect">
            <a:avLst/>
          </a:prstGeom>
        </p:spPr>
        <p:txBody>
          <a:bodyPr vert="horz" lIns="91577" tIns="45788" rIns="91577" bIns="45788" rtlCol="0"/>
          <a:lstStyle>
            <a:lvl1pPr algn="l">
              <a:defRPr sz="1200"/>
            </a:lvl1pPr>
          </a:lstStyle>
          <a:p>
            <a:endParaRPr lang="tr-TR"/>
          </a:p>
        </p:txBody>
      </p:sp>
      <p:sp>
        <p:nvSpPr>
          <p:cNvPr id="3" name="Veri Yer Tutucusu 2"/>
          <p:cNvSpPr>
            <a:spLocks noGrp="1"/>
          </p:cNvSpPr>
          <p:nvPr>
            <p:ph type="dt" idx="1"/>
          </p:nvPr>
        </p:nvSpPr>
        <p:spPr>
          <a:xfrm>
            <a:off x="3856738" y="0"/>
            <a:ext cx="2950474" cy="497047"/>
          </a:xfrm>
          <a:prstGeom prst="rect">
            <a:avLst/>
          </a:prstGeom>
        </p:spPr>
        <p:txBody>
          <a:bodyPr vert="horz" lIns="91577" tIns="45788" rIns="91577" bIns="45788" rtlCol="0"/>
          <a:lstStyle>
            <a:lvl1pPr algn="r">
              <a:defRPr sz="1200"/>
            </a:lvl1pPr>
          </a:lstStyle>
          <a:p>
            <a:fld id="{5DB51166-9251-4D07-91EF-63BA087CF024}" type="datetimeFigureOut">
              <a:rPr lang="tr-TR" smtClean="0"/>
              <a:pPr/>
              <a:t>9.12.2024</a:t>
            </a:fld>
            <a:endParaRPr lang="tr-TR"/>
          </a:p>
        </p:txBody>
      </p:sp>
      <p:sp>
        <p:nvSpPr>
          <p:cNvPr id="4" name="Slayt Görüntüsü Yer Tutucusu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91577" tIns="45788" rIns="91577" bIns="45788" rtlCol="0" anchor="ctr"/>
          <a:lstStyle/>
          <a:p>
            <a:endParaRPr lang="tr-TR"/>
          </a:p>
        </p:txBody>
      </p:sp>
      <p:sp>
        <p:nvSpPr>
          <p:cNvPr id="5" name="Not Yer Tutucusu 4"/>
          <p:cNvSpPr>
            <a:spLocks noGrp="1"/>
          </p:cNvSpPr>
          <p:nvPr>
            <p:ph type="body" sz="quarter" idx="3"/>
          </p:nvPr>
        </p:nvSpPr>
        <p:spPr>
          <a:xfrm>
            <a:off x="680879" y="4721940"/>
            <a:ext cx="5447030" cy="4473416"/>
          </a:xfrm>
          <a:prstGeom prst="rect">
            <a:avLst/>
          </a:prstGeom>
        </p:spPr>
        <p:txBody>
          <a:bodyPr vert="horz" lIns="91577" tIns="45788" rIns="91577" bIns="4578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42153"/>
            <a:ext cx="2950474" cy="497047"/>
          </a:xfrm>
          <a:prstGeom prst="rect">
            <a:avLst/>
          </a:prstGeom>
        </p:spPr>
        <p:txBody>
          <a:bodyPr vert="horz" lIns="91577" tIns="45788" rIns="91577" bIns="45788" rtlCol="0" anchor="b"/>
          <a:lstStyle>
            <a:lvl1pPr algn="l">
              <a:defRPr sz="1200"/>
            </a:lvl1pPr>
          </a:lstStyle>
          <a:p>
            <a:endParaRPr lang="tr-TR"/>
          </a:p>
        </p:txBody>
      </p:sp>
      <p:sp>
        <p:nvSpPr>
          <p:cNvPr id="7" name="Slayt Numarası Yer Tutucusu 6"/>
          <p:cNvSpPr>
            <a:spLocks noGrp="1"/>
          </p:cNvSpPr>
          <p:nvPr>
            <p:ph type="sldNum" sz="quarter" idx="5"/>
          </p:nvPr>
        </p:nvSpPr>
        <p:spPr>
          <a:xfrm>
            <a:off x="3856738" y="9442153"/>
            <a:ext cx="2950474" cy="497047"/>
          </a:xfrm>
          <a:prstGeom prst="rect">
            <a:avLst/>
          </a:prstGeom>
        </p:spPr>
        <p:txBody>
          <a:bodyPr vert="horz" lIns="91577" tIns="45788" rIns="91577" bIns="45788" rtlCol="0" anchor="b"/>
          <a:lstStyle>
            <a:lvl1pPr algn="r">
              <a:defRPr sz="1200"/>
            </a:lvl1pPr>
          </a:lstStyle>
          <a:p>
            <a:fld id="{8E0DD3FA-D1B3-4080-A2DF-76B69E539447}" type="slidenum">
              <a:rPr lang="tr-TR" smtClean="0"/>
              <a:pPr/>
              <a:t>‹#›</a:t>
            </a:fld>
            <a:endParaRPr lang="tr-TR"/>
          </a:p>
        </p:txBody>
      </p:sp>
    </p:spTree>
    <p:extLst>
      <p:ext uri="{BB962C8B-B14F-4D97-AF65-F5344CB8AC3E}">
        <p14:creationId xmlns:p14="http://schemas.microsoft.com/office/powerpoint/2010/main" val="214907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a:t>
            </a:fld>
            <a:endParaRPr lang="tr-TR"/>
          </a:p>
        </p:txBody>
      </p:sp>
    </p:spTree>
    <p:extLst>
      <p:ext uri="{BB962C8B-B14F-4D97-AF65-F5344CB8AC3E}">
        <p14:creationId xmlns:p14="http://schemas.microsoft.com/office/powerpoint/2010/main" val="423395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11</a:t>
            </a:fld>
            <a:endParaRPr lang="tr-TR"/>
          </a:p>
        </p:txBody>
      </p:sp>
    </p:spTree>
    <p:extLst>
      <p:ext uri="{BB962C8B-B14F-4D97-AF65-F5344CB8AC3E}">
        <p14:creationId xmlns:p14="http://schemas.microsoft.com/office/powerpoint/2010/main" val="307986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12</a:t>
            </a:fld>
            <a:endParaRPr lang="tr-TR"/>
          </a:p>
        </p:txBody>
      </p:sp>
    </p:spTree>
    <p:extLst>
      <p:ext uri="{BB962C8B-B14F-4D97-AF65-F5344CB8AC3E}">
        <p14:creationId xmlns:p14="http://schemas.microsoft.com/office/powerpoint/2010/main" val="17229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13</a:t>
            </a:fld>
            <a:endParaRPr lang="tr-TR"/>
          </a:p>
        </p:txBody>
      </p:sp>
    </p:spTree>
    <p:extLst>
      <p:ext uri="{BB962C8B-B14F-4D97-AF65-F5344CB8AC3E}">
        <p14:creationId xmlns:p14="http://schemas.microsoft.com/office/powerpoint/2010/main" val="93044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14</a:t>
            </a:fld>
            <a:endParaRPr lang="tr-TR"/>
          </a:p>
        </p:txBody>
      </p:sp>
    </p:spTree>
    <p:extLst>
      <p:ext uri="{BB962C8B-B14F-4D97-AF65-F5344CB8AC3E}">
        <p14:creationId xmlns:p14="http://schemas.microsoft.com/office/powerpoint/2010/main" val="151606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15</a:t>
            </a:fld>
            <a:endParaRPr lang="tr-TR"/>
          </a:p>
        </p:txBody>
      </p:sp>
    </p:spTree>
    <p:extLst>
      <p:ext uri="{BB962C8B-B14F-4D97-AF65-F5344CB8AC3E}">
        <p14:creationId xmlns:p14="http://schemas.microsoft.com/office/powerpoint/2010/main" val="150444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16</a:t>
            </a:fld>
            <a:endParaRPr lang="tr-TR"/>
          </a:p>
        </p:txBody>
      </p:sp>
    </p:spTree>
    <p:extLst>
      <p:ext uri="{BB962C8B-B14F-4D97-AF65-F5344CB8AC3E}">
        <p14:creationId xmlns:p14="http://schemas.microsoft.com/office/powerpoint/2010/main" val="2151703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17</a:t>
            </a:fld>
            <a:endParaRPr lang="tr-TR"/>
          </a:p>
        </p:txBody>
      </p:sp>
    </p:spTree>
    <p:extLst>
      <p:ext uri="{BB962C8B-B14F-4D97-AF65-F5344CB8AC3E}">
        <p14:creationId xmlns:p14="http://schemas.microsoft.com/office/powerpoint/2010/main" val="191897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18</a:t>
            </a:fld>
            <a:endParaRPr lang="tr-TR"/>
          </a:p>
        </p:txBody>
      </p:sp>
    </p:spTree>
    <p:extLst>
      <p:ext uri="{BB962C8B-B14F-4D97-AF65-F5344CB8AC3E}">
        <p14:creationId xmlns:p14="http://schemas.microsoft.com/office/powerpoint/2010/main" val="187807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3</a:t>
            </a:fld>
            <a:endParaRPr lang="tr-TR"/>
          </a:p>
        </p:txBody>
      </p:sp>
    </p:spTree>
    <p:extLst>
      <p:ext uri="{BB962C8B-B14F-4D97-AF65-F5344CB8AC3E}">
        <p14:creationId xmlns:p14="http://schemas.microsoft.com/office/powerpoint/2010/main" val="39497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4</a:t>
            </a:fld>
            <a:endParaRPr lang="tr-TR"/>
          </a:p>
        </p:txBody>
      </p:sp>
    </p:spTree>
    <p:extLst>
      <p:ext uri="{BB962C8B-B14F-4D97-AF65-F5344CB8AC3E}">
        <p14:creationId xmlns:p14="http://schemas.microsoft.com/office/powerpoint/2010/main" val="258585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5</a:t>
            </a:fld>
            <a:endParaRPr lang="tr-TR"/>
          </a:p>
        </p:txBody>
      </p:sp>
    </p:spTree>
    <p:extLst>
      <p:ext uri="{BB962C8B-B14F-4D97-AF65-F5344CB8AC3E}">
        <p14:creationId xmlns:p14="http://schemas.microsoft.com/office/powerpoint/2010/main" val="32093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6</a:t>
            </a:fld>
            <a:endParaRPr lang="tr-TR"/>
          </a:p>
        </p:txBody>
      </p:sp>
    </p:spTree>
    <p:extLst>
      <p:ext uri="{BB962C8B-B14F-4D97-AF65-F5344CB8AC3E}">
        <p14:creationId xmlns:p14="http://schemas.microsoft.com/office/powerpoint/2010/main" val="111378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7</a:t>
            </a:fld>
            <a:endParaRPr lang="tr-TR"/>
          </a:p>
        </p:txBody>
      </p:sp>
    </p:spTree>
    <p:extLst>
      <p:ext uri="{BB962C8B-B14F-4D97-AF65-F5344CB8AC3E}">
        <p14:creationId xmlns:p14="http://schemas.microsoft.com/office/powerpoint/2010/main" val="378457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8</a:t>
            </a:fld>
            <a:endParaRPr lang="tr-TR"/>
          </a:p>
        </p:txBody>
      </p:sp>
    </p:spTree>
    <p:extLst>
      <p:ext uri="{BB962C8B-B14F-4D97-AF65-F5344CB8AC3E}">
        <p14:creationId xmlns:p14="http://schemas.microsoft.com/office/powerpoint/2010/main" val="55359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9</a:t>
            </a:fld>
            <a:endParaRPr lang="tr-TR"/>
          </a:p>
        </p:txBody>
      </p:sp>
    </p:spTree>
    <p:extLst>
      <p:ext uri="{BB962C8B-B14F-4D97-AF65-F5344CB8AC3E}">
        <p14:creationId xmlns:p14="http://schemas.microsoft.com/office/powerpoint/2010/main" val="129396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0DD3FA-D1B3-4080-A2DF-76B69E539447}" type="slidenum">
              <a:rPr lang="tr-TR" smtClean="0"/>
              <a:pPr/>
              <a:t>10</a:t>
            </a:fld>
            <a:endParaRPr lang="tr-TR"/>
          </a:p>
        </p:txBody>
      </p:sp>
    </p:spTree>
    <p:extLst>
      <p:ext uri="{BB962C8B-B14F-4D97-AF65-F5344CB8AC3E}">
        <p14:creationId xmlns:p14="http://schemas.microsoft.com/office/powerpoint/2010/main" val="363741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9.12.2024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45412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9.12.2024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18460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9.12.2024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6874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553E498-2C29-4CE8-998E-943E1FE22276}" type="datetimeFigureOut">
              <a:rPr lang="tr-TR" smtClean="0"/>
              <a:pPr/>
              <a:t>9.12.2024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219829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3E498-2C29-4CE8-998E-943E1FE22276}" type="datetimeFigureOut">
              <a:rPr lang="tr-TR" smtClean="0"/>
              <a:pPr/>
              <a:t>9.12.2024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104640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A553E498-2C29-4CE8-998E-943E1FE22276}" type="datetimeFigureOut">
              <a:rPr lang="tr-TR" smtClean="0"/>
              <a:pPr/>
              <a:t>9.12.2024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6397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A553E498-2C29-4CE8-998E-943E1FE22276}" type="datetimeFigureOut">
              <a:rPr lang="tr-TR" smtClean="0"/>
              <a:pPr/>
              <a:t>9.12.2024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57600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A553E498-2C29-4CE8-998E-943E1FE22276}" type="datetimeFigureOut">
              <a:rPr lang="tr-TR" smtClean="0"/>
              <a:pPr/>
              <a:t>9.12.2024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72838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3E498-2C29-4CE8-998E-943E1FE22276}" type="datetimeFigureOut">
              <a:rPr lang="tr-TR" smtClean="0"/>
              <a:pPr/>
              <a:t>9.12.2024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32251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3E498-2C29-4CE8-998E-943E1FE22276}" type="datetimeFigureOut">
              <a:rPr lang="tr-TR" smtClean="0"/>
              <a:pPr/>
              <a:t>9.12.2024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1842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53E498-2C29-4CE8-998E-943E1FE22276}" type="datetimeFigureOut">
              <a:rPr lang="tr-TR" smtClean="0"/>
              <a:pPr/>
              <a:t>9.12.2024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377C4F-D18D-4194-8B0D-8964C51610D4}" type="slidenum">
              <a:rPr lang="tr-TR" smtClean="0"/>
              <a:pPr/>
              <a:t>‹#›</a:t>
            </a:fld>
            <a:endParaRPr lang="tr-TR"/>
          </a:p>
        </p:txBody>
      </p:sp>
    </p:spTree>
    <p:extLst>
      <p:ext uri="{BB962C8B-B14F-4D97-AF65-F5344CB8AC3E}">
        <p14:creationId xmlns:p14="http://schemas.microsoft.com/office/powerpoint/2010/main" val="364479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3E498-2C29-4CE8-998E-943E1FE22276}" type="datetimeFigureOut">
              <a:rPr lang="tr-TR" smtClean="0"/>
              <a:pPr/>
              <a:t>9.12.2024</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7C4F-D18D-4194-8B0D-8964C51610D4}" type="slidenum">
              <a:rPr lang="tr-TR" smtClean="0"/>
              <a:pPr/>
              <a:t>‹#›</a:t>
            </a:fld>
            <a:endParaRPr lang="tr-TR"/>
          </a:p>
        </p:txBody>
      </p:sp>
    </p:spTree>
    <p:extLst>
      <p:ext uri="{BB962C8B-B14F-4D97-AF65-F5344CB8AC3E}">
        <p14:creationId xmlns:p14="http://schemas.microsoft.com/office/powerpoint/2010/main" val="16623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5.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3.jpeg"/><Relationship Id="rId5" Type="http://schemas.openxmlformats.org/officeDocument/2006/relationships/image" Target="../media/image3.png"/><Relationship Id="rId10" Type="http://schemas.openxmlformats.org/officeDocument/2006/relationships/image" Target="../media/image42.jpeg"/><Relationship Id="rId4" Type="http://schemas.openxmlformats.org/officeDocument/2006/relationships/image" Target="../media/image2.jpeg"/><Relationship Id="rId9" Type="http://schemas.openxmlformats.org/officeDocument/2006/relationships/image" Target="../media/image41.jpeg"/><Relationship Id="rId1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0.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8.jpeg"/><Relationship Id="rId5" Type="http://schemas.openxmlformats.org/officeDocument/2006/relationships/image" Target="../media/image3.png"/><Relationship Id="rId15" Type="http://schemas.openxmlformats.org/officeDocument/2006/relationships/image" Target="../media/image10.jpg"/><Relationship Id="rId10" Type="http://schemas.openxmlformats.org/officeDocument/2006/relationships/image" Target="../media/image47.jpeg"/><Relationship Id="rId4" Type="http://schemas.openxmlformats.org/officeDocument/2006/relationships/image" Target="../media/image2.jpeg"/><Relationship Id="rId9" Type="http://schemas.openxmlformats.org/officeDocument/2006/relationships/image" Target="../media/image46.jpeg"/><Relationship Id="rId14" Type="http://schemas.openxmlformats.org/officeDocument/2006/relationships/image" Target="../media/image51.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5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54.jpg"/><Relationship Id="rId5" Type="http://schemas.openxmlformats.org/officeDocument/2006/relationships/image" Target="../media/image3.png"/><Relationship Id="rId10" Type="http://schemas.openxmlformats.org/officeDocument/2006/relationships/image" Target="../media/image53.jpeg"/><Relationship Id="rId4" Type="http://schemas.openxmlformats.org/officeDocument/2006/relationships/image" Target="../media/image2.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58.jpeg"/><Relationship Id="rId5" Type="http://schemas.openxmlformats.org/officeDocument/2006/relationships/image" Target="../media/image3.png"/><Relationship Id="rId10" Type="http://schemas.openxmlformats.org/officeDocument/2006/relationships/image" Target="../media/image57.jpeg"/><Relationship Id="rId4" Type="http://schemas.openxmlformats.org/officeDocument/2006/relationships/image" Target="../media/image2.jpeg"/><Relationship Id="rId9"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4.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6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2.jpeg"/><Relationship Id="rId5" Type="http://schemas.openxmlformats.org/officeDocument/2006/relationships/image" Target="../media/image3.png"/><Relationship Id="rId10" Type="http://schemas.openxmlformats.org/officeDocument/2006/relationships/image" Target="../media/image61.jpeg"/><Relationship Id="rId4" Type="http://schemas.openxmlformats.org/officeDocument/2006/relationships/image" Target="../media/image2.jpeg"/><Relationship Id="rId9" Type="http://schemas.openxmlformats.org/officeDocument/2006/relationships/image" Target="../media/image60.jpeg"/><Relationship Id="rId14" Type="http://schemas.openxmlformats.org/officeDocument/2006/relationships/image" Target="../media/image65.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0.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8.jpeg"/><Relationship Id="rId5" Type="http://schemas.openxmlformats.org/officeDocument/2006/relationships/image" Target="../media/image3.png"/><Relationship Id="rId10" Type="http://schemas.openxmlformats.org/officeDocument/2006/relationships/image" Target="../media/image67.jpeg"/><Relationship Id="rId4" Type="http://schemas.openxmlformats.org/officeDocument/2006/relationships/image" Target="../media/image2.jpeg"/><Relationship Id="rId9" Type="http://schemas.openxmlformats.org/officeDocument/2006/relationships/image" Target="../media/image66.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5.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3.jpeg"/><Relationship Id="rId5" Type="http://schemas.openxmlformats.org/officeDocument/2006/relationships/image" Target="../media/image3.png"/><Relationship Id="rId10" Type="http://schemas.openxmlformats.org/officeDocument/2006/relationships/image" Target="../media/image72.jpeg"/><Relationship Id="rId4" Type="http://schemas.openxmlformats.org/officeDocument/2006/relationships/image" Target="../media/image2.jpeg"/><Relationship Id="rId9" Type="http://schemas.openxmlformats.org/officeDocument/2006/relationships/image" Target="../media/image71.jpeg"/><Relationship Id="rId14" Type="http://schemas.openxmlformats.org/officeDocument/2006/relationships/image" Target="../media/image76.jp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1.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9.jpg"/><Relationship Id="rId5" Type="http://schemas.openxmlformats.org/officeDocument/2006/relationships/image" Target="../media/image3.png"/><Relationship Id="rId10" Type="http://schemas.openxmlformats.org/officeDocument/2006/relationships/image" Target="../media/image78.jpg"/><Relationship Id="rId4" Type="http://schemas.openxmlformats.org/officeDocument/2006/relationships/image" Target="../media/image2.jpeg"/><Relationship Id="rId9" Type="http://schemas.openxmlformats.org/officeDocument/2006/relationships/image" Target="../media/image77.jpg"/><Relationship Id="rId14" Type="http://schemas.openxmlformats.org/officeDocument/2006/relationships/image" Target="../media/image82.jp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7.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8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5.jpeg"/><Relationship Id="rId5" Type="http://schemas.openxmlformats.org/officeDocument/2006/relationships/image" Target="../media/image3.png"/><Relationship Id="rId10" Type="http://schemas.openxmlformats.org/officeDocument/2006/relationships/image" Target="../media/image84.jpeg"/><Relationship Id="rId4" Type="http://schemas.openxmlformats.org/officeDocument/2006/relationships/image" Target="../media/image2.jpeg"/><Relationship Id="rId9" Type="http://schemas.openxmlformats.org/officeDocument/2006/relationships/image" Target="../media/image83.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png"/><Relationship Id="rId7"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1.jfif"/><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https://mutlu.karatay.edu.tr/index.html" TargetMode="External"/><Relationship Id="rId2" Type="http://schemas.openxmlformats.org/officeDocument/2006/relationships/image" Target="../media/image88.png"/><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hyperlink" Target="http://www.karatay.edu.tr/" TargetMode="External"/><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akif.ergurum@karatay.edu.tr" TargetMode="External"/><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2.jpeg"/><Relationship Id="rId9" Type="http://schemas.openxmlformats.org/officeDocument/2006/relationships/image" Target="../media/image12.jpeg"/><Relationship Id="rId1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8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3.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jpe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2.jpeg"/><Relationship Id="rId9"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88.png"/><Relationship Id="rId1" Type="http://schemas.openxmlformats.org/officeDocument/2006/relationships/slideLayout" Target="../slideLayouts/slideLayout1.xml"/><Relationship Id="rId5" Type="http://schemas.openxmlformats.org/officeDocument/2006/relationships/image" Target="../media/image106.jpeg"/><Relationship Id="rId4" Type="http://schemas.openxmlformats.org/officeDocument/2006/relationships/image" Target="../media/image105.jpeg"/></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88.png"/><Relationship Id="rId1" Type="http://schemas.openxmlformats.org/officeDocument/2006/relationships/slideLayout" Target="../slideLayouts/slideLayout1.xml"/><Relationship Id="rId5" Type="http://schemas.openxmlformats.org/officeDocument/2006/relationships/image" Target="../media/image109.jpeg"/><Relationship Id="rId4" Type="http://schemas.openxmlformats.org/officeDocument/2006/relationships/image" Target="../media/image108.jpeg"/></Relationships>
</file>

<file path=ppt/slides/_rels/slide5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88.png"/><Relationship Id="rId1" Type="http://schemas.openxmlformats.org/officeDocument/2006/relationships/slideLayout" Target="../slideLayouts/slideLayout1.xml"/><Relationship Id="rId5" Type="http://schemas.openxmlformats.org/officeDocument/2006/relationships/image" Target="../media/image112.jpeg"/><Relationship Id="rId4" Type="http://schemas.openxmlformats.org/officeDocument/2006/relationships/image" Target="../media/image111.jpeg"/></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24.jpeg"/><Relationship Id="rId4" Type="http://schemas.openxmlformats.org/officeDocument/2006/relationships/image" Target="../media/image2.jpeg"/><Relationship Id="rId9" Type="http://schemas.openxmlformats.org/officeDocument/2006/relationships/image" Target="../media/image23.jpeg"/></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88.png"/><Relationship Id="rId1" Type="http://schemas.openxmlformats.org/officeDocument/2006/relationships/slideLayout" Target="../slideLayouts/slideLayout1.xml"/><Relationship Id="rId5" Type="http://schemas.openxmlformats.org/officeDocument/2006/relationships/image" Target="../media/image115.jpeg"/><Relationship Id="rId4" Type="http://schemas.openxmlformats.org/officeDocument/2006/relationships/image" Target="../media/image114.jpeg"/></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jp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8.jpeg"/><Relationship Id="rId5" Type="http://schemas.openxmlformats.org/officeDocument/2006/relationships/image" Target="../media/image3.png"/><Relationship Id="rId10" Type="http://schemas.openxmlformats.org/officeDocument/2006/relationships/image" Target="../media/image27.jpeg"/><Relationship Id="rId4" Type="http://schemas.openxmlformats.org/officeDocument/2006/relationships/image" Target="../media/image2.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3.jpeg"/><Relationship Id="rId5" Type="http://schemas.openxmlformats.org/officeDocument/2006/relationships/image" Target="../media/image3.png"/><Relationship Id="rId10" Type="http://schemas.openxmlformats.org/officeDocument/2006/relationships/image" Target="../media/image32.jpeg"/><Relationship Id="rId4" Type="http://schemas.openxmlformats.org/officeDocument/2006/relationships/image" Target="../media/image2.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9.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7.jpeg"/><Relationship Id="rId5" Type="http://schemas.openxmlformats.org/officeDocument/2006/relationships/image" Target="../media/image3.png"/><Relationship Id="rId10" Type="http://schemas.openxmlformats.org/officeDocument/2006/relationships/image" Target="../media/image36.jpeg"/><Relationship Id="rId4" Type="http://schemas.openxmlformats.org/officeDocument/2006/relationships/image" Target="../media/image2.jpeg"/><Relationship Id="rId9" Type="http://schemas.openxmlformats.org/officeDocument/2006/relationships/image" Target="../media/image35.jpeg"/><Relationship Id="rId1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ctrTitle"/>
          </p:nvPr>
        </p:nvSpPr>
        <p:spPr>
          <a:xfrm>
            <a:off x="685800" y="2488611"/>
            <a:ext cx="7772400" cy="2142077"/>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3200" b="1" dirty="0">
                <a:solidFill>
                  <a:schemeClr val="bg1"/>
                </a:solidFill>
                <a:latin typeface="Cambria" panose="02040503050406030204" pitchFamily="18" charset="0"/>
                <a:ea typeface="Tahoma" panose="020B0604030504040204" pitchFamily="34" charset="0"/>
                <a:cs typeface="Tahoma" panose="020B0604030504040204" pitchFamily="34" charset="0"/>
              </a:rPr>
              <a:t>2024-2025 YILI İKTİSADİ, İDARİ VE SOSYAL BİLİMLER FAKÜLTESİ ORYANTASYON PROGRAMI</a:t>
            </a:r>
          </a:p>
        </p:txBody>
      </p:sp>
      <p:sp>
        <p:nvSpPr>
          <p:cNvPr id="2" name="Alt Başlık 1"/>
          <p:cNvSpPr>
            <a:spLocks noGrp="1"/>
          </p:cNvSpPr>
          <p:nvPr>
            <p:ph type="subTitle" idx="1"/>
          </p:nvPr>
        </p:nvSpPr>
        <p:spPr>
          <a:xfrm>
            <a:off x="1371600" y="5085184"/>
            <a:ext cx="6400800" cy="553616"/>
          </a:xfr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a:spcBef>
                <a:spcPct val="0"/>
              </a:spcBef>
            </a:pPr>
            <a:r>
              <a:rPr lang="tr-TR" b="1" dirty="0">
                <a:solidFill>
                  <a:schemeClr val="bg1"/>
                </a:solidFill>
                <a:latin typeface="Cambria" panose="02040503050406030204" pitchFamily="18" charset="0"/>
                <a:ea typeface="Tahoma" panose="020B0604030504040204" pitchFamily="34" charset="0"/>
                <a:cs typeface="Tahoma" panose="020B0604030504040204" pitchFamily="34" charset="0"/>
              </a:rPr>
              <a:t>18.09.2024</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43644"/>
            <a:ext cx="3002620" cy="2016357"/>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046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İslam İktisadı ve Finans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5" name="Metin kutusu 4">
            <a:extLst>
              <a:ext uri="{FF2B5EF4-FFF2-40B4-BE49-F238E27FC236}">
                <a16:creationId xmlns:a16="http://schemas.microsoft.com/office/drawing/2014/main" id="{B413B1A0-19B3-1BA5-D8F9-76C1E3BBADD7}"/>
              </a:ext>
            </a:extLst>
          </p:cNvPr>
          <p:cNvSpPr txBox="1"/>
          <p:nvPr/>
        </p:nvSpPr>
        <p:spPr>
          <a:xfrm>
            <a:off x="44646" y="3945601"/>
            <a:ext cx="2743507"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tr-TR" sz="1600" dirty="0">
                <a:effectLst/>
                <a:latin typeface="+mj-lt"/>
                <a:ea typeface="Calibri" panose="020F0502020204030204" pitchFamily="34" charset="0"/>
              </a:rPr>
              <a:t>                    </a:t>
            </a:r>
            <a:r>
              <a:rPr lang="tr-TR" sz="1600" dirty="0">
                <a:latin typeface="+mj-lt"/>
              </a:rPr>
              <a:t>Prof. Dr. Abdullah TOPCUOĞLU</a:t>
            </a:r>
          </a:p>
        </p:txBody>
      </p:sp>
      <p:sp>
        <p:nvSpPr>
          <p:cNvPr id="6" name="Metin kutusu 5">
            <a:extLst>
              <a:ext uri="{FF2B5EF4-FFF2-40B4-BE49-F238E27FC236}">
                <a16:creationId xmlns:a16="http://schemas.microsoft.com/office/drawing/2014/main" id="{6A4AE4DC-3FBB-8C39-2BEE-93864FBD0228}"/>
              </a:ext>
            </a:extLst>
          </p:cNvPr>
          <p:cNvSpPr txBox="1"/>
          <p:nvPr/>
        </p:nvSpPr>
        <p:spPr>
          <a:xfrm>
            <a:off x="1541817" y="3496443"/>
            <a:ext cx="3456383" cy="323165"/>
          </a:xfrm>
          <a:prstGeom prst="rect">
            <a:avLst/>
          </a:prstGeom>
          <a:noFill/>
        </p:spPr>
        <p:txBody>
          <a:bodyPr wrap="square" rtlCol="0">
            <a:spAutoFit/>
          </a:bodyPr>
          <a:lstStyle/>
          <a:p>
            <a:pPr algn="ctr"/>
            <a:r>
              <a:rPr lang="tr-TR" sz="1500" dirty="0"/>
              <a:t>Doç. Dr. </a:t>
            </a:r>
            <a:r>
              <a:rPr lang="tr-TR" sz="1500" dirty="0" err="1"/>
              <a:t>Kamola</a:t>
            </a:r>
            <a:r>
              <a:rPr lang="tr-TR" sz="1500" dirty="0"/>
              <a:t> ERGUN</a:t>
            </a:r>
          </a:p>
        </p:txBody>
      </p:sp>
      <p:sp>
        <p:nvSpPr>
          <p:cNvPr id="16" name="Metin kutusu 15">
            <a:extLst>
              <a:ext uri="{FF2B5EF4-FFF2-40B4-BE49-F238E27FC236}">
                <a16:creationId xmlns:a16="http://schemas.microsoft.com/office/drawing/2014/main" id="{092B1F94-4DA6-79A8-E3AA-7F28C215FA3A}"/>
              </a:ext>
            </a:extLst>
          </p:cNvPr>
          <p:cNvSpPr txBox="1"/>
          <p:nvPr/>
        </p:nvSpPr>
        <p:spPr>
          <a:xfrm>
            <a:off x="4088138" y="3492568"/>
            <a:ext cx="2637236" cy="323165"/>
          </a:xfrm>
          <a:prstGeom prst="rect">
            <a:avLst/>
          </a:prstGeom>
          <a:noFill/>
        </p:spPr>
        <p:txBody>
          <a:bodyPr wrap="square" rtlCol="0">
            <a:spAutoFit/>
          </a:bodyPr>
          <a:lstStyle/>
          <a:p>
            <a:pPr algn="ctr"/>
            <a:r>
              <a:rPr lang="tr-TR" sz="1500" dirty="0"/>
              <a:t>Dr. Öğr. Üyesi Hüseyin ERGUN</a:t>
            </a:r>
          </a:p>
        </p:txBody>
      </p:sp>
      <p:sp>
        <p:nvSpPr>
          <p:cNvPr id="23" name="Metin kutusu 22">
            <a:extLst>
              <a:ext uri="{FF2B5EF4-FFF2-40B4-BE49-F238E27FC236}">
                <a16:creationId xmlns:a16="http://schemas.microsoft.com/office/drawing/2014/main" id="{D2420772-5AB5-7192-5C98-6A7A16DF72F2}"/>
              </a:ext>
            </a:extLst>
          </p:cNvPr>
          <p:cNvSpPr txBox="1"/>
          <p:nvPr/>
        </p:nvSpPr>
        <p:spPr>
          <a:xfrm>
            <a:off x="6422137" y="3478144"/>
            <a:ext cx="2952328" cy="323165"/>
          </a:xfrm>
          <a:prstGeom prst="rect">
            <a:avLst/>
          </a:prstGeom>
          <a:noFill/>
        </p:spPr>
        <p:txBody>
          <a:bodyPr wrap="square" rtlCol="0">
            <a:spAutoFit/>
          </a:bodyPr>
          <a:lstStyle>
            <a:defPPr>
              <a:defRPr lang="tr-TR"/>
            </a:defPPr>
          </a:lstStyle>
          <a:p>
            <a:pPr algn="ctr"/>
            <a:r>
              <a:rPr lang="tr-TR" sz="1500" dirty="0"/>
              <a:t>Dr. Öğr. Üyesi Selahattin BEKTAŞ </a:t>
            </a:r>
            <a:endParaRPr lang="en-US" sz="1500" dirty="0"/>
          </a:p>
        </p:txBody>
      </p:sp>
      <p:sp>
        <p:nvSpPr>
          <p:cNvPr id="4" name="Metin kutusu 3">
            <a:extLst>
              <a:ext uri="{FF2B5EF4-FFF2-40B4-BE49-F238E27FC236}">
                <a16:creationId xmlns:a16="http://schemas.microsoft.com/office/drawing/2014/main" id="{1124A23E-E611-5A45-A853-FB6B36BC0D06}"/>
              </a:ext>
            </a:extLst>
          </p:cNvPr>
          <p:cNvSpPr txBox="1"/>
          <p:nvPr/>
        </p:nvSpPr>
        <p:spPr>
          <a:xfrm>
            <a:off x="2800307" y="5605363"/>
            <a:ext cx="3032807" cy="338554"/>
          </a:xfrm>
          <a:prstGeom prst="rect">
            <a:avLst/>
          </a:prstGeom>
          <a:noFill/>
        </p:spPr>
        <p:txBody>
          <a:bodyPr wrap="square" rtlCol="0">
            <a:spAutoFit/>
          </a:bodyPr>
          <a:lstStyle/>
          <a:p>
            <a:pPr algn="ctr"/>
            <a:r>
              <a:rPr lang="tr-TR" sz="1600" dirty="0"/>
              <a:t>Arş. Gör. Hasan Basri ALIM</a:t>
            </a:r>
            <a:endParaRPr lang="en-US" sz="1600" dirty="0"/>
          </a:p>
        </p:txBody>
      </p:sp>
      <p:sp>
        <p:nvSpPr>
          <p:cNvPr id="25" name="Metin kutusu 24">
            <a:extLst>
              <a:ext uri="{FF2B5EF4-FFF2-40B4-BE49-F238E27FC236}">
                <a16:creationId xmlns:a16="http://schemas.microsoft.com/office/drawing/2014/main" id="{3C40170A-DCD4-A361-52FE-9F0A485E6E1B}"/>
              </a:ext>
            </a:extLst>
          </p:cNvPr>
          <p:cNvSpPr txBox="1"/>
          <p:nvPr/>
        </p:nvSpPr>
        <p:spPr>
          <a:xfrm>
            <a:off x="6034662" y="5570931"/>
            <a:ext cx="2030642" cy="338554"/>
          </a:xfrm>
          <a:prstGeom prst="rect">
            <a:avLst/>
          </a:prstGeom>
          <a:noFill/>
        </p:spPr>
        <p:txBody>
          <a:bodyPr wrap="square" rtlCol="0">
            <a:spAutoFit/>
          </a:bodyPr>
          <a:lstStyle/>
          <a:p>
            <a:r>
              <a:rPr lang="tr-TR" sz="1600" dirty="0"/>
              <a:t>Arş. Gör. Sinan ÇİMEN</a:t>
            </a:r>
          </a:p>
        </p:txBody>
      </p:sp>
      <p:pic>
        <p:nvPicPr>
          <p:cNvPr id="31" name="Resim 30" descr="metin, kişi, adam, dik içeren bir resim&#10;&#10;Açıklama otomatik olarak oluşturuldu">
            <a:extLst>
              <a:ext uri="{FF2B5EF4-FFF2-40B4-BE49-F238E27FC236}">
                <a16:creationId xmlns:a16="http://schemas.microsoft.com/office/drawing/2014/main" id="{9C0A4F83-E50C-13D5-0438-1EAA9303B29E}"/>
              </a:ext>
            </a:extLst>
          </p:cNvPr>
          <p:cNvPicPr>
            <a:picLocks/>
          </p:cNvPicPr>
          <p:nvPr/>
        </p:nvPicPr>
        <p:blipFill rotWithShape="1">
          <a:blip r:embed="rId9" cstate="print">
            <a:extLst>
              <a:ext uri="{28A0092B-C50C-407E-A947-70E740481C1C}">
                <a14:useLocalDpi xmlns:a14="http://schemas.microsoft.com/office/drawing/2010/main" val="0"/>
              </a:ext>
            </a:extLst>
          </a:blip>
          <a:srcRect l="13805" r="22348"/>
          <a:stretch/>
        </p:blipFill>
        <p:spPr>
          <a:xfrm>
            <a:off x="4605140" y="1837944"/>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Resim 32" descr="metin, kişi, adam, açık hava içeren bir resim&#10;&#10;Açıklama otomatik olarak oluşturuldu">
            <a:extLst>
              <a:ext uri="{FF2B5EF4-FFF2-40B4-BE49-F238E27FC236}">
                <a16:creationId xmlns:a16="http://schemas.microsoft.com/office/drawing/2014/main" id="{CB40021D-DF45-5ED6-FA19-B98F38ED6ECA}"/>
              </a:ext>
            </a:extLst>
          </p:cNvPr>
          <p:cNvPicPr>
            <a:picLocks/>
          </p:cNvPicPr>
          <p:nvPr/>
        </p:nvPicPr>
        <p:blipFill rotWithShape="1">
          <a:blip r:embed="rId10" cstate="print">
            <a:extLst>
              <a:ext uri="{28A0092B-C50C-407E-A947-70E740481C1C}">
                <a14:useLocalDpi xmlns:a14="http://schemas.microsoft.com/office/drawing/2010/main" val="0"/>
              </a:ext>
            </a:extLst>
          </a:blip>
          <a:srcRect l="22730" r="10809"/>
          <a:stretch/>
        </p:blipFill>
        <p:spPr>
          <a:xfrm>
            <a:off x="2648138" y="1863633"/>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Resim 34" descr="kişi, adam, dik, poz içeren bir resim&#10;&#10;Açıklama otomatik olarak oluşturuldu">
            <a:extLst>
              <a:ext uri="{FF2B5EF4-FFF2-40B4-BE49-F238E27FC236}">
                <a16:creationId xmlns:a16="http://schemas.microsoft.com/office/drawing/2014/main" id="{5E5B5AF7-656A-9509-47DD-CC2E069B1D23}"/>
              </a:ext>
            </a:extLst>
          </p:cNvPr>
          <p:cNvPicPr>
            <a:picLocks/>
          </p:cNvPicPr>
          <p:nvPr/>
        </p:nvPicPr>
        <p:blipFill rotWithShape="1">
          <a:blip r:embed="rId11" cstate="print">
            <a:extLst>
              <a:ext uri="{28A0092B-C50C-407E-A947-70E740481C1C}">
                <a14:useLocalDpi xmlns:a14="http://schemas.microsoft.com/office/drawing/2010/main" val="0"/>
              </a:ext>
            </a:extLst>
          </a:blip>
          <a:srcRect l="11321" r="21517"/>
          <a:stretch/>
        </p:blipFill>
        <p:spPr>
          <a:xfrm>
            <a:off x="3596711" y="4026710"/>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Resim 36" descr="adam, kişi, kıyafet, dik içeren bir resim&#10;&#10;Açıklama otomatik olarak oluşturuldu">
            <a:extLst>
              <a:ext uri="{FF2B5EF4-FFF2-40B4-BE49-F238E27FC236}">
                <a16:creationId xmlns:a16="http://schemas.microsoft.com/office/drawing/2014/main" id="{C3B5A895-BA7B-DF1D-CE3F-CE1846ACF068}"/>
              </a:ext>
            </a:extLst>
          </p:cNvPr>
          <p:cNvPicPr>
            <a:picLocks/>
          </p:cNvPicPr>
          <p:nvPr/>
        </p:nvPicPr>
        <p:blipFill rotWithShape="1">
          <a:blip r:embed="rId12" cstate="print">
            <a:extLst>
              <a:ext uri="{28A0092B-C50C-407E-A947-70E740481C1C}">
                <a14:useLocalDpi xmlns:a14="http://schemas.microsoft.com/office/drawing/2010/main" val="0"/>
              </a:ext>
            </a:extLst>
          </a:blip>
          <a:srcRect l="19587" r="14613"/>
          <a:stretch/>
        </p:blipFill>
        <p:spPr>
          <a:xfrm>
            <a:off x="6262707" y="4010774"/>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descr="insan yüzü, adam, insan, giyim, kişi, şahıs içeren bir resim&#10;&#10;Açıklama otomatik olarak oluşturuldu">
            <a:extLst>
              <a:ext uri="{FF2B5EF4-FFF2-40B4-BE49-F238E27FC236}">
                <a16:creationId xmlns:a16="http://schemas.microsoft.com/office/drawing/2014/main" id="{E1136797-B364-0FFB-B879-3376F0C6168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715" r="4831" b="4399"/>
          <a:stretch/>
        </p:blipFill>
        <p:spPr>
          <a:xfrm>
            <a:off x="7080586" y="1819615"/>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sim 1" descr="insan yüzü, gözlük, kişi, şahıs, takım elbise içeren bir resim&#10;&#10;Açıklama otomatik olarak oluşturuldu">
            <a:extLst>
              <a:ext uri="{FF2B5EF4-FFF2-40B4-BE49-F238E27FC236}">
                <a16:creationId xmlns:a16="http://schemas.microsoft.com/office/drawing/2014/main" id="{53464FA8-277F-4E92-F1E8-28E3E5921637}"/>
              </a:ext>
            </a:extLst>
          </p:cNvPr>
          <p:cNvPicPr>
            <a:picLocks noChangeAspect="1"/>
          </p:cNvPicPr>
          <p:nvPr/>
        </p:nvPicPr>
        <p:blipFill>
          <a:blip r:embed="rId14"/>
          <a:stretch>
            <a:fillRect/>
          </a:stretch>
        </p:blipFill>
        <p:spPr>
          <a:xfrm>
            <a:off x="521678" y="2046965"/>
            <a:ext cx="1688476" cy="187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205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Sosyal Hizmet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Metin kutusu 2">
            <a:extLst>
              <a:ext uri="{FF2B5EF4-FFF2-40B4-BE49-F238E27FC236}">
                <a16:creationId xmlns:a16="http://schemas.microsoft.com/office/drawing/2014/main" id="{2F32B039-E8AA-9A83-5D6A-9C34DCF8DF7E}"/>
              </a:ext>
            </a:extLst>
          </p:cNvPr>
          <p:cNvSpPr txBox="1"/>
          <p:nvPr/>
        </p:nvSpPr>
        <p:spPr>
          <a:xfrm>
            <a:off x="1857837" y="3381327"/>
            <a:ext cx="2866839" cy="338554"/>
          </a:xfrm>
          <a:prstGeom prst="rect">
            <a:avLst/>
          </a:prstGeom>
          <a:noFill/>
        </p:spPr>
        <p:txBody>
          <a:bodyPr wrap="square" rtlCol="0">
            <a:spAutoFit/>
          </a:bodyPr>
          <a:lstStyle/>
          <a:p>
            <a:pPr algn="ctr"/>
            <a:r>
              <a:rPr lang="tr-TR" sz="1600" dirty="0"/>
              <a:t>Prof. Dr. Abdullah TOPCUOĞLU</a:t>
            </a:r>
          </a:p>
        </p:txBody>
      </p:sp>
      <p:sp>
        <p:nvSpPr>
          <p:cNvPr id="4" name="Metin kutusu 3">
            <a:extLst>
              <a:ext uri="{FF2B5EF4-FFF2-40B4-BE49-F238E27FC236}">
                <a16:creationId xmlns:a16="http://schemas.microsoft.com/office/drawing/2014/main" id="{3604AC45-4702-616F-319E-BEF66A5B59B3}"/>
              </a:ext>
            </a:extLst>
          </p:cNvPr>
          <p:cNvSpPr txBox="1"/>
          <p:nvPr/>
        </p:nvSpPr>
        <p:spPr>
          <a:xfrm>
            <a:off x="4458213" y="3361653"/>
            <a:ext cx="2644497" cy="338554"/>
          </a:xfrm>
          <a:prstGeom prst="rect">
            <a:avLst/>
          </a:prstGeom>
          <a:noFill/>
        </p:spPr>
        <p:txBody>
          <a:bodyPr wrap="square" rtlCol="0">
            <a:spAutoFit/>
          </a:bodyPr>
          <a:lstStyle/>
          <a:p>
            <a:pPr algn="ctr"/>
            <a:r>
              <a:rPr lang="tr-TR" sz="1600" dirty="0"/>
              <a:t>Doç. Dr. Dilara U. GÜNDÜZ</a:t>
            </a:r>
          </a:p>
        </p:txBody>
      </p:sp>
      <p:sp>
        <p:nvSpPr>
          <p:cNvPr id="27" name="Metin kutusu 26">
            <a:extLst>
              <a:ext uri="{FF2B5EF4-FFF2-40B4-BE49-F238E27FC236}">
                <a16:creationId xmlns:a16="http://schemas.microsoft.com/office/drawing/2014/main" id="{84A04071-58BF-3EAC-3C0B-49EB076BD8AA}"/>
              </a:ext>
            </a:extLst>
          </p:cNvPr>
          <p:cNvSpPr txBox="1"/>
          <p:nvPr/>
        </p:nvSpPr>
        <p:spPr>
          <a:xfrm>
            <a:off x="6958179" y="3300052"/>
            <a:ext cx="2411760" cy="338554"/>
          </a:xfrm>
          <a:prstGeom prst="rect">
            <a:avLst/>
          </a:prstGeom>
          <a:noFill/>
        </p:spPr>
        <p:txBody>
          <a:bodyPr wrap="square" rtlCol="0">
            <a:spAutoFit/>
          </a:bodyPr>
          <a:lstStyle/>
          <a:p>
            <a:r>
              <a:rPr lang="tr-TR" sz="1600" dirty="0"/>
              <a:t>Arş. Gör. Ayşenur BOZ</a:t>
            </a:r>
          </a:p>
        </p:txBody>
      </p:sp>
      <p:sp>
        <p:nvSpPr>
          <p:cNvPr id="31" name="Metin kutusu 30">
            <a:extLst>
              <a:ext uri="{FF2B5EF4-FFF2-40B4-BE49-F238E27FC236}">
                <a16:creationId xmlns:a16="http://schemas.microsoft.com/office/drawing/2014/main" id="{F4EC13F6-007B-9C2D-6C46-3CDA938E1E39}"/>
              </a:ext>
            </a:extLst>
          </p:cNvPr>
          <p:cNvSpPr txBox="1"/>
          <p:nvPr/>
        </p:nvSpPr>
        <p:spPr>
          <a:xfrm>
            <a:off x="2367191" y="5497945"/>
            <a:ext cx="2469857" cy="338554"/>
          </a:xfrm>
          <a:prstGeom prst="rect">
            <a:avLst/>
          </a:prstGeom>
          <a:noFill/>
        </p:spPr>
        <p:txBody>
          <a:bodyPr wrap="square" rtlCol="0">
            <a:spAutoFit/>
          </a:bodyPr>
          <a:lstStyle/>
          <a:p>
            <a:pPr algn="ctr"/>
            <a:r>
              <a:rPr lang="tr-TR" sz="1600" dirty="0"/>
              <a:t>Arş. Gör. Zeliha ULUTAŞ</a:t>
            </a:r>
          </a:p>
        </p:txBody>
      </p:sp>
      <p:sp>
        <p:nvSpPr>
          <p:cNvPr id="33" name="Metin kutusu 32">
            <a:extLst>
              <a:ext uri="{FF2B5EF4-FFF2-40B4-BE49-F238E27FC236}">
                <a16:creationId xmlns:a16="http://schemas.microsoft.com/office/drawing/2014/main" id="{3D0B5B13-E9AD-71B2-548C-66D55B6DD5C8}"/>
              </a:ext>
            </a:extLst>
          </p:cNvPr>
          <p:cNvSpPr txBox="1"/>
          <p:nvPr/>
        </p:nvSpPr>
        <p:spPr>
          <a:xfrm>
            <a:off x="4458213" y="5471970"/>
            <a:ext cx="2353271" cy="338554"/>
          </a:xfrm>
          <a:prstGeom prst="rect">
            <a:avLst/>
          </a:prstGeom>
          <a:noFill/>
        </p:spPr>
        <p:txBody>
          <a:bodyPr wrap="square" rtlCol="0">
            <a:spAutoFit/>
          </a:bodyPr>
          <a:lstStyle/>
          <a:p>
            <a:pPr algn="ctr"/>
            <a:r>
              <a:rPr lang="tr-TR" sz="1600" dirty="0"/>
              <a:t>Arş. Gör. Büşra GÜRBÜZ</a:t>
            </a:r>
            <a:endParaRPr lang="en-US" sz="1600" dirty="0"/>
          </a:p>
        </p:txBody>
      </p:sp>
      <p:sp>
        <p:nvSpPr>
          <p:cNvPr id="35" name="Metin kutusu 34">
            <a:extLst>
              <a:ext uri="{FF2B5EF4-FFF2-40B4-BE49-F238E27FC236}">
                <a16:creationId xmlns:a16="http://schemas.microsoft.com/office/drawing/2014/main" id="{3BA5D9E0-6481-1362-12BF-293A59907C2E}"/>
              </a:ext>
            </a:extLst>
          </p:cNvPr>
          <p:cNvSpPr txBox="1"/>
          <p:nvPr/>
        </p:nvSpPr>
        <p:spPr>
          <a:xfrm>
            <a:off x="6576052" y="5450574"/>
            <a:ext cx="2644497" cy="338554"/>
          </a:xfrm>
          <a:prstGeom prst="rect">
            <a:avLst/>
          </a:prstGeom>
          <a:noFill/>
        </p:spPr>
        <p:txBody>
          <a:bodyPr wrap="square" rtlCol="0">
            <a:spAutoFit/>
          </a:bodyPr>
          <a:lstStyle/>
          <a:p>
            <a:pPr algn="ctr"/>
            <a:r>
              <a:rPr lang="tr-TR" sz="1600" dirty="0"/>
              <a:t>Arş. Gör. Sümeyye A. KUZUCU</a:t>
            </a:r>
          </a:p>
        </p:txBody>
      </p:sp>
      <p:pic>
        <p:nvPicPr>
          <p:cNvPr id="16" name="Resim 16">
            <a:extLst>
              <a:ext uri="{FF2B5EF4-FFF2-40B4-BE49-F238E27FC236}">
                <a16:creationId xmlns:a16="http://schemas.microsoft.com/office/drawing/2014/main" id="{19A4B882-55F4-290C-62F4-40CC60AC571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703" r="12941"/>
          <a:stretch/>
        </p:blipFill>
        <p:spPr bwMode="auto">
          <a:xfrm>
            <a:off x="349560" y="2432508"/>
            <a:ext cx="1550409" cy="1521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Resim 23">
            <a:extLst>
              <a:ext uri="{FF2B5EF4-FFF2-40B4-BE49-F238E27FC236}">
                <a16:creationId xmlns:a16="http://schemas.microsoft.com/office/drawing/2014/main" id="{3EEDF390-BD0A-4E93-8491-B79A4D13EAA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530" r="12156"/>
          <a:stretch/>
        </p:blipFill>
        <p:spPr bwMode="auto">
          <a:xfrm>
            <a:off x="5065287" y="1742468"/>
            <a:ext cx="1452360" cy="1443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Resim 25">
            <a:extLst>
              <a:ext uri="{FF2B5EF4-FFF2-40B4-BE49-F238E27FC236}">
                <a16:creationId xmlns:a16="http://schemas.microsoft.com/office/drawing/2014/main" id="{2A4B31D2-9688-2BDF-66DA-B0DF8653D5F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0520" r="18077"/>
          <a:stretch/>
        </p:blipFill>
        <p:spPr bwMode="auto">
          <a:xfrm>
            <a:off x="7242948" y="1700097"/>
            <a:ext cx="1452360" cy="1442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Resim 27">
            <a:extLst>
              <a:ext uri="{FF2B5EF4-FFF2-40B4-BE49-F238E27FC236}">
                <a16:creationId xmlns:a16="http://schemas.microsoft.com/office/drawing/2014/main" id="{ABC34E0A-0F68-517B-9F78-477364AB5C2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924" r="16744"/>
          <a:stretch/>
        </p:blipFill>
        <p:spPr bwMode="auto">
          <a:xfrm>
            <a:off x="2852184" y="3936448"/>
            <a:ext cx="1499872" cy="143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4">
            <a:extLst>
              <a:ext uri="{FF2B5EF4-FFF2-40B4-BE49-F238E27FC236}">
                <a16:creationId xmlns:a16="http://schemas.microsoft.com/office/drawing/2014/main" id="{794EBE90-90E2-27DA-8F9C-AC42EA2B4AE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241" r="20624"/>
          <a:stretch/>
        </p:blipFill>
        <p:spPr bwMode="auto">
          <a:xfrm>
            <a:off x="4958421" y="3950124"/>
            <a:ext cx="1452360" cy="143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Resim 31">
            <a:extLst>
              <a:ext uri="{FF2B5EF4-FFF2-40B4-BE49-F238E27FC236}">
                <a16:creationId xmlns:a16="http://schemas.microsoft.com/office/drawing/2014/main" id="{17721B9E-C217-4FBF-3AA9-34656E327F48}"/>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308" r="25756"/>
          <a:stretch/>
        </p:blipFill>
        <p:spPr bwMode="auto">
          <a:xfrm>
            <a:off x="7172121" y="3843887"/>
            <a:ext cx="1452360" cy="143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7FE87CF8-08E1-EF68-BE21-66A4AC9D709A}"/>
              </a:ext>
            </a:extLst>
          </p:cNvPr>
          <p:cNvSpPr txBox="1"/>
          <p:nvPr/>
        </p:nvSpPr>
        <p:spPr>
          <a:xfrm>
            <a:off x="-190854" y="4131730"/>
            <a:ext cx="3146104" cy="584775"/>
          </a:xfrm>
          <a:prstGeom prst="rect">
            <a:avLst/>
          </a:prstGeom>
          <a:noFill/>
        </p:spPr>
        <p:txBody>
          <a:bodyPr wrap="square">
            <a:spAutoFit/>
          </a:bodyPr>
          <a:lstStyle/>
          <a:p>
            <a:pPr algn="ct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t>Doç. Dr. Demet AKARÇAY ULUTAŞ</a:t>
            </a:r>
            <a:endParaRPr lang="tr-TR" sz="1600" dirty="0">
              <a:effectLst/>
              <a:latin typeface="+mj-lt"/>
              <a:ea typeface="Calibri" panose="020F0502020204030204" pitchFamily="34" charset="0"/>
            </a:endParaRPr>
          </a:p>
        </p:txBody>
      </p:sp>
      <p:pic>
        <p:nvPicPr>
          <p:cNvPr id="2" name="Resim 1" descr="insan yüzü, gözlük, kişi, şahıs, takım elbise içeren bir resim&#10;&#10;Açıklama otomatik olarak oluşturuldu">
            <a:extLst>
              <a:ext uri="{FF2B5EF4-FFF2-40B4-BE49-F238E27FC236}">
                <a16:creationId xmlns:a16="http://schemas.microsoft.com/office/drawing/2014/main" id="{48F4204C-A0CB-3FBC-2057-68626C90251D}"/>
              </a:ext>
            </a:extLst>
          </p:cNvPr>
          <p:cNvPicPr>
            <a:picLocks noChangeAspect="1"/>
          </p:cNvPicPr>
          <p:nvPr/>
        </p:nvPicPr>
        <p:blipFill>
          <a:blip r:embed="rId15"/>
          <a:stretch>
            <a:fillRect/>
          </a:stretch>
        </p:blipFill>
        <p:spPr>
          <a:xfrm>
            <a:off x="2806053" y="1716928"/>
            <a:ext cx="1533933" cy="1550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043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Psikoloji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97157" y="6097041"/>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16" name="Metin kutusu 15">
            <a:extLst>
              <a:ext uri="{FF2B5EF4-FFF2-40B4-BE49-F238E27FC236}">
                <a16:creationId xmlns:a16="http://schemas.microsoft.com/office/drawing/2014/main" id="{092B1F94-4DA6-79A8-E3AA-7F28C215FA3A}"/>
              </a:ext>
            </a:extLst>
          </p:cNvPr>
          <p:cNvSpPr txBox="1"/>
          <p:nvPr/>
        </p:nvSpPr>
        <p:spPr>
          <a:xfrm>
            <a:off x="230620" y="4508179"/>
            <a:ext cx="3039389" cy="584775"/>
          </a:xfrm>
          <a:prstGeom prst="rect">
            <a:avLst/>
          </a:prstGeom>
          <a:noFill/>
        </p:spPr>
        <p:txBody>
          <a:bodyPr wrap="square" rtlCol="0">
            <a:spAutoFit/>
          </a:bodyPr>
          <a:lstStyle/>
          <a:p>
            <a:pPr algn="ctr"/>
            <a:r>
              <a:rPr lang="tr-TR" sz="1600" b="1" dirty="0"/>
              <a:t>Bölüm Başkanı</a:t>
            </a:r>
          </a:p>
          <a:p>
            <a:r>
              <a:rPr lang="tr-TR" sz="1600" dirty="0"/>
              <a:t>Dr. Öğr. Üyesi Petek BİLİM ARIKAN</a:t>
            </a:r>
          </a:p>
        </p:txBody>
      </p:sp>
      <p:sp>
        <p:nvSpPr>
          <p:cNvPr id="23" name="Metin kutusu 22">
            <a:extLst>
              <a:ext uri="{FF2B5EF4-FFF2-40B4-BE49-F238E27FC236}">
                <a16:creationId xmlns:a16="http://schemas.microsoft.com/office/drawing/2014/main" id="{D2420772-5AB5-7192-5C98-6A7A16DF72F2}"/>
              </a:ext>
            </a:extLst>
          </p:cNvPr>
          <p:cNvSpPr txBox="1"/>
          <p:nvPr/>
        </p:nvSpPr>
        <p:spPr>
          <a:xfrm>
            <a:off x="5508103" y="3641253"/>
            <a:ext cx="4028190" cy="338554"/>
          </a:xfrm>
          <a:prstGeom prst="rect">
            <a:avLst/>
          </a:prstGeom>
          <a:noFill/>
        </p:spPr>
        <p:txBody>
          <a:bodyPr wrap="square" rtlCol="0">
            <a:spAutoFit/>
          </a:bodyPr>
          <a:lstStyle>
            <a:defPPr>
              <a:defRPr lang="tr-TR"/>
            </a:defPPr>
          </a:lstStyle>
          <a:p>
            <a:pPr algn="ctr"/>
            <a:r>
              <a:rPr lang="tr-TR" sz="1600" dirty="0"/>
              <a:t>Dr. Öğr. Üyesi Zeynep GÜLTEKİN AHÇI</a:t>
            </a:r>
          </a:p>
        </p:txBody>
      </p:sp>
      <p:sp>
        <p:nvSpPr>
          <p:cNvPr id="4" name="Metin kutusu 3">
            <a:extLst>
              <a:ext uri="{FF2B5EF4-FFF2-40B4-BE49-F238E27FC236}">
                <a16:creationId xmlns:a16="http://schemas.microsoft.com/office/drawing/2014/main" id="{1124A23E-E611-5A45-A853-FB6B36BC0D06}"/>
              </a:ext>
            </a:extLst>
          </p:cNvPr>
          <p:cNvSpPr txBox="1"/>
          <p:nvPr/>
        </p:nvSpPr>
        <p:spPr>
          <a:xfrm>
            <a:off x="2927848" y="3588062"/>
            <a:ext cx="2820789" cy="338554"/>
          </a:xfrm>
          <a:prstGeom prst="rect">
            <a:avLst/>
          </a:prstGeom>
          <a:noFill/>
        </p:spPr>
        <p:txBody>
          <a:bodyPr wrap="square" rtlCol="0">
            <a:spAutoFit/>
          </a:bodyPr>
          <a:lstStyle/>
          <a:p>
            <a:r>
              <a:rPr lang="tr-TR" sz="1600" dirty="0"/>
              <a:t>Doç. Dr. Ali Metehan ÇALIŞKAN</a:t>
            </a:r>
          </a:p>
        </p:txBody>
      </p:sp>
      <p:pic>
        <p:nvPicPr>
          <p:cNvPr id="24" name="Resim 23" descr="insan yüzü, giyim, kişi, şahıs, adam, insan içeren bir resim&#10;&#10;Açıklama otomatik olarak oluşturuldu">
            <a:extLst>
              <a:ext uri="{FF2B5EF4-FFF2-40B4-BE49-F238E27FC236}">
                <a16:creationId xmlns:a16="http://schemas.microsoft.com/office/drawing/2014/main" id="{E6BAB677-F4FE-8948-B555-5F9DA4BF44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9033" y="1575213"/>
            <a:ext cx="1449595" cy="1831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Resim 50">
            <a:extLst>
              <a:ext uri="{FF2B5EF4-FFF2-40B4-BE49-F238E27FC236}">
                <a16:creationId xmlns:a16="http://schemas.microsoft.com/office/drawing/2014/main" id="{49A91571-F2D0-894C-7977-405530E0D0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97401" y="1620165"/>
            <a:ext cx="1449595" cy="172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Resim 2" descr="insan yüzü, kişi, şahıs, gülümsemek, gülüş, giyim içeren bir resim&#10;&#10;Açıklama otomatik olarak oluşturuldu">
            <a:extLst>
              <a:ext uri="{FF2B5EF4-FFF2-40B4-BE49-F238E27FC236}">
                <a16:creationId xmlns:a16="http://schemas.microsoft.com/office/drawing/2014/main" id="{938C2B88-6B28-B99A-6CF8-F85ADBC78610}"/>
              </a:ext>
            </a:extLst>
          </p:cNvPr>
          <p:cNvPicPr>
            <a:picLocks noChangeAspect="1"/>
          </p:cNvPicPr>
          <p:nvPr/>
        </p:nvPicPr>
        <p:blipFill>
          <a:blip r:embed="rId11"/>
          <a:stretch>
            <a:fillRect/>
          </a:stretch>
        </p:blipFill>
        <p:spPr>
          <a:xfrm>
            <a:off x="723470" y="2139667"/>
            <a:ext cx="1804822" cy="2065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descr="insan yüzü, takım elbise, kişi, şahıs, giyim içeren bir resim&#10;&#10;Açıklama otomatik olarak oluşturuldu">
            <a:extLst>
              <a:ext uri="{FF2B5EF4-FFF2-40B4-BE49-F238E27FC236}">
                <a16:creationId xmlns:a16="http://schemas.microsoft.com/office/drawing/2014/main" id="{76D418BD-9F24-AD66-935B-B1C8F6C5D664}"/>
              </a:ext>
            </a:extLst>
          </p:cNvPr>
          <p:cNvPicPr>
            <a:picLocks noChangeAspect="1"/>
          </p:cNvPicPr>
          <p:nvPr/>
        </p:nvPicPr>
        <p:blipFill>
          <a:blip r:embed="rId12"/>
          <a:stretch>
            <a:fillRect/>
          </a:stretch>
        </p:blipFill>
        <p:spPr>
          <a:xfrm>
            <a:off x="4293830" y="3997813"/>
            <a:ext cx="1804822" cy="1507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tin kutusu 9">
            <a:extLst>
              <a:ext uri="{FF2B5EF4-FFF2-40B4-BE49-F238E27FC236}">
                <a16:creationId xmlns:a16="http://schemas.microsoft.com/office/drawing/2014/main" id="{175B4266-9809-2167-D992-4C22398E112E}"/>
              </a:ext>
            </a:extLst>
          </p:cNvPr>
          <p:cNvSpPr txBox="1"/>
          <p:nvPr/>
        </p:nvSpPr>
        <p:spPr>
          <a:xfrm>
            <a:off x="2780832" y="5674518"/>
            <a:ext cx="4767262" cy="369332"/>
          </a:xfrm>
          <a:prstGeom prst="rect">
            <a:avLst/>
          </a:prstGeom>
          <a:noFill/>
        </p:spPr>
        <p:txBody>
          <a:bodyPr wrap="square">
            <a:spAutoFit/>
          </a:bodyPr>
          <a:lstStyle/>
          <a:p>
            <a:pPr algn="ctr"/>
            <a:r>
              <a:rPr lang="tr-TR" sz="1800" dirty="0"/>
              <a:t>Dr. Öğr. Üyesi Muhammed ARIKAN</a:t>
            </a:r>
          </a:p>
        </p:txBody>
      </p:sp>
    </p:spTree>
    <p:extLst>
      <p:ext uri="{BB962C8B-B14F-4D97-AF65-F5344CB8AC3E}">
        <p14:creationId xmlns:p14="http://schemas.microsoft.com/office/powerpoint/2010/main" val="32102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Psikoloji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38654" cy="101597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4" name="Metin kutusu 3">
            <a:extLst>
              <a:ext uri="{FF2B5EF4-FFF2-40B4-BE49-F238E27FC236}">
                <a16:creationId xmlns:a16="http://schemas.microsoft.com/office/drawing/2014/main" id="{FAA7CE4B-AC43-9C32-B4EA-9F817AB17A8B}"/>
              </a:ext>
            </a:extLst>
          </p:cNvPr>
          <p:cNvSpPr txBox="1"/>
          <p:nvPr/>
        </p:nvSpPr>
        <p:spPr>
          <a:xfrm>
            <a:off x="4890124" y="5386435"/>
            <a:ext cx="2497068" cy="338554"/>
          </a:xfrm>
          <a:prstGeom prst="rect">
            <a:avLst/>
          </a:prstGeom>
          <a:noFill/>
        </p:spPr>
        <p:txBody>
          <a:bodyPr wrap="square" rtlCol="0">
            <a:spAutoFit/>
          </a:bodyPr>
          <a:lstStyle/>
          <a:p>
            <a:pPr algn="ctr"/>
            <a:r>
              <a:rPr lang="tr-TR" sz="1600" dirty="0"/>
              <a:t>Arş. Gör. Beyza ÖZTAŞ</a:t>
            </a:r>
          </a:p>
        </p:txBody>
      </p:sp>
      <p:sp>
        <p:nvSpPr>
          <p:cNvPr id="24" name="Metin kutusu 23">
            <a:extLst>
              <a:ext uri="{FF2B5EF4-FFF2-40B4-BE49-F238E27FC236}">
                <a16:creationId xmlns:a16="http://schemas.microsoft.com/office/drawing/2014/main" id="{BA44C6A4-DBAB-A50B-7D5A-1C4ACB143A31}"/>
              </a:ext>
            </a:extLst>
          </p:cNvPr>
          <p:cNvSpPr txBox="1"/>
          <p:nvPr/>
        </p:nvSpPr>
        <p:spPr>
          <a:xfrm rot="10800000" flipV="1">
            <a:off x="5053870" y="3306470"/>
            <a:ext cx="2169575" cy="338554"/>
          </a:xfrm>
          <a:prstGeom prst="rect">
            <a:avLst/>
          </a:prstGeom>
          <a:noFill/>
        </p:spPr>
        <p:txBody>
          <a:bodyPr wrap="square" rtlCol="0">
            <a:spAutoFit/>
          </a:bodyPr>
          <a:lstStyle/>
          <a:p>
            <a:pPr algn="ctr"/>
            <a:r>
              <a:rPr lang="tr-TR" sz="1600" dirty="0"/>
              <a:t>Arş. Gör. Nazım ŞEN</a:t>
            </a:r>
          </a:p>
        </p:txBody>
      </p:sp>
      <p:sp>
        <p:nvSpPr>
          <p:cNvPr id="57" name="Metin kutusu 56">
            <a:extLst>
              <a:ext uri="{FF2B5EF4-FFF2-40B4-BE49-F238E27FC236}">
                <a16:creationId xmlns:a16="http://schemas.microsoft.com/office/drawing/2014/main" id="{4A52DF87-BE53-C490-BE45-FC0DF81A1D33}"/>
              </a:ext>
            </a:extLst>
          </p:cNvPr>
          <p:cNvSpPr txBox="1"/>
          <p:nvPr/>
        </p:nvSpPr>
        <p:spPr>
          <a:xfrm>
            <a:off x="1789742" y="5386435"/>
            <a:ext cx="2331152" cy="584775"/>
          </a:xfrm>
          <a:prstGeom prst="rect">
            <a:avLst/>
          </a:prstGeom>
          <a:noFill/>
        </p:spPr>
        <p:txBody>
          <a:bodyPr wrap="square" rtlCol="0">
            <a:spAutoFit/>
          </a:bodyPr>
          <a:lstStyle/>
          <a:p>
            <a:pPr algn="ctr"/>
            <a:r>
              <a:rPr lang="tr-TR" sz="1600" dirty="0"/>
              <a:t>Arş. Gör. </a:t>
            </a:r>
            <a:r>
              <a:rPr lang="tr-TR" sz="1600" dirty="0" err="1"/>
              <a:t>Fatmatüz</a:t>
            </a:r>
            <a:r>
              <a:rPr lang="tr-TR" sz="1600" dirty="0"/>
              <a:t> ZEHRA </a:t>
            </a:r>
            <a:endParaRPr lang="en-US" sz="1600" dirty="0"/>
          </a:p>
          <a:p>
            <a:pPr algn="ctr"/>
            <a:r>
              <a:rPr lang="tr-TR" sz="1600" dirty="0"/>
              <a:t>GEÇİMLİ</a:t>
            </a:r>
          </a:p>
        </p:txBody>
      </p:sp>
      <p:pic>
        <p:nvPicPr>
          <p:cNvPr id="2" name="Picture 2">
            <a:extLst>
              <a:ext uri="{FF2B5EF4-FFF2-40B4-BE49-F238E27FC236}">
                <a16:creationId xmlns:a16="http://schemas.microsoft.com/office/drawing/2014/main" id="{22852B22-0034-4A1D-9FF1-F476A1412F2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675" r="19687"/>
          <a:stretch/>
        </p:blipFill>
        <p:spPr bwMode="auto">
          <a:xfrm>
            <a:off x="2177898" y="1714528"/>
            <a:ext cx="1554842" cy="143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71B4E117-0A0A-9BE4-230B-BDDBAE94A2D9}"/>
              </a:ext>
            </a:extLst>
          </p:cNvPr>
          <p:cNvSpPr txBox="1"/>
          <p:nvPr/>
        </p:nvSpPr>
        <p:spPr>
          <a:xfrm>
            <a:off x="1706785" y="3306470"/>
            <a:ext cx="2497067" cy="338554"/>
          </a:xfrm>
          <a:prstGeom prst="rect">
            <a:avLst/>
          </a:prstGeom>
          <a:noFill/>
        </p:spPr>
        <p:txBody>
          <a:bodyPr wrap="square">
            <a:spAutoFit/>
          </a:bodyPr>
          <a:lstStyle/>
          <a:p>
            <a:pPr algn="ctr"/>
            <a:r>
              <a:rPr lang="tr-TR" sz="1600" dirty="0"/>
              <a:t>Arş. Gör. Emre SUNAY</a:t>
            </a:r>
          </a:p>
        </p:txBody>
      </p:sp>
      <p:pic>
        <p:nvPicPr>
          <p:cNvPr id="10" name="Resim 19">
            <a:extLst>
              <a:ext uri="{FF2B5EF4-FFF2-40B4-BE49-F238E27FC236}">
                <a16:creationId xmlns:a16="http://schemas.microsoft.com/office/drawing/2014/main" id="{7BA7DBF4-A24E-31E6-08E5-8A8E093E50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0917" r="20917"/>
          <a:stretch/>
        </p:blipFill>
        <p:spPr bwMode="auto">
          <a:xfrm>
            <a:off x="5361238" y="1731767"/>
            <a:ext cx="1554842" cy="142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Resim 15">
            <a:extLst>
              <a:ext uri="{FF2B5EF4-FFF2-40B4-BE49-F238E27FC236}">
                <a16:creationId xmlns:a16="http://schemas.microsoft.com/office/drawing/2014/main" id="{7FF6A889-1B46-E4C9-ECDB-1EB02E56F2A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787" r="13360"/>
          <a:stretch/>
        </p:blipFill>
        <p:spPr>
          <a:xfrm>
            <a:off x="5364088" y="3852206"/>
            <a:ext cx="1554842" cy="1366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Resim 34">
            <a:extLst>
              <a:ext uri="{FF2B5EF4-FFF2-40B4-BE49-F238E27FC236}">
                <a16:creationId xmlns:a16="http://schemas.microsoft.com/office/drawing/2014/main" id="{D9B03600-C8D3-2D13-0EAC-973C720E5DA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387" r="12760"/>
          <a:stretch/>
        </p:blipFill>
        <p:spPr>
          <a:xfrm>
            <a:off x="2149453" y="3864327"/>
            <a:ext cx="1554842" cy="1366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036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Sosyoloji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4" name="Metin kutusu 3">
            <a:extLst>
              <a:ext uri="{FF2B5EF4-FFF2-40B4-BE49-F238E27FC236}">
                <a16:creationId xmlns:a16="http://schemas.microsoft.com/office/drawing/2014/main" id="{3604AC45-4702-616F-319E-BEF66A5B59B3}"/>
              </a:ext>
            </a:extLst>
          </p:cNvPr>
          <p:cNvSpPr txBox="1"/>
          <p:nvPr/>
        </p:nvSpPr>
        <p:spPr>
          <a:xfrm>
            <a:off x="2189101" y="3315612"/>
            <a:ext cx="2384727" cy="307777"/>
          </a:xfrm>
          <a:prstGeom prst="rect">
            <a:avLst/>
          </a:prstGeom>
          <a:noFill/>
        </p:spPr>
        <p:txBody>
          <a:bodyPr wrap="square" rtlCol="0">
            <a:spAutoFit/>
          </a:bodyPr>
          <a:lstStyle/>
          <a:p>
            <a:r>
              <a:rPr lang="tr-TR" sz="1400" dirty="0"/>
              <a:t>Doç. Dr. Hatice BUDAK</a:t>
            </a:r>
          </a:p>
        </p:txBody>
      </p:sp>
      <p:sp>
        <p:nvSpPr>
          <p:cNvPr id="27" name="Metin kutusu 26">
            <a:extLst>
              <a:ext uri="{FF2B5EF4-FFF2-40B4-BE49-F238E27FC236}">
                <a16:creationId xmlns:a16="http://schemas.microsoft.com/office/drawing/2014/main" id="{84A04071-58BF-3EAC-3C0B-49EB076BD8AA}"/>
              </a:ext>
            </a:extLst>
          </p:cNvPr>
          <p:cNvSpPr txBox="1"/>
          <p:nvPr/>
        </p:nvSpPr>
        <p:spPr>
          <a:xfrm>
            <a:off x="4129728" y="3325726"/>
            <a:ext cx="2564467" cy="307777"/>
          </a:xfrm>
          <a:prstGeom prst="rect">
            <a:avLst/>
          </a:prstGeom>
          <a:noFill/>
        </p:spPr>
        <p:txBody>
          <a:bodyPr wrap="square" rtlCol="0">
            <a:spAutoFit/>
          </a:bodyPr>
          <a:lstStyle/>
          <a:p>
            <a:r>
              <a:rPr lang="tr-TR" sz="1400" dirty="0"/>
              <a:t>Dr. Öğr. Üyesi Döne AYHAN</a:t>
            </a:r>
          </a:p>
        </p:txBody>
      </p:sp>
      <p:sp>
        <p:nvSpPr>
          <p:cNvPr id="31" name="Metin kutusu 30">
            <a:extLst>
              <a:ext uri="{FF2B5EF4-FFF2-40B4-BE49-F238E27FC236}">
                <a16:creationId xmlns:a16="http://schemas.microsoft.com/office/drawing/2014/main" id="{F4EC13F6-007B-9C2D-6C46-3CDA938E1E39}"/>
              </a:ext>
            </a:extLst>
          </p:cNvPr>
          <p:cNvSpPr txBox="1"/>
          <p:nvPr/>
        </p:nvSpPr>
        <p:spPr>
          <a:xfrm>
            <a:off x="2279343" y="5620204"/>
            <a:ext cx="3132619" cy="338554"/>
          </a:xfrm>
          <a:prstGeom prst="rect">
            <a:avLst/>
          </a:prstGeom>
          <a:noFill/>
        </p:spPr>
        <p:txBody>
          <a:bodyPr wrap="square" rtlCol="0">
            <a:spAutoFit/>
          </a:bodyPr>
          <a:lstStyle/>
          <a:p>
            <a:pPr algn="ctr"/>
            <a:r>
              <a:rPr lang="tr-TR" sz="1600" dirty="0"/>
              <a:t>Dr. Öğr. Üyesi  Berkay ÇETİN</a:t>
            </a:r>
          </a:p>
        </p:txBody>
      </p:sp>
      <p:sp>
        <p:nvSpPr>
          <p:cNvPr id="33" name="Metin kutusu 32">
            <a:extLst>
              <a:ext uri="{FF2B5EF4-FFF2-40B4-BE49-F238E27FC236}">
                <a16:creationId xmlns:a16="http://schemas.microsoft.com/office/drawing/2014/main" id="{3D0B5B13-E9AD-71B2-548C-66D55B6DD5C8}"/>
              </a:ext>
            </a:extLst>
          </p:cNvPr>
          <p:cNvSpPr txBox="1"/>
          <p:nvPr/>
        </p:nvSpPr>
        <p:spPr>
          <a:xfrm>
            <a:off x="5641286" y="5600033"/>
            <a:ext cx="2316939" cy="338554"/>
          </a:xfrm>
          <a:prstGeom prst="rect">
            <a:avLst/>
          </a:prstGeom>
          <a:noFill/>
        </p:spPr>
        <p:txBody>
          <a:bodyPr wrap="square" rtlCol="0">
            <a:spAutoFit/>
          </a:bodyPr>
          <a:lstStyle/>
          <a:p>
            <a:r>
              <a:rPr lang="tr-TR" sz="1600" dirty="0"/>
              <a:t>Arş. Gör. Emre AKTÜRK</a:t>
            </a:r>
          </a:p>
        </p:txBody>
      </p:sp>
      <p:pic>
        <p:nvPicPr>
          <p:cNvPr id="2" name="Resim 1">
            <a:extLst>
              <a:ext uri="{FF2B5EF4-FFF2-40B4-BE49-F238E27FC236}">
                <a16:creationId xmlns:a16="http://schemas.microsoft.com/office/drawing/2014/main" id="{E8C887C8-E336-3F3B-18FD-EF6DCFF5961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52" r="18438"/>
          <a:stretch/>
        </p:blipFill>
        <p:spPr bwMode="auto">
          <a:xfrm>
            <a:off x="561400" y="2444812"/>
            <a:ext cx="159759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
            <a:extLst>
              <a:ext uri="{FF2B5EF4-FFF2-40B4-BE49-F238E27FC236}">
                <a16:creationId xmlns:a16="http://schemas.microsoft.com/office/drawing/2014/main" id="{DE0A8A28-EE78-C2AD-D6D1-223823ACDDF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4489" t="9101" r="33282" b="21629"/>
          <a:stretch/>
        </p:blipFill>
        <p:spPr bwMode="auto">
          <a:xfrm>
            <a:off x="2675218" y="1743492"/>
            <a:ext cx="1449596"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Resim 22">
            <a:extLst>
              <a:ext uri="{FF2B5EF4-FFF2-40B4-BE49-F238E27FC236}">
                <a16:creationId xmlns:a16="http://schemas.microsoft.com/office/drawing/2014/main" id="{1A37242D-F663-45BB-2372-34C5F892B3B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995" r="26384"/>
          <a:stretch/>
        </p:blipFill>
        <p:spPr bwMode="auto">
          <a:xfrm>
            <a:off x="4641042" y="1767490"/>
            <a:ext cx="1449596"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4">
            <a:extLst>
              <a:ext uri="{FF2B5EF4-FFF2-40B4-BE49-F238E27FC236}">
                <a16:creationId xmlns:a16="http://schemas.microsoft.com/office/drawing/2014/main" id="{2489F4A6-F6F3-E241-0C63-C4A588755FD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591" r="12706"/>
          <a:stretch/>
        </p:blipFill>
        <p:spPr bwMode="auto">
          <a:xfrm>
            <a:off x="6880188" y="1721034"/>
            <a:ext cx="1449595" cy="1475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Resim 28">
            <a:extLst>
              <a:ext uri="{FF2B5EF4-FFF2-40B4-BE49-F238E27FC236}">
                <a16:creationId xmlns:a16="http://schemas.microsoft.com/office/drawing/2014/main" id="{356147CF-1DA9-B395-765D-517B2D07F68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1131" r="18083"/>
          <a:stretch/>
        </p:blipFill>
        <p:spPr bwMode="auto">
          <a:xfrm>
            <a:off x="3122405" y="4077907"/>
            <a:ext cx="1449595" cy="1474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4" name="Grup 3">
            <a:extLst>
              <a:ext uri="{FF2B5EF4-FFF2-40B4-BE49-F238E27FC236}">
                <a16:creationId xmlns:a16="http://schemas.microsoft.com/office/drawing/2014/main" id="{B3CD89E4-2EE7-ABCA-2D94-D4968AD9D545}"/>
              </a:ext>
            </a:extLst>
          </p:cNvPr>
          <p:cNvGrpSpPr>
            <a:grpSpLocks/>
          </p:cNvGrpSpPr>
          <p:nvPr/>
        </p:nvGrpSpPr>
        <p:grpSpPr bwMode="auto">
          <a:xfrm>
            <a:off x="5733714" y="4120708"/>
            <a:ext cx="1610370" cy="1475581"/>
            <a:chOff x="2109847" y="2724185"/>
            <a:chExt cx="1823469" cy="2326838"/>
          </a:xfrm>
        </p:grpSpPr>
        <p:pic>
          <p:nvPicPr>
            <p:cNvPr id="36" name="Resim 15">
              <a:extLst>
                <a:ext uri="{FF2B5EF4-FFF2-40B4-BE49-F238E27FC236}">
                  <a16:creationId xmlns:a16="http://schemas.microsoft.com/office/drawing/2014/main" id="{9240CD4D-1C23-BC69-C864-693039E301B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4939" r="23213"/>
            <a:stretch/>
          </p:blipFill>
          <p:spPr bwMode="auto">
            <a:xfrm>
              <a:off x="2223276" y="2724185"/>
              <a:ext cx="1641419" cy="2326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İçerik Yer Tutucusu 2">
              <a:extLst>
                <a:ext uri="{FF2B5EF4-FFF2-40B4-BE49-F238E27FC236}">
                  <a16:creationId xmlns:a16="http://schemas.microsoft.com/office/drawing/2014/main" id="{C84EFDC4-D6F4-978C-53E6-41C15C5C1137}"/>
                </a:ext>
              </a:extLst>
            </p:cNvPr>
            <p:cNvSpPr txBox="1">
              <a:spLocks noChangeArrowheads="1"/>
            </p:cNvSpPr>
            <p:nvPr/>
          </p:nvSpPr>
          <p:spPr bwMode="auto">
            <a:xfrm>
              <a:off x="2109847" y="4353568"/>
              <a:ext cx="1823469" cy="53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buFont typeface="Arial" panose="020B0604020202020204" pitchFamily="34" charset="0"/>
                <a:buNone/>
              </a:pPr>
              <a:endParaRPr lang="tr-TR" altLang="tr-TR" sz="1100" dirty="0"/>
            </a:p>
          </p:txBody>
        </p:sp>
      </p:grpSp>
      <p:sp>
        <p:nvSpPr>
          <p:cNvPr id="9" name="Metin kutusu 8">
            <a:extLst>
              <a:ext uri="{FF2B5EF4-FFF2-40B4-BE49-F238E27FC236}">
                <a16:creationId xmlns:a16="http://schemas.microsoft.com/office/drawing/2014/main" id="{D5486D9D-61FF-4C45-EB64-71B1409EFE5C}"/>
              </a:ext>
            </a:extLst>
          </p:cNvPr>
          <p:cNvSpPr txBox="1"/>
          <p:nvPr/>
        </p:nvSpPr>
        <p:spPr>
          <a:xfrm>
            <a:off x="104200" y="4012948"/>
            <a:ext cx="25527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latin typeface="+mj-lt"/>
              </a:rPr>
              <a:t>Prof. Dr. </a:t>
            </a:r>
            <a:r>
              <a:rPr lang="en-US" sz="1600" dirty="0" err="1">
                <a:latin typeface="+mj-lt"/>
              </a:rPr>
              <a:t>Hüsamettin</a:t>
            </a:r>
            <a:r>
              <a:rPr lang="en-US" sz="1600" dirty="0">
                <a:latin typeface="+mj-lt"/>
              </a:rPr>
              <a:t> Erdem</a:t>
            </a:r>
            <a:endParaRPr lang="tr-TR" sz="1600" dirty="0">
              <a:effectLst/>
              <a:latin typeface="+mj-lt"/>
              <a:ea typeface="Calibri" panose="020F0502020204030204" pitchFamily="34" charset="0"/>
            </a:endParaRPr>
          </a:p>
        </p:txBody>
      </p:sp>
      <p:sp>
        <p:nvSpPr>
          <p:cNvPr id="6" name="Metin kutusu 5">
            <a:extLst>
              <a:ext uri="{FF2B5EF4-FFF2-40B4-BE49-F238E27FC236}">
                <a16:creationId xmlns:a16="http://schemas.microsoft.com/office/drawing/2014/main" id="{99C7B79C-2691-554A-A84B-CD447B14A93C}"/>
              </a:ext>
            </a:extLst>
          </p:cNvPr>
          <p:cNvSpPr txBox="1"/>
          <p:nvPr/>
        </p:nvSpPr>
        <p:spPr>
          <a:xfrm>
            <a:off x="5508104" y="3327214"/>
            <a:ext cx="4638674" cy="307777"/>
          </a:xfrm>
          <a:prstGeom prst="rect">
            <a:avLst/>
          </a:prstGeom>
          <a:noFill/>
        </p:spPr>
        <p:txBody>
          <a:bodyPr wrap="square">
            <a:spAutoFit/>
          </a:bodyPr>
          <a:lstStyle/>
          <a:p>
            <a:pPr algn="ctr"/>
            <a:r>
              <a:rPr lang="tr-TR" sz="1400" dirty="0"/>
              <a:t>Dr. Öğr. Üyesi İlknur EKİZ ATAŞER</a:t>
            </a:r>
          </a:p>
        </p:txBody>
      </p:sp>
    </p:spTree>
    <p:extLst>
      <p:ext uri="{BB962C8B-B14F-4D97-AF65-F5344CB8AC3E}">
        <p14:creationId xmlns:p14="http://schemas.microsoft.com/office/powerpoint/2010/main" val="170375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Tarih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2" name="Metin kutusu 1">
            <a:extLst>
              <a:ext uri="{FF2B5EF4-FFF2-40B4-BE49-F238E27FC236}">
                <a16:creationId xmlns:a16="http://schemas.microsoft.com/office/drawing/2014/main" id="{B9120B58-B627-F279-EBDA-222CDC1051A9}"/>
              </a:ext>
            </a:extLst>
          </p:cNvPr>
          <p:cNvSpPr txBox="1"/>
          <p:nvPr/>
        </p:nvSpPr>
        <p:spPr>
          <a:xfrm>
            <a:off x="3496060" y="3356992"/>
            <a:ext cx="2165109" cy="338554"/>
          </a:xfrm>
          <a:prstGeom prst="rect">
            <a:avLst/>
          </a:prstGeom>
          <a:noFill/>
        </p:spPr>
        <p:txBody>
          <a:bodyPr wrap="square" rtlCol="0">
            <a:spAutoFit/>
          </a:bodyPr>
          <a:lstStyle/>
          <a:p>
            <a:pPr algn="ctr"/>
            <a:r>
              <a:rPr lang="tr-TR" sz="1600" dirty="0"/>
              <a:t>Prof. Dr. Ömer AKDAĞ</a:t>
            </a:r>
          </a:p>
        </p:txBody>
      </p:sp>
      <p:sp>
        <p:nvSpPr>
          <p:cNvPr id="7" name="Metin kutusu 6">
            <a:extLst>
              <a:ext uri="{FF2B5EF4-FFF2-40B4-BE49-F238E27FC236}">
                <a16:creationId xmlns:a16="http://schemas.microsoft.com/office/drawing/2014/main" id="{1F6D4712-8340-602C-E555-0F57A5CEF553}"/>
              </a:ext>
            </a:extLst>
          </p:cNvPr>
          <p:cNvSpPr txBox="1"/>
          <p:nvPr/>
        </p:nvSpPr>
        <p:spPr>
          <a:xfrm>
            <a:off x="3489445" y="5458981"/>
            <a:ext cx="2178341" cy="338554"/>
          </a:xfrm>
          <a:prstGeom prst="rect">
            <a:avLst/>
          </a:prstGeom>
          <a:noFill/>
        </p:spPr>
        <p:txBody>
          <a:bodyPr wrap="square" rtlCol="0">
            <a:spAutoFit/>
          </a:bodyPr>
          <a:lstStyle/>
          <a:p>
            <a:pPr algn="ctr"/>
            <a:r>
              <a:rPr lang="tr-TR" sz="1600" dirty="0"/>
              <a:t>Arş. Gör. Orhun KÜSKÜ</a:t>
            </a:r>
          </a:p>
        </p:txBody>
      </p:sp>
      <p:sp>
        <p:nvSpPr>
          <p:cNvPr id="29" name="Metin kutusu 28">
            <a:extLst>
              <a:ext uri="{FF2B5EF4-FFF2-40B4-BE49-F238E27FC236}">
                <a16:creationId xmlns:a16="http://schemas.microsoft.com/office/drawing/2014/main" id="{A81475C6-2838-F3CD-2DAD-419A843F5B9C}"/>
              </a:ext>
            </a:extLst>
          </p:cNvPr>
          <p:cNvSpPr txBox="1"/>
          <p:nvPr/>
        </p:nvSpPr>
        <p:spPr>
          <a:xfrm>
            <a:off x="6074297" y="3356992"/>
            <a:ext cx="2165109" cy="338554"/>
          </a:xfrm>
          <a:prstGeom prst="rect">
            <a:avLst/>
          </a:prstGeom>
          <a:noFill/>
        </p:spPr>
        <p:txBody>
          <a:bodyPr wrap="square" rtlCol="0">
            <a:spAutoFit/>
          </a:bodyPr>
          <a:lstStyle/>
          <a:p>
            <a:pPr algn="ctr"/>
            <a:r>
              <a:rPr lang="tr-TR" sz="1600" dirty="0"/>
              <a:t>Prof. Dr. Caner ARABACI</a:t>
            </a:r>
          </a:p>
        </p:txBody>
      </p:sp>
      <p:sp>
        <p:nvSpPr>
          <p:cNvPr id="31" name="Metin kutusu 30">
            <a:extLst>
              <a:ext uri="{FF2B5EF4-FFF2-40B4-BE49-F238E27FC236}">
                <a16:creationId xmlns:a16="http://schemas.microsoft.com/office/drawing/2014/main" id="{5C53DECC-DB40-0C5B-7A92-7A30C2A7CEDF}"/>
              </a:ext>
            </a:extLst>
          </p:cNvPr>
          <p:cNvSpPr txBox="1"/>
          <p:nvPr/>
        </p:nvSpPr>
        <p:spPr>
          <a:xfrm>
            <a:off x="5824058" y="5458981"/>
            <a:ext cx="2807501" cy="338554"/>
          </a:xfrm>
          <a:prstGeom prst="rect">
            <a:avLst/>
          </a:prstGeom>
          <a:noFill/>
        </p:spPr>
        <p:txBody>
          <a:bodyPr wrap="square" rtlCol="0">
            <a:spAutoFit/>
          </a:bodyPr>
          <a:lstStyle/>
          <a:p>
            <a:pPr algn="ctr"/>
            <a:r>
              <a:rPr lang="tr-TR" sz="1600" dirty="0"/>
              <a:t>Arş. Gör. Şeyma Nur ALTINTAŞ</a:t>
            </a:r>
          </a:p>
        </p:txBody>
      </p:sp>
      <p:pic>
        <p:nvPicPr>
          <p:cNvPr id="4" name="Resim 21">
            <a:extLst>
              <a:ext uri="{FF2B5EF4-FFF2-40B4-BE49-F238E27FC236}">
                <a16:creationId xmlns:a16="http://schemas.microsoft.com/office/drawing/2014/main" id="{E8876FA3-6C77-3B93-3A9B-83FF96296E3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99" r="12312"/>
          <a:stretch/>
        </p:blipFill>
        <p:spPr bwMode="auto">
          <a:xfrm>
            <a:off x="1049330" y="2689495"/>
            <a:ext cx="159759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a:extLst>
              <a:ext uri="{FF2B5EF4-FFF2-40B4-BE49-F238E27FC236}">
                <a16:creationId xmlns:a16="http://schemas.microsoft.com/office/drawing/2014/main" id="{15CC0155-3D0D-0189-67C5-66046537B75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002" r="19583"/>
          <a:stretch/>
        </p:blipFill>
        <p:spPr bwMode="auto">
          <a:xfrm>
            <a:off x="3773204" y="1809256"/>
            <a:ext cx="159759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a:extLst>
              <a:ext uri="{FF2B5EF4-FFF2-40B4-BE49-F238E27FC236}">
                <a16:creationId xmlns:a16="http://schemas.microsoft.com/office/drawing/2014/main" id="{11D3929B-508F-8B61-0FE4-B90D37FA14E3}"/>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9964" t="20891" r="22137" b="13815"/>
          <a:stretch/>
        </p:blipFill>
        <p:spPr bwMode="auto">
          <a:xfrm>
            <a:off x="6358056" y="1809256"/>
            <a:ext cx="1597590" cy="1408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5">
            <a:extLst>
              <a:ext uri="{FF2B5EF4-FFF2-40B4-BE49-F238E27FC236}">
                <a16:creationId xmlns:a16="http://schemas.microsoft.com/office/drawing/2014/main" id="{55E10221-5DD0-B26D-5056-CF834282683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6542" r="11406"/>
          <a:stretch/>
        </p:blipFill>
        <p:spPr bwMode="auto">
          <a:xfrm>
            <a:off x="3773204" y="3902837"/>
            <a:ext cx="159759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5">
            <a:extLst>
              <a:ext uri="{FF2B5EF4-FFF2-40B4-BE49-F238E27FC236}">
                <a16:creationId xmlns:a16="http://schemas.microsoft.com/office/drawing/2014/main" id="{28EB027A-8F17-9546-D501-758E1C3EC50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753" r="15580"/>
          <a:stretch/>
        </p:blipFill>
        <p:spPr bwMode="auto">
          <a:xfrm>
            <a:off x="6358056" y="3912640"/>
            <a:ext cx="159759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tin kutusu 9">
            <a:extLst>
              <a:ext uri="{FF2B5EF4-FFF2-40B4-BE49-F238E27FC236}">
                <a16:creationId xmlns:a16="http://schemas.microsoft.com/office/drawing/2014/main" id="{56C3FCE4-4640-0AB9-72F8-DE796127E203}"/>
              </a:ext>
            </a:extLst>
          </p:cNvPr>
          <p:cNvSpPr txBox="1"/>
          <p:nvPr/>
        </p:nvSpPr>
        <p:spPr>
          <a:xfrm>
            <a:off x="545185" y="4236663"/>
            <a:ext cx="25527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latin typeface="+mj-lt"/>
              </a:rPr>
              <a:t>Prof. Dr. </a:t>
            </a:r>
            <a:r>
              <a:rPr lang="en-US" sz="1600" dirty="0">
                <a:latin typeface="+mj-lt"/>
              </a:rPr>
              <a:t>Yusuf </a:t>
            </a:r>
            <a:r>
              <a:rPr lang="tr-TR" sz="1600" dirty="0">
                <a:latin typeface="+mj-lt"/>
              </a:rPr>
              <a:t>KÜÇÜKDAĞ</a:t>
            </a:r>
            <a:endParaRPr lang="tr-TR" sz="1600" dirty="0">
              <a:effectLst/>
              <a:latin typeface="+mj-lt"/>
              <a:ea typeface="Calibri" panose="020F0502020204030204" pitchFamily="34" charset="0"/>
            </a:endParaRPr>
          </a:p>
        </p:txBody>
      </p:sp>
    </p:spTree>
    <p:extLst>
      <p:ext uri="{BB962C8B-B14F-4D97-AF65-F5344CB8AC3E}">
        <p14:creationId xmlns:p14="http://schemas.microsoft.com/office/powerpoint/2010/main" val="132518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İletişim ve Tasarımı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2" name="Metin kutusu 1">
            <a:extLst>
              <a:ext uri="{FF2B5EF4-FFF2-40B4-BE49-F238E27FC236}">
                <a16:creationId xmlns:a16="http://schemas.microsoft.com/office/drawing/2014/main" id="{B9120B58-B627-F279-EBDA-222CDC1051A9}"/>
              </a:ext>
            </a:extLst>
          </p:cNvPr>
          <p:cNvSpPr txBox="1"/>
          <p:nvPr/>
        </p:nvSpPr>
        <p:spPr>
          <a:xfrm>
            <a:off x="1617438" y="3460664"/>
            <a:ext cx="2880320" cy="323165"/>
          </a:xfrm>
          <a:prstGeom prst="rect">
            <a:avLst/>
          </a:prstGeom>
          <a:noFill/>
        </p:spPr>
        <p:txBody>
          <a:bodyPr wrap="square" rtlCol="0">
            <a:spAutoFit/>
          </a:bodyPr>
          <a:lstStyle/>
          <a:p>
            <a:pPr algn="ctr"/>
            <a:r>
              <a:rPr lang="tr-TR" sz="1500" dirty="0"/>
              <a:t>Doç. Dr. Eda SEZERER ALBAYRAK</a:t>
            </a:r>
          </a:p>
        </p:txBody>
      </p:sp>
      <p:sp>
        <p:nvSpPr>
          <p:cNvPr id="7" name="Metin kutusu 6">
            <a:extLst>
              <a:ext uri="{FF2B5EF4-FFF2-40B4-BE49-F238E27FC236}">
                <a16:creationId xmlns:a16="http://schemas.microsoft.com/office/drawing/2014/main" id="{1F6D4712-8340-602C-E555-0F57A5CEF553}"/>
              </a:ext>
            </a:extLst>
          </p:cNvPr>
          <p:cNvSpPr txBox="1"/>
          <p:nvPr/>
        </p:nvSpPr>
        <p:spPr>
          <a:xfrm>
            <a:off x="3580524" y="3449494"/>
            <a:ext cx="3615578" cy="323165"/>
          </a:xfrm>
          <a:prstGeom prst="rect">
            <a:avLst/>
          </a:prstGeom>
          <a:noFill/>
        </p:spPr>
        <p:txBody>
          <a:bodyPr wrap="square" rtlCol="0">
            <a:spAutoFit/>
          </a:bodyPr>
          <a:lstStyle/>
          <a:p>
            <a:pPr algn="ctr"/>
            <a:r>
              <a:rPr lang="tr-TR" sz="1500" dirty="0"/>
              <a:t>Doç. Dr. Huri Deniz KARCI</a:t>
            </a:r>
          </a:p>
        </p:txBody>
      </p:sp>
      <p:sp>
        <p:nvSpPr>
          <p:cNvPr id="29" name="Metin kutusu 28">
            <a:extLst>
              <a:ext uri="{FF2B5EF4-FFF2-40B4-BE49-F238E27FC236}">
                <a16:creationId xmlns:a16="http://schemas.microsoft.com/office/drawing/2014/main" id="{A81475C6-2838-F3CD-2DAD-419A843F5B9C}"/>
              </a:ext>
            </a:extLst>
          </p:cNvPr>
          <p:cNvSpPr txBox="1"/>
          <p:nvPr/>
        </p:nvSpPr>
        <p:spPr>
          <a:xfrm>
            <a:off x="2566331" y="5570956"/>
            <a:ext cx="2684434" cy="338554"/>
          </a:xfrm>
          <a:prstGeom prst="rect">
            <a:avLst/>
          </a:prstGeom>
          <a:noFill/>
        </p:spPr>
        <p:txBody>
          <a:bodyPr wrap="square" rtlCol="0">
            <a:spAutoFit/>
          </a:bodyPr>
          <a:lstStyle/>
          <a:p>
            <a:pPr algn="ctr"/>
            <a:r>
              <a:rPr lang="tr-TR" sz="1600" dirty="0"/>
              <a:t>Arş. Gör. Tuğçe Ezgi ŞAHİN</a:t>
            </a:r>
          </a:p>
        </p:txBody>
      </p:sp>
      <p:sp>
        <p:nvSpPr>
          <p:cNvPr id="31" name="Metin kutusu 30">
            <a:extLst>
              <a:ext uri="{FF2B5EF4-FFF2-40B4-BE49-F238E27FC236}">
                <a16:creationId xmlns:a16="http://schemas.microsoft.com/office/drawing/2014/main" id="{5C53DECC-DB40-0C5B-7A92-7A30C2A7CEDF}"/>
              </a:ext>
            </a:extLst>
          </p:cNvPr>
          <p:cNvSpPr txBox="1"/>
          <p:nvPr/>
        </p:nvSpPr>
        <p:spPr>
          <a:xfrm>
            <a:off x="5686620" y="5640034"/>
            <a:ext cx="2969455" cy="338554"/>
          </a:xfrm>
          <a:prstGeom prst="rect">
            <a:avLst/>
          </a:prstGeom>
          <a:noFill/>
        </p:spPr>
        <p:txBody>
          <a:bodyPr wrap="square" rtlCol="0">
            <a:spAutoFit/>
          </a:bodyPr>
          <a:lstStyle/>
          <a:p>
            <a:pPr algn="ctr"/>
            <a:r>
              <a:rPr lang="tr-TR" sz="1600" dirty="0"/>
              <a:t>Arş. Gör. Yunus Şafak</a:t>
            </a:r>
            <a:r>
              <a:rPr lang="en-US" sz="1600" dirty="0"/>
              <a:t> </a:t>
            </a:r>
            <a:r>
              <a:rPr lang="tr-TR" sz="1600" dirty="0"/>
              <a:t>KAHRAMAN</a:t>
            </a:r>
          </a:p>
        </p:txBody>
      </p:sp>
      <p:pic>
        <p:nvPicPr>
          <p:cNvPr id="23" name="Resim 9">
            <a:extLst>
              <a:ext uri="{FF2B5EF4-FFF2-40B4-BE49-F238E27FC236}">
                <a16:creationId xmlns:a16="http://schemas.microsoft.com/office/drawing/2014/main" id="{E3694C8E-DC40-1F76-C757-611FDF1FF2E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183" r="17003"/>
          <a:stretch/>
        </p:blipFill>
        <p:spPr bwMode="auto">
          <a:xfrm>
            <a:off x="133521" y="2379706"/>
            <a:ext cx="1597591" cy="1549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Resim 20">
            <a:extLst>
              <a:ext uri="{FF2B5EF4-FFF2-40B4-BE49-F238E27FC236}">
                <a16:creationId xmlns:a16="http://schemas.microsoft.com/office/drawing/2014/main" id="{9495B911-D405-4117-F00E-4F6A2E7DB22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330" r="18532"/>
          <a:stretch/>
        </p:blipFill>
        <p:spPr bwMode="auto">
          <a:xfrm>
            <a:off x="2241970" y="1800311"/>
            <a:ext cx="1720273" cy="1549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Resim 12">
            <a:extLst>
              <a:ext uri="{FF2B5EF4-FFF2-40B4-BE49-F238E27FC236}">
                <a16:creationId xmlns:a16="http://schemas.microsoft.com/office/drawing/2014/main" id="{12650039-904D-32A7-6877-893A9566E1A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032" t="15552" r="17921"/>
          <a:stretch/>
        </p:blipFill>
        <p:spPr bwMode="auto">
          <a:xfrm>
            <a:off x="3057598" y="4050730"/>
            <a:ext cx="1701901" cy="1450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2" descr="Yunus Şafak KAHRAMAN">
            <a:extLst>
              <a:ext uri="{FF2B5EF4-FFF2-40B4-BE49-F238E27FC236}">
                <a16:creationId xmlns:a16="http://schemas.microsoft.com/office/drawing/2014/main" id="{1A9D798C-8002-5AA9-6D2D-2F277C6B575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8670"/>
          <a:stretch/>
        </p:blipFill>
        <p:spPr bwMode="auto">
          <a:xfrm>
            <a:off x="6161490" y="4019781"/>
            <a:ext cx="1597590" cy="1512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67B1ABD1-744D-4D23-D235-41988A5348B1}"/>
              </a:ext>
            </a:extLst>
          </p:cNvPr>
          <p:cNvSpPr txBox="1"/>
          <p:nvPr/>
        </p:nvSpPr>
        <p:spPr>
          <a:xfrm>
            <a:off x="-84406" y="4128406"/>
            <a:ext cx="25527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t>Doç. Dr. Birol BÜYÜKDOĞAN</a:t>
            </a:r>
          </a:p>
        </p:txBody>
      </p:sp>
      <p:sp>
        <p:nvSpPr>
          <p:cNvPr id="5" name="Metin kutusu 4">
            <a:extLst>
              <a:ext uri="{FF2B5EF4-FFF2-40B4-BE49-F238E27FC236}">
                <a16:creationId xmlns:a16="http://schemas.microsoft.com/office/drawing/2014/main" id="{8F43B042-8B3D-5B90-FAD0-A01331D00D34}"/>
              </a:ext>
            </a:extLst>
          </p:cNvPr>
          <p:cNvSpPr txBox="1"/>
          <p:nvPr/>
        </p:nvSpPr>
        <p:spPr>
          <a:xfrm>
            <a:off x="5416724" y="3418789"/>
            <a:ext cx="4629150" cy="553998"/>
          </a:xfrm>
          <a:prstGeom prst="rect">
            <a:avLst/>
          </a:prstGeom>
          <a:noFill/>
        </p:spPr>
        <p:txBody>
          <a:bodyPr wrap="square">
            <a:spAutoFit/>
          </a:bodyPr>
          <a:lstStyle/>
          <a:p>
            <a:pPr algn="ctr"/>
            <a:r>
              <a:rPr lang="tr-TR" sz="1500" dirty="0"/>
              <a:t>Dr. Öğr. Üyesi ABDURRAHMAN</a:t>
            </a:r>
          </a:p>
          <a:p>
            <a:pPr algn="ctr"/>
            <a:r>
              <a:rPr lang="tr-TR" sz="1500" dirty="0"/>
              <a:t> Cihad KAYADUMAN</a:t>
            </a:r>
          </a:p>
        </p:txBody>
      </p:sp>
      <p:pic>
        <p:nvPicPr>
          <p:cNvPr id="4" name="Resim 3" descr="kişi, şahıs, giyim, insan yüzü, adam, insan içeren bir resim&#10;&#10;Açıklama otomatik olarak oluşturuldu">
            <a:extLst>
              <a:ext uri="{FF2B5EF4-FFF2-40B4-BE49-F238E27FC236}">
                <a16:creationId xmlns:a16="http://schemas.microsoft.com/office/drawing/2014/main" id="{6AF42050-2429-F643-B94E-DBCB76723F7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7003" y="1785529"/>
            <a:ext cx="1626215" cy="1564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descr="kişi, şahıs, insan yüzü, iç mekan, duvar içeren bir resim&#10;&#10;Açıklama otomatik olarak oluşturuldu">
            <a:extLst>
              <a:ext uri="{FF2B5EF4-FFF2-40B4-BE49-F238E27FC236}">
                <a16:creationId xmlns:a16="http://schemas.microsoft.com/office/drawing/2014/main" id="{FFCBA218-917A-9D2C-E4BC-E1C8D080271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67645" y="1751541"/>
            <a:ext cx="1761250" cy="1628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252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İngilizce Mütercim ve Tercümanlık</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4" name="Metin kutusu 3">
            <a:extLst>
              <a:ext uri="{FF2B5EF4-FFF2-40B4-BE49-F238E27FC236}">
                <a16:creationId xmlns:a16="http://schemas.microsoft.com/office/drawing/2014/main" id="{3604AC45-4702-616F-319E-BEF66A5B59B3}"/>
              </a:ext>
            </a:extLst>
          </p:cNvPr>
          <p:cNvSpPr txBox="1"/>
          <p:nvPr/>
        </p:nvSpPr>
        <p:spPr>
          <a:xfrm>
            <a:off x="1928345" y="3278469"/>
            <a:ext cx="2638661" cy="307777"/>
          </a:xfrm>
          <a:prstGeom prst="rect">
            <a:avLst/>
          </a:prstGeom>
          <a:noFill/>
        </p:spPr>
        <p:txBody>
          <a:bodyPr wrap="square" rtlCol="0">
            <a:spAutoFit/>
          </a:bodyPr>
          <a:lstStyle/>
          <a:p>
            <a:r>
              <a:rPr lang="tr-TR" sz="1400" dirty="0"/>
              <a:t>Dr. Öğr. Üyesi Abdulhamit ÇAKIR</a:t>
            </a:r>
          </a:p>
        </p:txBody>
      </p:sp>
      <p:sp>
        <p:nvSpPr>
          <p:cNvPr id="27" name="Metin kutusu 26">
            <a:extLst>
              <a:ext uri="{FF2B5EF4-FFF2-40B4-BE49-F238E27FC236}">
                <a16:creationId xmlns:a16="http://schemas.microsoft.com/office/drawing/2014/main" id="{84A04071-58BF-3EAC-3C0B-49EB076BD8AA}"/>
              </a:ext>
            </a:extLst>
          </p:cNvPr>
          <p:cNvSpPr txBox="1"/>
          <p:nvPr/>
        </p:nvSpPr>
        <p:spPr>
          <a:xfrm>
            <a:off x="4453540" y="3274725"/>
            <a:ext cx="2890544" cy="307777"/>
          </a:xfrm>
          <a:prstGeom prst="rect">
            <a:avLst/>
          </a:prstGeom>
          <a:noFill/>
        </p:spPr>
        <p:txBody>
          <a:bodyPr wrap="square" rtlCol="0">
            <a:spAutoFit/>
          </a:bodyPr>
          <a:lstStyle/>
          <a:p>
            <a:r>
              <a:rPr lang="tr-TR" sz="1400" dirty="0"/>
              <a:t>Dr. Öğr. Üyesi Abdulkadir ÇAKIR</a:t>
            </a:r>
          </a:p>
        </p:txBody>
      </p:sp>
      <p:sp>
        <p:nvSpPr>
          <p:cNvPr id="31" name="Metin kutusu 30">
            <a:extLst>
              <a:ext uri="{FF2B5EF4-FFF2-40B4-BE49-F238E27FC236}">
                <a16:creationId xmlns:a16="http://schemas.microsoft.com/office/drawing/2014/main" id="{F4EC13F6-007B-9C2D-6C46-3CDA938E1E39}"/>
              </a:ext>
            </a:extLst>
          </p:cNvPr>
          <p:cNvSpPr txBox="1"/>
          <p:nvPr/>
        </p:nvSpPr>
        <p:spPr>
          <a:xfrm>
            <a:off x="2279343" y="5620204"/>
            <a:ext cx="3132619" cy="338554"/>
          </a:xfrm>
          <a:prstGeom prst="rect">
            <a:avLst/>
          </a:prstGeom>
          <a:noFill/>
        </p:spPr>
        <p:txBody>
          <a:bodyPr wrap="square" rtlCol="0">
            <a:spAutoFit/>
          </a:bodyPr>
          <a:lstStyle/>
          <a:p>
            <a:pPr algn="ctr"/>
            <a:r>
              <a:rPr lang="tr-TR" sz="1600" dirty="0"/>
              <a:t>Dr. Arş. Gör. Öznur YANAR TORBALI</a:t>
            </a:r>
          </a:p>
        </p:txBody>
      </p:sp>
      <p:sp>
        <p:nvSpPr>
          <p:cNvPr id="33" name="Metin kutusu 32">
            <a:extLst>
              <a:ext uri="{FF2B5EF4-FFF2-40B4-BE49-F238E27FC236}">
                <a16:creationId xmlns:a16="http://schemas.microsoft.com/office/drawing/2014/main" id="{3D0B5B13-E9AD-71B2-548C-66D55B6DD5C8}"/>
              </a:ext>
            </a:extLst>
          </p:cNvPr>
          <p:cNvSpPr txBox="1"/>
          <p:nvPr/>
        </p:nvSpPr>
        <p:spPr>
          <a:xfrm>
            <a:off x="5411962" y="5628258"/>
            <a:ext cx="3132619" cy="338554"/>
          </a:xfrm>
          <a:prstGeom prst="rect">
            <a:avLst/>
          </a:prstGeom>
          <a:noFill/>
        </p:spPr>
        <p:txBody>
          <a:bodyPr wrap="square" rtlCol="0">
            <a:spAutoFit/>
          </a:bodyPr>
          <a:lstStyle/>
          <a:p>
            <a:r>
              <a:rPr lang="tr-TR" sz="1600" dirty="0"/>
              <a:t>Arş. Gör. Gizem Özlem YURTOĞLU</a:t>
            </a:r>
          </a:p>
        </p:txBody>
      </p:sp>
      <p:sp>
        <p:nvSpPr>
          <p:cNvPr id="9" name="Metin kutusu 8">
            <a:extLst>
              <a:ext uri="{FF2B5EF4-FFF2-40B4-BE49-F238E27FC236}">
                <a16:creationId xmlns:a16="http://schemas.microsoft.com/office/drawing/2014/main" id="{D5486D9D-61FF-4C45-EB64-71B1409EFE5C}"/>
              </a:ext>
            </a:extLst>
          </p:cNvPr>
          <p:cNvSpPr txBox="1"/>
          <p:nvPr/>
        </p:nvSpPr>
        <p:spPr>
          <a:xfrm>
            <a:off x="-306163" y="4111443"/>
            <a:ext cx="25527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latin typeface="+mj-lt"/>
              </a:rPr>
              <a:t>Prof. Dr. Mehmet ÇELİK</a:t>
            </a:r>
            <a:endParaRPr lang="tr-TR" sz="1600" dirty="0">
              <a:effectLst/>
              <a:latin typeface="+mj-lt"/>
              <a:ea typeface="Calibri" panose="020F0502020204030204" pitchFamily="34" charset="0"/>
            </a:endParaRPr>
          </a:p>
        </p:txBody>
      </p:sp>
      <p:sp>
        <p:nvSpPr>
          <p:cNvPr id="6" name="Metin kutusu 5">
            <a:extLst>
              <a:ext uri="{FF2B5EF4-FFF2-40B4-BE49-F238E27FC236}">
                <a16:creationId xmlns:a16="http://schemas.microsoft.com/office/drawing/2014/main" id="{99C7B79C-2691-554A-A84B-CD447B14A93C}"/>
              </a:ext>
            </a:extLst>
          </p:cNvPr>
          <p:cNvSpPr txBox="1"/>
          <p:nvPr/>
        </p:nvSpPr>
        <p:spPr>
          <a:xfrm>
            <a:off x="5638888" y="3281280"/>
            <a:ext cx="4638674" cy="307777"/>
          </a:xfrm>
          <a:prstGeom prst="rect">
            <a:avLst/>
          </a:prstGeom>
          <a:noFill/>
        </p:spPr>
        <p:txBody>
          <a:bodyPr wrap="square">
            <a:spAutoFit/>
          </a:bodyPr>
          <a:lstStyle/>
          <a:p>
            <a:pPr algn="ctr"/>
            <a:r>
              <a:rPr lang="tr-TR" sz="1400" dirty="0"/>
              <a:t>Dr. Öğr. Üyesi Figen YILMAZ</a:t>
            </a:r>
          </a:p>
        </p:txBody>
      </p:sp>
      <p:pic>
        <p:nvPicPr>
          <p:cNvPr id="5" name="Resim 4" descr="insan yüzü, kişi, şahıs, giyim, bağ, bağlamak, ilişki, eşitlik, köstek içeren bir resim&#10;&#10;Açıklama otomatik olarak oluşturuldu">
            <a:extLst>
              <a:ext uri="{FF2B5EF4-FFF2-40B4-BE49-F238E27FC236}">
                <a16:creationId xmlns:a16="http://schemas.microsoft.com/office/drawing/2014/main" id="{9E160337-CD4F-BCFA-D2B6-DBA9663F88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381" y="1922055"/>
            <a:ext cx="1731901" cy="2068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Resim 15" descr="insan yüzü, takım elbise, kişi, şahıs, giyim içeren bir resim&#10;&#10;Açıklama otomatik olarak oluşturuldu">
            <a:extLst>
              <a:ext uri="{FF2B5EF4-FFF2-40B4-BE49-F238E27FC236}">
                <a16:creationId xmlns:a16="http://schemas.microsoft.com/office/drawing/2014/main" id="{CF1E7B64-B960-FF5B-29B2-A979DCF3D4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4448" y="1688562"/>
            <a:ext cx="1546672" cy="1556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Resim 25" descr="insan yüzü, kişi, şahıs, giyim, bağ, bağlamak, ilişki, eşitlik, köstek içeren bir resim&#10;&#10;Açıklama otomatik olarak oluşturuldu">
            <a:extLst>
              <a:ext uri="{FF2B5EF4-FFF2-40B4-BE49-F238E27FC236}">
                <a16:creationId xmlns:a16="http://schemas.microsoft.com/office/drawing/2014/main" id="{F569DCCD-921D-8A8E-525F-9FE9CD965A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3886" y="1709129"/>
            <a:ext cx="1640001" cy="1538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Resim 29" descr="insan yüzü, kişi, şahıs, gülümsemek, gülüş, giyim içeren bir resim&#10;&#10;Açıklama otomatik olarak oluşturuldu">
            <a:extLst>
              <a:ext uri="{FF2B5EF4-FFF2-40B4-BE49-F238E27FC236}">
                <a16:creationId xmlns:a16="http://schemas.microsoft.com/office/drawing/2014/main" id="{757947C0-3AAD-64A9-FA82-C448C015EC3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33846" y="1655594"/>
            <a:ext cx="1874275" cy="1590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Resim 34" descr="insan yüzü, kişi, şahıs, giyim, gülümsemek, gülüş içeren bir resim&#10;&#10;Açıklama otomatik olarak oluşturuldu">
            <a:extLst>
              <a:ext uri="{FF2B5EF4-FFF2-40B4-BE49-F238E27FC236}">
                <a16:creationId xmlns:a16="http://schemas.microsoft.com/office/drawing/2014/main" id="{8ECAAE4B-C316-5B14-1080-CC908CFC55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6026" y="3912701"/>
            <a:ext cx="1731902" cy="1664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Resim 38" descr="insan yüzü, giyim, kişi, şahıs, gülümsemek, gülüş içeren bir resim&#10;&#10;Açıklama otomatik olarak oluşturuldu">
            <a:extLst>
              <a:ext uri="{FF2B5EF4-FFF2-40B4-BE49-F238E27FC236}">
                <a16:creationId xmlns:a16="http://schemas.microsoft.com/office/drawing/2014/main" id="{D41E5387-E630-DB91-F84B-7F11F25AD66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98812" y="3919492"/>
            <a:ext cx="1731901" cy="1664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25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Arapça Mütercim ve Tercümanlık</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4" name="Metin kutusu 3">
            <a:extLst>
              <a:ext uri="{FF2B5EF4-FFF2-40B4-BE49-F238E27FC236}">
                <a16:creationId xmlns:a16="http://schemas.microsoft.com/office/drawing/2014/main" id="{3604AC45-4702-616F-319E-BEF66A5B59B3}"/>
              </a:ext>
            </a:extLst>
          </p:cNvPr>
          <p:cNvSpPr txBox="1"/>
          <p:nvPr/>
        </p:nvSpPr>
        <p:spPr>
          <a:xfrm>
            <a:off x="2185782" y="3448251"/>
            <a:ext cx="2638661" cy="307777"/>
          </a:xfrm>
          <a:prstGeom prst="rect">
            <a:avLst/>
          </a:prstGeom>
          <a:noFill/>
        </p:spPr>
        <p:txBody>
          <a:bodyPr wrap="square" rtlCol="0">
            <a:spAutoFit/>
          </a:bodyPr>
          <a:lstStyle/>
          <a:p>
            <a:r>
              <a:rPr lang="tr-TR" sz="1400" dirty="0"/>
              <a:t>Dr. Öğr. Üyesi Ramazan SÖNMEZ</a:t>
            </a:r>
          </a:p>
        </p:txBody>
      </p:sp>
      <p:sp>
        <p:nvSpPr>
          <p:cNvPr id="31" name="Metin kutusu 30">
            <a:extLst>
              <a:ext uri="{FF2B5EF4-FFF2-40B4-BE49-F238E27FC236}">
                <a16:creationId xmlns:a16="http://schemas.microsoft.com/office/drawing/2014/main" id="{F4EC13F6-007B-9C2D-6C46-3CDA938E1E39}"/>
              </a:ext>
            </a:extLst>
          </p:cNvPr>
          <p:cNvSpPr txBox="1"/>
          <p:nvPr/>
        </p:nvSpPr>
        <p:spPr>
          <a:xfrm>
            <a:off x="1938802" y="5628258"/>
            <a:ext cx="3132619" cy="338554"/>
          </a:xfrm>
          <a:prstGeom prst="rect">
            <a:avLst/>
          </a:prstGeom>
          <a:noFill/>
        </p:spPr>
        <p:txBody>
          <a:bodyPr wrap="square" rtlCol="0">
            <a:spAutoFit/>
          </a:bodyPr>
          <a:lstStyle/>
          <a:p>
            <a:pPr algn="ctr"/>
            <a:r>
              <a:rPr lang="tr-TR" sz="1600" dirty="0"/>
              <a:t>Arş. Gör. Saffet CENGİZ</a:t>
            </a:r>
          </a:p>
        </p:txBody>
      </p:sp>
      <p:sp>
        <p:nvSpPr>
          <p:cNvPr id="33" name="Metin kutusu 32">
            <a:extLst>
              <a:ext uri="{FF2B5EF4-FFF2-40B4-BE49-F238E27FC236}">
                <a16:creationId xmlns:a16="http://schemas.microsoft.com/office/drawing/2014/main" id="{3D0B5B13-E9AD-71B2-548C-66D55B6DD5C8}"/>
              </a:ext>
            </a:extLst>
          </p:cNvPr>
          <p:cNvSpPr txBox="1"/>
          <p:nvPr/>
        </p:nvSpPr>
        <p:spPr>
          <a:xfrm>
            <a:off x="5554181" y="5637301"/>
            <a:ext cx="3132619" cy="338554"/>
          </a:xfrm>
          <a:prstGeom prst="rect">
            <a:avLst/>
          </a:prstGeom>
          <a:noFill/>
        </p:spPr>
        <p:txBody>
          <a:bodyPr wrap="square" rtlCol="0">
            <a:spAutoFit/>
          </a:bodyPr>
          <a:lstStyle/>
          <a:p>
            <a:r>
              <a:rPr lang="tr-TR" sz="1600" dirty="0"/>
              <a:t>Arş. Gör. Fatma ERSÖZ</a:t>
            </a:r>
          </a:p>
        </p:txBody>
      </p:sp>
      <p:sp>
        <p:nvSpPr>
          <p:cNvPr id="9" name="Metin kutusu 8">
            <a:extLst>
              <a:ext uri="{FF2B5EF4-FFF2-40B4-BE49-F238E27FC236}">
                <a16:creationId xmlns:a16="http://schemas.microsoft.com/office/drawing/2014/main" id="{D5486D9D-61FF-4C45-EB64-71B1409EFE5C}"/>
              </a:ext>
            </a:extLst>
          </p:cNvPr>
          <p:cNvSpPr txBox="1"/>
          <p:nvPr/>
        </p:nvSpPr>
        <p:spPr>
          <a:xfrm>
            <a:off x="-137198" y="4074684"/>
            <a:ext cx="25527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latin typeface="+mj-lt"/>
              </a:rPr>
              <a:t>Prof. Dr. Mahmut KAFES</a:t>
            </a:r>
            <a:endParaRPr lang="tr-TR" sz="1600" dirty="0">
              <a:effectLst/>
              <a:latin typeface="+mj-lt"/>
              <a:ea typeface="Calibri" panose="020F0502020204030204" pitchFamily="34" charset="0"/>
            </a:endParaRPr>
          </a:p>
        </p:txBody>
      </p:sp>
      <p:sp>
        <p:nvSpPr>
          <p:cNvPr id="6" name="Metin kutusu 5">
            <a:extLst>
              <a:ext uri="{FF2B5EF4-FFF2-40B4-BE49-F238E27FC236}">
                <a16:creationId xmlns:a16="http://schemas.microsoft.com/office/drawing/2014/main" id="{99C7B79C-2691-554A-A84B-CD447B14A93C}"/>
              </a:ext>
            </a:extLst>
          </p:cNvPr>
          <p:cNvSpPr txBox="1"/>
          <p:nvPr/>
        </p:nvSpPr>
        <p:spPr>
          <a:xfrm>
            <a:off x="4240134" y="3506670"/>
            <a:ext cx="4638674" cy="307777"/>
          </a:xfrm>
          <a:prstGeom prst="rect">
            <a:avLst/>
          </a:prstGeom>
          <a:noFill/>
        </p:spPr>
        <p:txBody>
          <a:bodyPr wrap="square">
            <a:spAutoFit/>
          </a:bodyPr>
          <a:lstStyle/>
          <a:p>
            <a:pPr algn="ctr"/>
            <a:r>
              <a:rPr lang="tr-TR" sz="1400" dirty="0"/>
              <a:t>Dr. Öğr. Üyesi Alaaddin KİRAZ</a:t>
            </a:r>
          </a:p>
        </p:txBody>
      </p:sp>
      <p:pic>
        <p:nvPicPr>
          <p:cNvPr id="3" name="Resim 2" descr="insan yüzü, kişi, şahıs, takım elbise, bağ, bağlamak, ilişki, eşitlik, köstek içeren bir resim&#10;&#10;Açıklama otomatik olarak oluşturuldu">
            <a:extLst>
              <a:ext uri="{FF2B5EF4-FFF2-40B4-BE49-F238E27FC236}">
                <a16:creationId xmlns:a16="http://schemas.microsoft.com/office/drawing/2014/main" id="{B79DF956-FC3F-554A-2505-A107DEAA5D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192" y="1812543"/>
            <a:ext cx="1669976" cy="2100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Resim 9" descr="insan yüzü, kişi, şahıs, portre, adam, insan içeren bir resim&#10;&#10;Açıklama otomatik olarak oluşturuldu">
            <a:extLst>
              <a:ext uri="{FF2B5EF4-FFF2-40B4-BE49-F238E27FC236}">
                <a16:creationId xmlns:a16="http://schemas.microsoft.com/office/drawing/2014/main" id="{E84FFB1A-D625-5A69-F395-EFADA42848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5577" y="1655593"/>
            <a:ext cx="1719072" cy="1767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Resim 23" descr="insan yüzü, giyim, kişi, şahıs, gömlek, tişört içeren bir resim&#10;&#10;Açıklama otomatik olarak oluşturuldu">
            <a:extLst>
              <a:ext uri="{FF2B5EF4-FFF2-40B4-BE49-F238E27FC236}">
                <a16:creationId xmlns:a16="http://schemas.microsoft.com/office/drawing/2014/main" id="{EACEE781-1A6D-52C8-71A0-1A0DC36304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6448" y="1685108"/>
            <a:ext cx="1810604" cy="1791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Resim 27" descr="insan yüzü, kişi, şahıs, giyim, adam, insan içeren bir resim&#10;&#10;Açıklama otomatik olarak oluşturuldu">
            <a:extLst>
              <a:ext uri="{FF2B5EF4-FFF2-40B4-BE49-F238E27FC236}">
                <a16:creationId xmlns:a16="http://schemas.microsoft.com/office/drawing/2014/main" id="{F1C76045-6DE6-3EA0-D28A-9CDDA6072C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4718" y="3912701"/>
            <a:ext cx="1836023" cy="1664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Resim 31" descr="insan yüzü, giyim, kişi, şahıs, şal içeren bir resim&#10;&#10;Açıklama otomatik olarak oluşturuldu">
            <a:extLst>
              <a:ext uri="{FF2B5EF4-FFF2-40B4-BE49-F238E27FC236}">
                <a16:creationId xmlns:a16="http://schemas.microsoft.com/office/drawing/2014/main" id="{1B6764AF-93D6-E1B1-3950-C557CFE51A8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76448" y="3930213"/>
            <a:ext cx="1892116" cy="169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10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TARİHÇE</a:t>
            </a:r>
          </a:p>
        </p:txBody>
      </p:sp>
      <p:graphicFrame>
        <p:nvGraphicFramePr>
          <p:cNvPr id="3" name="Diyagram 2">
            <a:extLst>
              <a:ext uri="{FF2B5EF4-FFF2-40B4-BE49-F238E27FC236}">
                <a16:creationId xmlns:a16="http://schemas.microsoft.com/office/drawing/2014/main" id="{0AC5B5CC-25E8-68E4-E767-33EF6FB0AFA9}"/>
              </a:ext>
            </a:extLst>
          </p:cNvPr>
          <p:cNvGraphicFramePr/>
          <p:nvPr/>
        </p:nvGraphicFramePr>
        <p:xfrm>
          <a:off x="1987951" y="2150720"/>
          <a:ext cx="6114239" cy="322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07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0266" y="6111146"/>
            <a:ext cx="766738" cy="542063"/>
          </a:xfrm>
          <a:prstGeom prst="rect">
            <a:avLst/>
          </a:prstGeom>
        </p:spPr>
      </p:pic>
      <p:cxnSp>
        <p:nvCxnSpPr>
          <p:cNvPr id="7" name="Düz Bağlayıcı 6"/>
          <p:cNvCxnSpPr>
            <a:cxnSpLocks/>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3148" y="6282630"/>
            <a:ext cx="245482" cy="245482"/>
          </a:xfrm>
          <a:prstGeom prst="rect">
            <a:avLst/>
          </a:prstGeom>
        </p:spPr>
      </p:pic>
      <p:pic>
        <p:nvPicPr>
          <p:cNvPr id="9" name="Resim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8789" y="6272654"/>
            <a:ext cx="250504" cy="250504"/>
          </a:xfrm>
          <a:prstGeom prst="rect">
            <a:avLst/>
          </a:prstGeom>
        </p:spPr>
      </p:pic>
      <p:pic>
        <p:nvPicPr>
          <p:cNvPr id="10" name="Resim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67243" y="6272654"/>
            <a:ext cx="250504" cy="250504"/>
          </a:xfrm>
          <a:prstGeom prst="rect">
            <a:avLst/>
          </a:prstGeom>
        </p:spPr>
      </p:pic>
      <p:sp>
        <p:nvSpPr>
          <p:cNvPr id="12" name="Metin kutusu 11"/>
          <p:cNvSpPr txBox="1"/>
          <p:nvPr/>
        </p:nvSpPr>
        <p:spPr>
          <a:xfrm>
            <a:off x="5967346" y="6304432"/>
            <a:ext cx="1006709" cy="207749"/>
          </a:xfrm>
          <a:prstGeom prst="rect">
            <a:avLst/>
          </a:prstGeom>
          <a:noFill/>
        </p:spPr>
        <p:txBody>
          <a:bodyPr wrap="square" rtlCol="0">
            <a:spAutoFit/>
          </a:bodyPr>
          <a:lstStyle/>
          <a:p>
            <a:r>
              <a:rPr lang="tr-TR" sz="750" dirty="0">
                <a:latin typeface="Cambria" panose="02040503050406030204" pitchFamily="18" charset="0"/>
              </a:rPr>
              <a:t>KaratayUniversitesi</a:t>
            </a:r>
          </a:p>
        </p:txBody>
      </p:sp>
      <p:sp>
        <p:nvSpPr>
          <p:cNvPr id="13" name="Metin kutusu 12"/>
          <p:cNvSpPr txBox="1"/>
          <p:nvPr/>
        </p:nvSpPr>
        <p:spPr>
          <a:xfrm>
            <a:off x="7308304" y="6304432"/>
            <a:ext cx="673582" cy="219291"/>
          </a:xfrm>
          <a:prstGeom prst="rect">
            <a:avLst/>
          </a:prstGeom>
          <a:noFill/>
        </p:spPr>
        <p:txBody>
          <a:bodyPr wrap="square" rtlCol="0">
            <a:spAutoFit/>
          </a:bodyPr>
          <a:lstStyle/>
          <a:p>
            <a:r>
              <a:rPr lang="tr-TR" sz="825" dirty="0">
                <a:latin typeface="Cambria" panose="02040503050406030204" pitchFamily="18" charset="0"/>
              </a:rPr>
              <a:t>ktokaratay</a:t>
            </a:r>
            <a:endParaRPr lang="tr-TR" sz="900" dirty="0">
              <a:latin typeface="Cambria" panose="02040503050406030204" pitchFamily="18" charset="0"/>
            </a:endParaRPr>
          </a:p>
        </p:txBody>
      </p:sp>
      <p:sp>
        <p:nvSpPr>
          <p:cNvPr id="14" name="Metin kutusu 13"/>
          <p:cNvSpPr txBox="1"/>
          <p:nvPr/>
        </p:nvSpPr>
        <p:spPr>
          <a:xfrm>
            <a:off x="2722306" y="6299801"/>
            <a:ext cx="1085554" cy="219291"/>
          </a:xfrm>
          <a:prstGeom prst="rect">
            <a:avLst/>
          </a:prstGeom>
          <a:noFill/>
        </p:spPr>
        <p:txBody>
          <a:bodyPr wrap="square" rtlCol="0">
            <a:spAutoFit/>
          </a:bodyPr>
          <a:lstStyle/>
          <a:p>
            <a:r>
              <a:rPr lang="tr-TR" sz="825" dirty="0">
                <a:latin typeface="Cambria" panose="02040503050406030204" pitchFamily="18" charset="0"/>
              </a:rPr>
              <a:t>www.karatay.edu.tr</a:t>
            </a:r>
          </a:p>
        </p:txBody>
      </p:sp>
      <p:sp>
        <p:nvSpPr>
          <p:cNvPr id="15" name="Metin kutusu 14"/>
          <p:cNvSpPr txBox="1"/>
          <p:nvPr/>
        </p:nvSpPr>
        <p:spPr>
          <a:xfrm>
            <a:off x="1741664" y="6307267"/>
            <a:ext cx="647934" cy="219291"/>
          </a:xfrm>
          <a:prstGeom prst="rect">
            <a:avLst/>
          </a:prstGeom>
          <a:noFill/>
        </p:spPr>
        <p:txBody>
          <a:bodyPr wrap="square" rtlCol="0">
            <a:spAutoFit/>
          </a:bodyPr>
          <a:lstStyle/>
          <a:p>
            <a:r>
              <a:rPr lang="tr-TR" sz="825"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6479" y="6272888"/>
            <a:ext cx="255210" cy="255210"/>
          </a:xfrm>
          <a:prstGeom prst="rect">
            <a:avLst/>
          </a:prstGeom>
        </p:spPr>
      </p:pic>
      <p:sp>
        <p:nvSpPr>
          <p:cNvPr id="3" name="Dikdörtgen 5">
            <a:extLst>
              <a:ext uri="{FF2B5EF4-FFF2-40B4-BE49-F238E27FC236}">
                <a16:creationId xmlns:a16="http://schemas.microsoft.com/office/drawing/2014/main" id="{3212EC19-33B7-78FA-AA99-56D4C7B68558}"/>
              </a:ext>
            </a:extLst>
          </p:cNvPr>
          <p:cNvSpPr>
            <a:spLocks noChangeArrowheads="1"/>
          </p:cNvSpPr>
          <p:nvPr/>
        </p:nvSpPr>
        <p:spPr bwMode="auto">
          <a:xfrm>
            <a:off x="531000" y="2551837"/>
            <a:ext cx="49771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r>
              <a:rPr lang="tr-TR" altLang="tr-TR" sz="1800" b="1" dirty="0">
                <a:latin typeface="Arial" panose="020B0604020202020204" pitchFamily="34" charset="0"/>
                <a:cs typeface="Arial" panose="020B0604020202020204" pitchFamily="34" charset="0"/>
              </a:rPr>
              <a:t>Prof. Dr. Abdullah TOPCUOĞLU</a:t>
            </a:r>
          </a:p>
          <a:p>
            <a:pPr eaLnBrk="1" hangingPunct="1">
              <a:spcBef>
                <a:spcPct val="0"/>
              </a:spcBef>
              <a:buFontTx/>
              <a:buNone/>
            </a:pPr>
            <a:r>
              <a:rPr lang="tr-TR" altLang="tr-TR" sz="1800" b="1" dirty="0">
                <a:latin typeface="Arial" panose="020B0604020202020204" pitchFamily="34" charset="0"/>
                <a:cs typeface="Arial" panose="020B0604020202020204" pitchFamily="34" charset="0"/>
              </a:rPr>
              <a:t>Dekan </a:t>
            </a:r>
          </a:p>
          <a:p>
            <a:pPr eaLnBrk="1" hangingPunct="1">
              <a:spcBef>
                <a:spcPct val="0"/>
              </a:spcBef>
              <a:buFontTx/>
              <a:buNone/>
            </a:pPr>
            <a:endParaRPr lang="tr-TR" altLang="tr-TR" sz="1800" dirty="0">
              <a:latin typeface="Arial" panose="020B0604020202020204" pitchFamily="34" charset="0"/>
              <a:cs typeface="Arial" panose="020B0604020202020204" pitchFamily="34" charset="0"/>
            </a:endParaRPr>
          </a:p>
          <a:p>
            <a:pPr>
              <a:spcBef>
                <a:spcPct val="0"/>
              </a:spcBef>
              <a:buNone/>
            </a:pPr>
            <a:r>
              <a:rPr lang="tr-TR" altLang="tr-TR" sz="1800" b="1" dirty="0">
                <a:latin typeface="Arial" panose="020B0604020202020204" pitchFamily="34" charset="0"/>
                <a:cs typeface="Arial" panose="020B0604020202020204" pitchFamily="34" charset="0"/>
              </a:rPr>
              <a:t>Doktora</a:t>
            </a:r>
            <a:r>
              <a:rPr lang="tr-TR" altLang="tr-TR" sz="1800" dirty="0">
                <a:latin typeface="Arial" panose="020B0604020202020204" pitchFamily="34" charset="0"/>
                <a:cs typeface="Arial" panose="020B0604020202020204" pitchFamily="34" charset="0"/>
              </a:rPr>
              <a:t>: Sosyoloji</a:t>
            </a:r>
            <a:r>
              <a:rPr lang="tr-TR" sz="1800" dirty="0">
                <a:latin typeface="Arial" panose="020B0604020202020204" pitchFamily="34" charset="0"/>
                <a:cs typeface="Arial" panose="020B0604020202020204" pitchFamily="34" charset="0"/>
              </a:rPr>
              <a:t> ABD. / Selçuk Üniversitesi</a:t>
            </a:r>
            <a:endParaRPr lang="tr-TR" altLang="tr-TR" sz="1800" dirty="0">
              <a:latin typeface="Arial" panose="020B0604020202020204" pitchFamily="34" charset="0"/>
              <a:cs typeface="Arial" panose="020B0604020202020204" pitchFamily="34" charset="0"/>
            </a:endParaRPr>
          </a:p>
          <a:p>
            <a:pPr>
              <a:spcBef>
                <a:spcPct val="0"/>
              </a:spcBef>
              <a:buNone/>
            </a:pPr>
            <a:r>
              <a:rPr lang="tr-TR" altLang="tr-TR" sz="1800" b="1" dirty="0">
                <a:latin typeface="Arial" panose="020B0604020202020204" pitchFamily="34" charset="0"/>
                <a:cs typeface="Arial" panose="020B0604020202020204" pitchFamily="34" charset="0"/>
              </a:rPr>
              <a:t>Lisans: </a:t>
            </a:r>
            <a:r>
              <a:rPr lang="tr-TR" sz="1800" dirty="0">
                <a:latin typeface="Arial" panose="020B0604020202020204" pitchFamily="34" charset="0"/>
                <a:cs typeface="Arial" panose="020B0604020202020204" pitchFamily="34" charset="0"/>
              </a:rPr>
              <a:t>Sosyoloji ABD. / Orta Doğu Teknik Üniversitesi</a:t>
            </a:r>
            <a:endParaRPr lang="tr-TR" altLang="tr-TR" sz="1800" dirty="0">
              <a:latin typeface="Arial" panose="020B0604020202020204" pitchFamily="34" charset="0"/>
              <a:cs typeface="Arial" panose="020B0604020202020204" pitchFamily="34" charset="0"/>
            </a:endParaRPr>
          </a:p>
        </p:txBody>
      </p:sp>
      <p:sp>
        <p:nvSpPr>
          <p:cNvPr id="17" name="Dikdörtgen 16">
            <a:extLst>
              <a:ext uri="{FF2B5EF4-FFF2-40B4-BE49-F238E27FC236}">
                <a16:creationId xmlns:a16="http://schemas.microsoft.com/office/drawing/2014/main" id="{3960F6FE-6543-4FDE-4DAC-8E15E2823A18}"/>
              </a:ext>
            </a:extLst>
          </p:cNvPr>
          <p:cNvSpPr/>
          <p:nvPr/>
        </p:nvSpPr>
        <p:spPr>
          <a:xfrm>
            <a:off x="395536" y="319527"/>
            <a:ext cx="8424936" cy="111125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19" name="Resim 18">
            <a:extLst>
              <a:ext uri="{FF2B5EF4-FFF2-40B4-BE49-F238E27FC236}">
                <a16:creationId xmlns:a16="http://schemas.microsoft.com/office/drawing/2014/main" id="{6D6FAE8F-FEA1-3246-9075-B8F82FEC3F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000" y="464173"/>
            <a:ext cx="1224000" cy="821957"/>
          </a:xfrm>
          <a:prstGeom prst="rect">
            <a:avLst/>
          </a:prstGeom>
        </p:spPr>
      </p:pic>
      <p:pic>
        <p:nvPicPr>
          <p:cNvPr id="5" name="Resim 4" descr="insan yüzü, gözlük, kişi, şahıs, takım elbise içeren bir resim&#10;&#10;Açıklama otomatik olarak oluşturuldu">
            <a:extLst>
              <a:ext uri="{FF2B5EF4-FFF2-40B4-BE49-F238E27FC236}">
                <a16:creationId xmlns:a16="http://schemas.microsoft.com/office/drawing/2014/main" id="{99671D1E-A843-C6DD-5561-F3D209E276F7}"/>
              </a:ext>
            </a:extLst>
          </p:cNvPr>
          <p:cNvPicPr>
            <a:picLocks noChangeAspect="1"/>
          </p:cNvPicPr>
          <p:nvPr/>
        </p:nvPicPr>
        <p:blipFill>
          <a:blip r:embed="rId8"/>
          <a:stretch>
            <a:fillRect/>
          </a:stretch>
        </p:blipFill>
        <p:spPr>
          <a:xfrm>
            <a:off x="6175344" y="2069848"/>
            <a:ext cx="2437656" cy="3303366"/>
          </a:xfrm>
          <a:prstGeom prst="rect">
            <a:avLst/>
          </a:prstGeom>
        </p:spPr>
      </p:pic>
    </p:spTree>
    <p:extLst>
      <p:ext uri="{BB962C8B-B14F-4D97-AF65-F5344CB8AC3E}">
        <p14:creationId xmlns:p14="http://schemas.microsoft.com/office/powerpoint/2010/main" val="309822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KURULUŞ</a:t>
            </a:r>
          </a:p>
        </p:txBody>
      </p:sp>
      <p:pic>
        <p:nvPicPr>
          <p:cNvPr id="2" name="Picture 4">
            <a:extLst>
              <a:ext uri="{FF2B5EF4-FFF2-40B4-BE49-F238E27FC236}">
                <a16:creationId xmlns:a16="http://schemas.microsoft.com/office/drawing/2014/main" id="{E3BB642C-0353-6A5F-06D0-858913EF70EC}"/>
              </a:ext>
            </a:extLst>
          </p:cNvPr>
          <p:cNvPicPr>
            <a:picLocks noChangeAspect="1"/>
          </p:cNvPicPr>
          <p:nvPr/>
        </p:nvPicPr>
        <p:blipFill>
          <a:blip r:embed="rId3"/>
          <a:stretch>
            <a:fillRect/>
          </a:stretch>
        </p:blipFill>
        <p:spPr>
          <a:xfrm>
            <a:off x="1316935" y="2451537"/>
            <a:ext cx="3255065" cy="2441299"/>
          </a:xfrm>
          <a:prstGeom prst="rect">
            <a:avLst/>
          </a:prstGeom>
          <a:ln>
            <a:noFill/>
          </a:ln>
          <a:effectLst>
            <a:softEdge rad="112500"/>
          </a:effectLst>
        </p:spPr>
      </p:pic>
      <p:sp>
        <p:nvSpPr>
          <p:cNvPr id="4" name="Metin kutusu 3">
            <a:extLst>
              <a:ext uri="{FF2B5EF4-FFF2-40B4-BE49-F238E27FC236}">
                <a16:creationId xmlns:a16="http://schemas.microsoft.com/office/drawing/2014/main" id="{9A0CECB0-1862-0FBB-F256-B228E2408E28}"/>
              </a:ext>
            </a:extLst>
          </p:cNvPr>
          <p:cNvSpPr txBox="1"/>
          <p:nvPr/>
        </p:nvSpPr>
        <p:spPr>
          <a:xfrm>
            <a:off x="4661704" y="2395040"/>
            <a:ext cx="3554060" cy="2546787"/>
          </a:xfrm>
          <a:prstGeom prst="rect">
            <a:avLst/>
          </a:prstGeom>
          <a:noFill/>
        </p:spPr>
        <p:txBody>
          <a:bodyPr wrap="square">
            <a:spAutoFit/>
          </a:bodyPr>
          <a:lstStyle/>
          <a:p>
            <a:pPr algn="just">
              <a:lnSpc>
                <a:spcPct val="150000"/>
              </a:lnSpc>
            </a:pPr>
            <a:r>
              <a:rPr lang="tr-TR" sz="1350" dirty="0">
                <a:latin typeface="Cambria" panose="02040503050406030204" pitchFamily="18" charset="0"/>
                <a:ea typeface="Cambria" panose="02040503050406030204" pitchFamily="18" charset="0"/>
              </a:rPr>
              <a:t>İsmini, Selçuklular tarafından 1251 yılında yaptırılmış ilk Vakıf Yükseköğretim Kurumu niteliğinde olan Karatay Medresesi’nden alan KTO Karatay Üniversitesi, 1882 yılında kurulan ve Türkiye'nin en köklü ticaret odalarından olan </a:t>
            </a:r>
            <a:r>
              <a:rPr lang="tr-TR" sz="1350" b="1" dirty="0">
                <a:solidFill>
                  <a:srgbClr val="763E56"/>
                </a:solidFill>
                <a:latin typeface="Cambria" panose="02040503050406030204" pitchFamily="18" charset="0"/>
                <a:ea typeface="Cambria" panose="02040503050406030204" pitchFamily="18" charset="0"/>
              </a:rPr>
              <a:t>Konya Ticaret Odası</a:t>
            </a:r>
            <a:r>
              <a:rPr lang="tr-TR" sz="1350" dirty="0">
                <a:latin typeface="Cambria" panose="02040503050406030204" pitchFamily="18" charset="0"/>
                <a:ea typeface="Cambria" panose="02040503050406030204" pitchFamily="18" charset="0"/>
              </a:rPr>
              <a:t>’nın </a:t>
            </a:r>
            <a:r>
              <a:rPr lang="tr-TR" sz="1350" b="1" dirty="0">
                <a:solidFill>
                  <a:srgbClr val="763E56"/>
                </a:solidFill>
                <a:latin typeface="Cambria" panose="02040503050406030204" pitchFamily="18" charset="0"/>
                <a:ea typeface="Cambria" panose="02040503050406030204" pitchFamily="18" charset="0"/>
              </a:rPr>
              <a:t>Eğitim ve Sağlık Vakfı</a:t>
            </a:r>
            <a:r>
              <a:rPr lang="tr-TR" sz="1350" dirty="0">
                <a:latin typeface="Cambria" panose="02040503050406030204" pitchFamily="18" charset="0"/>
                <a:ea typeface="Cambria" panose="02040503050406030204" pitchFamily="18" charset="0"/>
              </a:rPr>
              <a:t> tarafından </a:t>
            </a:r>
            <a:r>
              <a:rPr lang="tr-TR" sz="1350" b="1" dirty="0">
                <a:solidFill>
                  <a:srgbClr val="763E56"/>
                </a:solidFill>
                <a:latin typeface="Cambria" panose="02040503050406030204" pitchFamily="18" charset="0"/>
                <a:ea typeface="Cambria" panose="02040503050406030204" pitchFamily="18" charset="0"/>
              </a:rPr>
              <a:t>07 Temmuz 2009</a:t>
            </a:r>
            <a:r>
              <a:rPr lang="tr-TR" sz="1350" b="1" dirty="0">
                <a:latin typeface="Cambria" panose="02040503050406030204" pitchFamily="18" charset="0"/>
                <a:ea typeface="Cambria" panose="02040503050406030204" pitchFamily="18" charset="0"/>
              </a:rPr>
              <a:t> </a:t>
            </a:r>
            <a:r>
              <a:rPr lang="tr-TR" sz="1350" dirty="0">
                <a:latin typeface="Cambria" panose="02040503050406030204" pitchFamily="18" charset="0"/>
                <a:ea typeface="Cambria" panose="02040503050406030204" pitchFamily="18" charset="0"/>
              </a:rPr>
              <a:t>yılında yeniden kurulmuştur.</a:t>
            </a:r>
            <a:r>
              <a:rPr lang="tr-TR" sz="135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9730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TÜRKİYE ODALAR VE BORSALAR BİRLİĞİ ÜNİVERSİTELERİ</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468296" y="2053862"/>
            <a:ext cx="6747468" cy="5325432"/>
          </a:xfrm>
          <a:prstGeom prst="rect">
            <a:avLst/>
          </a:prstGeom>
          <a:noFill/>
        </p:spPr>
        <p:txBody>
          <a:bodyPr wrap="square">
            <a:spAutoFit/>
          </a:bodyPr>
          <a:lstStyle/>
          <a:p>
            <a:pPr>
              <a:lnSpc>
                <a:spcPct val="150000"/>
              </a:lnSpc>
            </a:pPr>
            <a:r>
              <a:rPr lang="tr-TR" sz="1350" b="1" dirty="0">
                <a:solidFill>
                  <a:srgbClr val="763E56"/>
                </a:solidFill>
                <a:latin typeface="Cambria" panose="02040503050406030204" pitchFamily="18" charset="0"/>
                <a:ea typeface="Cambria" panose="02040503050406030204" pitchFamily="18" charset="0"/>
              </a:rPr>
              <a:t>Türkiye Odalar ve Borsalar Birliği</a:t>
            </a:r>
            <a:r>
              <a:rPr lang="tr-TR" sz="1350" dirty="0">
                <a:latin typeface="Cambria" panose="02040503050406030204" pitchFamily="18" charset="0"/>
                <a:ea typeface="Cambria" panose="02040503050406030204" pitchFamily="18" charset="0"/>
              </a:rPr>
              <a:t>ne (TOBB) bağlı oda ve borsalar tarafından kurulan üniversiteler, </a:t>
            </a:r>
            <a:r>
              <a:rPr lang="tr-TR" sz="1350" b="1" dirty="0">
                <a:solidFill>
                  <a:srgbClr val="763E56"/>
                </a:solidFill>
                <a:latin typeface="Cambria" panose="02040503050406030204" pitchFamily="18" charset="0"/>
                <a:ea typeface="Cambria" panose="02040503050406030204" pitchFamily="18" charset="0"/>
              </a:rPr>
              <a:t>365 oda ve borsa </a:t>
            </a:r>
            <a:r>
              <a:rPr lang="tr-TR" sz="1350" dirty="0">
                <a:latin typeface="Cambria" panose="02040503050406030204" pitchFamily="18" charset="0"/>
                <a:ea typeface="Cambria" panose="02040503050406030204" pitchFamily="18" charset="0"/>
              </a:rPr>
              <a:t>arasındaki gelişmiş iletişim ağını, odaların üniversiteleri arasında da kurmak ve kalıcı hâle getirmeyi amaçlamaktadır.</a:t>
            </a:r>
          </a:p>
          <a:p>
            <a:endParaRPr lang="tr-TR" sz="1350" dirty="0">
              <a:latin typeface="Cambria" panose="02040503050406030204" pitchFamily="18" charset="0"/>
              <a:ea typeface="Cambria" panose="02040503050406030204" pitchFamily="18" charset="0"/>
            </a:endParaRPr>
          </a:p>
          <a:p>
            <a:pPr marL="257175" indent="-257175">
              <a:lnSpc>
                <a:spcPct val="200000"/>
              </a:lnSpc>
              <a:buFont typeface="Wingdings" panose="05000000000000000000" pitchFamily="2" charset="2"/>
              <a:buChar char="v"/>
            </a:pPr>
            <a:r>
              <a:rPr lang="tr-TR" sz="1350" dirty="0">
                <a:latin typeface="Cambria" panose="02040503050406030204" pitchFamily="18" charset="0"/>
                <a:ea typeface="Cambria" panose="02040503050406030204" pitchFamily="18" charset="0"/>
              </a:rPr>
              <a:t>İstanbul Ticaret Üniversitesi 		    		2001 ~  9.000 öğrenci</a:t>
            </a:r>
          </a:p>
          <a:p>
            <a:pPr marL="257175" indent="-257175">
              <a:lnSpc>
                <a:spcPct val="200000"/>
              </a:lnSpc>
              <a:buFont typeface="Wingdings" panose="05000000000000000000" pitchFamily="2" charset="2"/>
              <a:buChar char="v"/>
            </a:pPr>
            <a:r>
              <a:rPr lang="tr-TR" sz="1350" dirty="0">
                <a:latin typeface="Cambria" panose="02040503050406030204" pitchFamily="18" charset="0"/>
                <a:ea typeface="Cambria" panose="02040503050406030204" pitchFamily="18" charset="0"/>
              </a:rPr>
              <a:t>İzmir Ekonomi Üniversitesi 		    		2001 ~10.000 öğrenci</a:t>
            </a:r>
          </a:p>
          <a:p>
            <a:pPr marL="257175" indent="-257175">
              <a:lnSpc>
                <a:spcPct val="200000"/>
              </a:lnSpc>
              <a:buFont typeface="Wingdings" panose="05000000000000000000" pitchFamily="2" charset="2"/>
              <a:buChar char="v"/>
            </a:pPr>
            <a:r>
              <a:rPr lang="tr-TR" sz="1350" dirty="0">
                <a:latin typeface="Cambria" panose="02040503050406030204" pitchFamily="18" charset="0"/>
                <a:ea typeface="Cambria" panose="02040503050406030204" pitchFamily="18" charset="0"/>
              </a:rPr>
              <a:t>TOBB Ekonomi ve Teknoloji Üniversitesi   			2003 ~  6.000 öğrenci</a:t>
            </a:r>
          </a:p>
          <a:p>
            <a:pPr marL="257175" indent="-257175">
              <a:lnSpc>
                <a:spcPct val="200000"/>
              </a:lnSpc>
              <a:buFont typeface="Wingdings" panose="05000000000000000000" pitchFamily="2" charset="2"/>
              <a:buChar char="v"/>
            </a:pPr>
            <a:r>
              <a:rPr lang="tr-TR" sz="1350" dirty="0">
                <a:latin typeface="Cambria" panose="02040503050406030204" pitchFamily="18" charset="0"/>
                <a:ea typeface="Cambria" panose="02040503050406030204" pitchFamily="18" charset="0"/>
              </a:rPr>
              <a:t>Piri Reis Üniversitesi 			    		2008 ~  6.000 öğrenci</a:t>
            </a:r>
          </a:p>
          <a:p>
            <a:pPr marL="257175" indent="-257175">
              <a:lnSpc>
                <a:spcPct val="200000"/>
              </a:lnSpc>
              <a:buFont typeface="Wingdings" panose="05000000000000000000" pitchFamily="2" charset="2"/>
              <a:buChar char="v"/>
            </a:pPr>
            <a:r>
              <a:rPr lang="tr-TR" sz="1350" b="1" dirty="0">
                <a:solidFill>
                  <a:srgbClr val="763E56"/>
                </a:solidFill>
                <a:latin typeface="Cambria" panose="02040503050406030204" pitchFamily="18" charset="0"/>
                <a:ea typeface="Cambria" panose="02040503050406030204" pitchFamily="18" charset="0"/>
              </a:rPr>
              <a:t>KTO Karatay Üniversitesi			    	2009 ~  9.000+ öğrenci </a:t>
            </a:r>
          </a:p>
        </p:txBody>
      </p:sp>
    </p:spTree>
    <p:extLst>
      <p:ext uri="{BB962C8B-B14F-4D97-AF65-F5344CB8AC3E}">
        <p14:creationId xmlns:p14="http://schemas.microsoft.com/office/powerpoint/2010/main" val="3582987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3" name="İçerik Yer Tutucusu 2">
            <a:extLst>
              <a:ext uri="{FF2B5EF4-FFF2-40B4-BE49-F238E27FC236}">
                <a16:creationId xmlns:a16="http://schemas.microsoft.com/office/drawing/2014/main" id="{6B5D2083-8D33-43C7-938B-B45EEFDF7836}"/>
              </a:ext>
            </a:extLst>
          </p:cNvPr>
          <p:cNvSpPr txBox="1">
            <a:spLocks/>
          </p:cNvSpPr>
          <p:nvPr/>
        </p:nvSpPr>
        <p:spPr>
          <a:xfrm>
            <a:off x="1900670" y="2292641"/>
            <a:ext cx="3132348" cy="2108683"/>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9.000+</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Öğrenci</a:t>
            </a:r>
            <a:r>
              <a:rPr lang="tr-TR" sz="1350" dirty="0">
                <a:solidFill>
                  <a:prstClr val="black"/>
                </a:solidFill>
                <a:latin typeface="Cambria" panose="02040503050406030204" pitchFamily="18" charset="0"/>
                <a:ea typeface="Cambria" panose="02040503050406030204" pitchFamily="18" charset="0"/>
              </a:rPr>
              <a:t>  </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44</a:t>
            </a:r>
            <a:r>
              <a:rPr lang="tr-TR" sz="1350" b="1" dirty="0">
                <a:solidFill>
                  <a:srgbClr val="FF0000"/>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Ön</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Lisans</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ve</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Lisans</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Programı</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41</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Lisansüstü</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Program</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400</a:t>
            </a:r>
            <a:r>
              <a:rPr lang="tr-TR" sz="1350" b="1" dirty="0">
                <a:solidFill>
                  <a:srgbClr val="FF0000"/>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Akademisyen</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cs typeface="Times New Roman" pitchFamily="18" charset="0"/>
              </a:rPr>
              <a:t>290</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 İdari Personel</a:t>
            </a:r>
          </a:p>
        </p:txBody>
      </p:sp>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SAYILARLA KTO KARATAY</a:t>
            </a:r>
          </a:p>
        </p:txBody>
      </p:sp>
      <p:sp>
        <p:nvSpPr>
          <p:cNvPr id="14" name="İçerik Yer Tutucusu 2">
            <a:extLst>
              <a:ext uri="{FF2B5EF4-FFF2-40B4-BE49-F238E27FC236}">
                <a16:creationId xmlns:a16="http://schemas.microsoft.com/office/drawing/2014/main" id="{C0DDEC30-557C-91FD-2469-FC1AB7A28633}"/>
              </a:ext>
            </a:extLst>
          </p:cNvPr>
          <p:cNvSpPr txBox="1">
            <a:spLocks/>
          </p:cNvSpPr>
          <p:nvPr/>
        </p:nvSpPr>
        <p:spPr>
          <a:xfrm>
            <a:off x="5119910" y="2292640"/>
            <a:ext cx="3132348" cy="2108683"/>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3</a:t>
            </a:r>
            <a:r>
              <a:rPr lang="tr-TR" sz="1350" b="1" dirty="0">
                <a:solidFill>
                  <a:srgbClr val="2C8087"/>
                </a:solidFill>
                <a:latin typeface="Cambria" panose="02040503050406030204" pitchFamily="18" charset="0"/>
                <a:ea typeface="Cambria" panose="02040503050406030204" pitchFamily="18" charset="0"/>
              </a:rPr>
              <a:t> </a:t>
            </a:r>
            <a:r>
              <a:rPr lang="tr-TR" sz="1350" b="1" dirty="0">
                <a:latin typeface="Cambria" panose="02040503050406030204" pitchFamily="18" charset="0"/>
                <a:ea typeface="Cambria" panose="02040503050406030204" pitchFamily="18" charset="0"/>
              </a:rPr>
              <a:t>Kampüs</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6</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Fakülte</a:t>
            </a:r>
            <a:r>
              <a:rPr lang="tr-TR" sz="1350" dirty="0">
                <a:solidFill>
                  <a:prstClr val="black"/>
                </a:solidFill>
                <a:latin typeface="Cambria" panose="02040503050406030204" pitchFamily="18" charset="0"/>
                <a:ea typeface="Cambria" panose="02040503050406030204" pitchFamily="18" charset="0"/>
              </a:rPr>
              <a:t>  </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2</a:t>
            </a:r>
            <a:r>
              <a:rPr lang="tr-TR" sz="1350" b="1" dirty="0">
                <a:solidFill>
                  <a:srgbClr val="FF0000"/>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Yüksekokul</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3</a:t>
            </a:r>
            <a:r>
              <a:rPr lang="tr-TR" sz="1350" dirty="0">
                <a:solidFill>
                  <a:prstClr val="black"/>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Meslek Yüksekokulu</a:t>
            </a:r>
          </a:p>
          <a:p>
            <a:pPr>
              <a:lnSpc>
                <a:spcPct val="150000"/>
              </a:lnSpc>
              <a:buClr>
                <a:srgbClr val="4BACC6"/>
              </a:buClr>
              <a:buFont typeface="Wingdings" panose="05000000000000000000" pitchFamily="2" charset="2"/>
              <a:buChar char="Ø"/>
              <a:defRPr/>
            </a:pPr>
            <a:r>
              <a:rPr lang="tr-TR" sz="1350" b="1" dirty="0">
                <a:solidFill>
                  <a:srgbClr val="763E56"/>
                </a:solidFill>
                <a:latin typeface="Cambria" panose="02040503050406030204" pitchFamily="18" charset="0"/>
                <a:ea typeface="Cambria" panose="02040503050406030204" pitchFamily="18" charset="0"/>
              </a:rPr>
              <a:t>1</a:t>
            </a:r>
            <a:r>
              <a:rPr lang="tr-TR" sz="1350" b="1" dirty="0">
                <a:solidFill>
                  <a:srgbClr val="FF0000"/>
                </a:solidFill>
                <a:latin typeface="Cambria" panose="02040503050406030204" pitchFamily="18" charset="0"/>
                <a:ea typeface="Cambria" panose="02040503050406030204" pitchFamily="18" charset="0"/>
              </a:rPr>
              <a:t> </a:t>
            </a:r>
            <a:r>
              <a:rPr lang="tr-TR" sz="1350" b="1" dirty="0">
                <a:solidFill>
                  <a:prstClr val="black"/>
                </a:solidFill>
                <a:latin typeface="Cambria" panose="02040503050406030204" pitchFamily="18" charset="0"/>
                <a:ea typeface="Cambria" panose="02040503050406030204" pitchFamily="18" charset="0"/>
                <a:cs typeface="Times New Roman" pitchFamily="18" charset="0"/>
              </a:rPr>
              <a:t>Enstitü</a:t>
            </a:r>
          </a:p>
        </p:txBody>
      </p:sp>
    </p:spTree>
    <p:extLst>
      <p:ext uri="{BB962C8B-B14F-4D97-AF65-F5344CB8AC3E}">
        <p14:creationId xmlns:p14="http://schemas.microsoft.com/office/powerpoint/2010/main" val="337261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MERKEZ KAMPÜS</a:t>
            </a:r>
          </a:p>
        </p:txBody>
      </p:sp>
      <p:pic>
        <p:nvPicPr>
          <p:cNvPr id="6" name="Resim 5" descr="dış mekan, ağaç, Hava fotoğrafçılığı, kent tasarımı içeren bir resim&#10;&#10;Açıklama otomatik olarak oluşturuldu">
            <a:extLst>
              <a:ext uri="{FF2B5EF4-FFF2-40B4-BE49-F238E27FC236}">
                <a16:creationId xmlns:a16="http://schemas.microsoft.com/office/drawing/2014/main" id="{BC575583-536D-74E6-8360-7CAF90E294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297" y="1981983"/>
            <a:ext cx="6747468" cy="37954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568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MERKEZ KAMPÜS</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468296" y="2053862"/>
            <a:ext cx="6747468" cy="2103076"/>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Yaklaşık 536.000 metrekarelik yerleşkesi ile Türkiye’nin en geniş kampüslerinden birine sahip olan KTO Karatay Üniversitesi’nde, Merkez Kampüs bünyesinde fakülte ve derslikler, spor sahaları, kafeteryalar, konferans salonları, kütüphaneler ve birçok imkân bulunmaktadır.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Merkez kampüs; teknolojik altyapısı güçlü, nezih ve ferah bir ortama sahiptir. Öğrencilere son derece modern amfi, derslik ve laboratuvarlarda eğitim verilmektedir.</a:t>
            </a:r>
          </a:p>
        </p:txBody>
      </p:sp>
    </p:spTree>
    <p:extLst>
      <p:ext uri="{BB962C8B-B14F-4D97-AF65-F5344CB8AC3E}">
        <p14:creationId xmlns:p14="http://schemas.microsoft.com/office/powerpoint/2010/main" val="55903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TEKNOLOJİ VE EĞİTİM KAMPÜSÜ</a:t>
            </a:r>
          </a:p>
        </p:txBody>
      </p:sp>
      <p:pic>
        <p:nvPicPr>
          <p:cNvPr id="2" name="Resim 1">
            <a:extLst>
              <a:ext uri="{FF2B5EF4-FFF2-40B4-BE49-F238E27FC236}">
                <a16:creationId xmlns:a16="http://schemas.microsoft.com/office/drawing/2014/main" id="{05E92306-DA83-3682-0542-E2DD9BFD9CA7}"/>
              </a:ext>
            </a:extLst>
          </p:cNvPr>
          <p:cNvPicPr>
            <a:picLocks noChangeAspect="1"/>
          </p:cNvPicPr>
          <p:nvPr/>
        </p:nvPicPr>
        <p:blipFill rotWithShape="1">
          <a:blip r:embed="rId3">
            <a:extLst>
              <a:ext uri="{28A0092B-C50C-407E-A947-70E740481C1C}">
                <a14:useLocalDpi xmlns:a14="http://schemas.microsoft.com/office/drawing/2010/main" val="0"/>
              </a:ext>
            </a:extLst>
          </a:blip>
          <a:srcRect l="1874" t="9366" r="892" b="2497"/>
          <a:stretch/>
        </p:blipFill>
        <p:spPr>
          <a:xfrm>
            <a:off x="1468296" y="1992121"/>
            <a:ext cx="6747468" cy="32628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358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TEKNOLOJİ VE EĞİTİM KAMPÜSÜ</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468296" y="2053862"/>
            <a:ext cx="6747468" cy="2103076"/>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Konya Ticaret Odası Teknoloji ve Eğitim Kampüsü (KTOTEK) içerisinde Mesleki Eğitim Merkezi (KTOMEM), Model Fabrika, Dış Ticaret Merkezi (KTODTM), Akıllı Teknolojiler Merkezi (AKİTEK), KTO Karatay Üniversitesi Ticaret ve Sanayi MYO ve Konya Ticaret Odası Fuar Şubesi bulunmaktadır.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Konya Ticaret Odası Teknoloji ve Eğitim Kampüsünde (KTOTEK) yeni teknolojilerin geliştirilmesi, bilgisayar yazılımları gibi konularda öğrencilere öncülük edilmektedir.</a:t>
            </a:r>
          </a:p>
        </p:txBody>
      </p:sp>
    </p:spTree>
    <p:extLst>
      <p:ext uri="{BB962C8B-B14F-4D97-AF65-F5344CB8AC3E}">
        <p14:creationId xmlns:p14="http://schemas.microsoft.com/office/powerpoint/2010/main" val="510711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HAVACILIK EĞİTİM KAMPÜSÜ</a:t>
            </a:r>
          </a:p>
        </p:txBody>
      </p:sp>
      <p:pic>
        <p:nvPicPr>
          <p:cNvPr id="3" name="Resim 2" descr="çayır, sahne, yol, açık hava içeren bir resim&#10;&#10;Açıklama otomatik olarak oluşturuldu">
            <a:extLst>
              <a:ext uri="{FF2B5EF4-FFF2-40B4-BE49-F238E27FC236}">
                <a16:creationId xmlns:a16="http://schemas.microsoft.com/office/drawing/2014/main" id="{530F2FD2-B23B-0FA7-C18E-4B798FFC0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8295" y="1988390"/>
            <a:ext cx="6747468" cy="36840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0098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KAMPÜSLERİMİZ I HAVACILIK EĞİTİM KAMPÜSÜ</a:t>
            </a:r>
          </a:p>
        </p:txBody>
      </p:sp>
      <p:sp>
        <p:nvSpPr>
          <p:cNvPr id="5" name="Metin kutusu 4">
            <a:extLst>
              <a:ext uri="{FF2B5EF4-FFF2-40B4-BE49-F238E27FC236}">
                <a16:creationId xmlns:a16="http://schemas.microsoft.com/office/drawing/2014/main" id="{3070303F-B86C-77F9-9A3D-2DC69683D01A}"/>
              </a:ext>
            </a:extLst>
          </p:cNvPr>
          <p:cNvSpPr txBox="1"/>
          <p:nvPr/>
        </p:nvSpPr>
        <p:spPr>
          <a:xfrm>
            <a:off x="1468296" y="2053862"/>
            <a:ext cx="6747468" cy="2103076"/>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solidFill>
                  <a:srgbClr val="000000"/>
                </a:solidFill>
                <a:latin typeface="Cambria" panose="02040503050406030204" pitchFamily="18" charset="0"/>
                <a:ea typeface="Calibri" panose="020F0502020204030204" pitchFamily="34" charset="0"/>
                <a:cs typeface="Times New Roman (Headings CS)"/>
              </a:rPr>
              <a:t>Uygulamalı Bilimler Yüksekokulu Pilotaj Bölümü öğrencilerine, Konya Eğribayat’ta yer alan Hava Parkında uluslararası düzeyde lisans eğitimi verilmektedir. </a:t>
            </a:r>
          </a:p>
          <a:p>
            <a:pPr marL="214313" indent="-214313" algn="just">
              <a:lnSpc>
                <a:spcPct val="150000"/>
              </a:lnSpc>
              <a:spcBef>
                <a:spcPts val="450"/>
              </a:spcBef>
              <a:spcAft>
                <a:spcPts val="900"/>
              </a:spcAft>
              <a:buFont typeface="Arial" panose="020B0604020202020204" pitchFamily="34" charset="0"/>
              <a:buChar char="•"/>
            </a:pPr>
            <a:r>
              <a:rPr lang="tr-TR" sz="1350" dirty="0">
                <a:solidFill>
                  <a:srgbClr val="000000"/>
                </a:solidFill>
                <a:latin typeface="Cambria" panose="02040503050406030204" pitchFamily="18" charset="0"/>
                <a:ea typeface="Calibri" panose="020F0502020204030204" pitchFamily="34" charset="0"/>
                <a:cs typeface="Times New Roman (Headings CS)"/>
              </a:rPr>
              <a:t>Hava Parkımız; 1.200 metre çim pist, 1.500 metre asfalt pist, 1.500 metre taksi yolu ve uçak bakım hangarına sahiptir. Filomuzda  bulunan 4 adet planör, 8 adet eğitim uçağı ve 1 adet çeker uçak ve ALSIM AL250 simülatör ile Pilotaj Bölümü öğrencilerimiz gerçek bir uygulama eğitimi görmektedir.</a:t>
            </a:r>
          </a:p>
        </p:txBody>
      </p:sp>
    </p:spTree>
    <p:extLst>
      <p:ext uri="{BB962C8B-B14F-4D97-AF65-F5344CB8AC3E}">
        <p14:creationId xmlns:p14="http://schemas.microsoft.com/office/powerpoint/2010/main" val="298045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İLETİŞİM KANALLARI</a:t>
            </a:r>
          </a:p>
        </p:txBody>
      </p:sp>
    </p:spTree>
    <p:extLst>
      <p:ext uri="{BB962C8B-B14F-4D97-AF65-F5344CB8AC3E}">
        <p14:creationId xmlns:p14="http://schemas.microsoft.com/office/powerpoint/2010/main" val="326438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3600" b="1" dirty="0">
                <a:solidFill>
                  <a:schemeClr val="bg1"/>
                </a:solidFill>
                <a:latin typeface="Cambria" panose="02040503050406030204" pitchFamily="18" charset="0"/>
                <a:ea typeface="Tahoma" panose="020B0604030504040204" pitchFamily="34" charset="0"/>
                <a:cs typeface="Tahoma" panose="020B0604030504040204" pitchFamily="34" charset="0"/>
              </a:rPr>
              <a:t>Fakülte Sekreteri</a:t>
            </a:r>
          </a:p>
        </p:txBody>
      </p:sp>
      <p:sp>
        <p:nvSpPr>
          <p:cNvPr id="3" name="İçerik Yer Tutucusu 2"/>
          <p:cNvSpPr>
            <a:spLocks noGrp="1"/>
          </p:cNvSpPr>
          <p:nvPr>
            <p:ph idx="1"/>
          </p:nvPr>
        </p:nvSpPr>
        <p:spPr>
          <a:xfrm>
            <a:off x="457200" y="1549391"/>
            <a:ext cx="4834880" cy="4525963"/>
          </a:xfrm>
        </p:spPr>
        <p:txBody>
          <a:bodyPr>
            <a:normAutofit/>
          </a:bodyPr>
          <a:lstStyle/>
          <a:p>
            <a:pPr marL="0" indent="0">
              <a:buNone/>
            </a:pPr>
            <a:r>
              <a:rPr lang="tr-TR" sz="1800" b="1">
                <a:latin typeface="Arial" panose="020B0604020202020204" pitchFamily="34" charset="0"/>
                <a:ea typeface="Cambria" panose="02040503050406030204" pitchFamily="18" charset="0"/>
                <a:cs typeface="Arial" panose="020B0604020202020204" pitchFamily="34" charset="0"/>
              </a:rPr>
              <a:t>Mustafa BARDAKCI</a:t>
            </a:r>
            <a:endParaRPr lang="tr-TR" sz="1800" b="1" dirty="0">
              <a:latin typeface="Arial" panose="020B0604020202020204" pitchFamily="34" charset="0"/>
              <a:ea typeface="Cambria" panose="02040503050406030204" pitchFamily="18" charset="0"/>
              <a:cs typeface="Arial" panose="020B0604020202020204" pitchFamily="34" charset="0"/>
            </a:endParaRPr>
          </a:p>
          <a:p>
            <a:pPr marL="0" indent="0">
              <a:buNone/>
            </a:pPr>
            <a:r>
              <a:rPr lang="tr-TR" sz="1800" dirty="0">
                <a:latin typeface="Arial" panose="020B0604020202020204" pitchFamily="34" charset="0"/>
                <a:ea typeface="Cambria" panose="02040503050406030204" pitchFamily="18" charset="0"/>
                <a:cs typeface="Arial" panose="020B0604020202020204" pitchFamily="34" charset="0"/>
              </a:rPr>
              <a:t>Fakülte Sekreter</a:t>
            </a:r>
            <a:endParaRPr lang="en-US" sz="1800" dirty="0">
              <a:latin typeface="Arial" panose="020B0604020202020204" pitchFamily="34" charset="0"/>
              <a:ea typeface="Cambria" panose="02040503050406030204" pitchFamily="18" charset="0"/>
              <a:cs typeface="Arial" panose="020B0604020202020204" pitchFamily="34" charset="0"/>
            </a:endParaRPr>
          </a:p>
          <a:p>
            <a:pPr marL="0" indent="0">
              <a:buNone/>
            </a:pPr>
            <a:r>
              <a:rPr lang="tr-TR" sz="1800" dirty="0">
                <a:latin typeface="Arial" panose="020B0604020202020204" pitchFamily="34" charset="0"/>
                <a:ea typeface="Cambria" panose="02040503050406030204" pitchFamily="18" charset="0"/>
                <a:cs typeface="Arial" panose="020B0604020202020204" pitchFamily="34" charset="0"/>
              </a:rPr>
              <a:t> </a:t>
            </a:r>
          </a:p>
          <a:p>
            <a:pPr marL="0" indent="0">
              <a:buNone/>
            </a:pPr>
            <a:r>
              <a:rPr lang="tr-TR" sz="1800" dirty="0">
                <a:latin typeface="Arial" panose="020B0604020202020204" pitchFamily="34" charset="0"/>
                <a:ea typeface="Cambria" panose="02040503050406030204" pitchFamily="18" charset="0"/>
                <a:cs typeface="Arial" panose="020B0604020202020204" pitchFamily="34" charset="0"/>
              </a:rPr>
              <a:t>Yatay ve dikey geçişler, intibak işlemleri, maddi hata, staj, çift anadal, ders programları, sınav programları, müfredatlar, akademik takvim, mazeret sınavları, mezuniyet ek/tek ders sınavları, mezuniyet işlemleri gibi eğitim öğretim süreçleri ile ilgili olarak gerekli tüm süreçlerde irtibat kuracağınız yetkilidir. </a:t>
            </a:r>
          </a:p>
          <a:p>
            <a:pPr>
              <a:buNone/>
            </a:pPr>
            <a:endParaRPr lang="tr-TR" altLang="tr-TR" sz="1800" dirty="0">
              <a:latin typeface="Arial" panose="020B0604020202020204" pitchFamily="34" charset="0"/>
              <a:ea typeface="Cambria" panose="02040503050406030204" pitchFamily="18" charset="0"/>
              <a:cs typeface="Arial" panose="020B0604020202020204" pitchFamily="34" charset="0"/>
            </a:endParaRPr>
          </a:p>
          <a:p>
            <a:pPr>
              <a:buNone/>
            </a:pPr>
            <a:r>
              <a:rPr lang="tr-TR" altLang="tr-TR" sz="1800" dirty="0">
                <a:latin typeface="Arial" panose="020B0604020202020204" pitchFamily="34" charset="0"/>
                <a:ea typeface="Cambria" panose="02040503050406030204" pitchFamily="18" charset="0"/>
                <a:cs typeface="Arial" panose="020B0604020202020204" pitchFamily="34" charset="0"/>
              </a:rPr>
              <a:t>Dahili No:7747</a:t>
            </a:r>
          </a:p>
          <a:p>
            <a:pPr>
              <a:buNone/>
            </a:pPr>
            <a:r>
              <a:rPr lang="tr-TR" altLang="tr-TR" sz="1800" dirty="0">
                <a:latin typeface="Arial" panose="020B0604020202020204" pitchFamily="34" charset="0"/>
                <a:ea typeface="Cambria" panose="02040503050406030204" pitchFamily="18" charset="0"/>
                <a:cs typeface="Arial" panose="020B0604020202020204" pitchFamily="34" charset="0"/>
              </a:rPr>
              <a:t>E-mail: </a:t>
            </a:r>
            <a:r>
              <a:rPr lang="tr-TR" sz="1800" dirty="0">
                <a:latin typeface="Arial" panose="020B0604020202020204" pitchFamily="34" charset="0"/>
                <a:ea typeface="Cambria" panose="02040503050406030204" pitchFamily="18" charset="0"/>
                <a:cs typeface="Arial" panose="020B0604020202020204" pitchFamily="34" charset="0"/>
              </a:rPr>
              <a:t>mustafa.bardakci@karatay.edu.tr</a:t>
            </a:r>
            <a:endParaRPr lang="tr-TR" sz="1800" b="1" dirty="0">
              <a:latin typeface="Arial" panose="020B0604020202020204" pitchFamily="34" charset="0"/>
              <a:ea typeface="Cambria" panose="02040503050406030204" pitchFamily="18" charset="0"/>
              <a:cs typeface="Arial" panose="020B0604020202020204" pitchFamily="34" charset="0"/>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36993"/>
            <a:ext cx="1224136" cy="1018290"/>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4" name="Resim 3" descr="adam, kişi, takım, giyme içeren bir resim&#10;&#10;Açıklama otomatik olarak oluşturuldu">
            <a:extLst>
              <a:ext uri="{FF2B5EF4-FFF2-40B4-BE49-F238E27FC236}">
                <a16:creationId xmlns:a16="http://schemas.microsoft.com/office/drawing/2014/main" id="{BD43E46C-3024-F38C-200B-D951A3FF1E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270" t="3660" r="7373"/>
          <a:stretch/>
        </p:blipFill>
        <p:spPr>
          <a:xfrm>
            <a:off x="6325748" y="1700097"/>
            <a:ext cx="2376000" cy="3240710"/>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04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MUTLU ÜNİVERSİTE</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6" y="2007770"/>
            <a:ext cx="3651439" cy="4104906"/>
          </a:xfrm>
          <a:prstGeom prst="rect">
            <a:avLst/>
          </a:prstGeom>
          <a:noFill/>
        </p:spPr>
        <p:txBody>
          <a:bodyPr wrap="square">
            <a:spAutoFit/>
          </a:bodyPr>
          <a:lstStyle/>
          <a:p>
            <a:pPr marL="214313" indent="-214313">
              <a:lnSpc>
                <a:spcPct val="150000"/>
              </a:lnSpc>
              <a:buFont typeface="Arial" panose="020B0604020202020204" pitchFamily="34" charset="0"/>
              <a:buChar char="•"/>
            </a:pPr>
            <a:r>
              <a:rPr lang="tr-TR" sz="1350" dirty="0">
                <a:latin typeface="Cambria" panose="02040503050406030204" pitchFamily="18" charset="0"/>
                <a:ea typeface="Cambria" panose="02040503050406030204" pitchFamily="18" charset="0"/>
              </a:rPr>
              <a:t>KTO Karatay Üniversitesi’nin eğitim öğretim ve hizmet sunumunda, öğrencileri tarafından duyulan memnuniyetin arttırılması öncelikli hedefleri arasında yer almaktadır. </a:t>
            </a:r>
          </a:p>
          <a:p>
            <a:pPr marL="214313" indent="-214313">
              <a:lnSpc>
                <a:spcPct val="150000"/>
              </a:lnSpc>
              <a:buFont typeface="Arial" panose="020B0604020202020204" pitchFamily="34" charset="0"/>
              <a:buChar char="•"/>
            </a:pPr>
            <a:r>
              <a:rPr lang="tr-TR" sz="1350" dirty="0">
                <a:latin typeface="Cambria" panose="02040503050406030204" pitchFamily="18" charset="0"/>
                <a:ea typeface="Cambria" panose="02040503050406030204" pitchFamily="18" charset="0"/>
              </a:rPr>
              <a:t>Üniversitemiz tarafından sunulan hizmetlerin sürekli iyileştirilebilmesi için görüş ve önerileriniz hakkında </a:t>
            </a:r>
            <a:r>
              <a:rPr lang="tr-TR" sz="1350" b="1" dirty="0">
                <a:solidFill>
                  <a:srgbClr val="763E56"/>
                </a:solidFill>
                <a:latin typeface="Cambria" panose="02040503050406030204" pitchFamily="18" charset="0"/>
                <a:ea typeface="Cambria" panose="02040503050406030204" pitchFamily="18" charset="0"/>
              </a:rPr>
              <a:t>‘Mutlu Üniversite’ </a:t>
            </a:r>
            <a:r>
              <a:rPr lang="tr-TR" sz="1350" dirty="0">
                <a:latin typeface="Cambria" panose="02040503050406030204" pitchFamily="18" charset="0"/>
                <a:ea typeface="Cambria" panose="02040503050406030204" pitchFamily="18" charset="0"/>
              </a:rPr>
              <a:t>platformu üzerinden geri dönüş sağlayabilirsiniz.</a:t>
            </a:r>
          </a:p>
          <a:p>
            <a:pPr marL="214313" indent="-214313">
              <a:lnSpc>
                <a:spcPct val="150000"/>
              </a:lnSpc>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‘Mutlu Üniversite’ </a:t>
            </a:r>
            <a:r>
              <a:rPr lang="tr-TR" sz="1350" dirty="0">
                <a:latin typeface="Cambria" panose="02040503050406030204" pitchFamily="18" charset="0"/>
                <a:ea typeface="Cambria" panose="02040503050406030204" pitchFamily="18" charset="0"/>
              </a:rPr>
              <a:t>platformuna, </a:t>
            </a:r>
            <a:r>
              <a:rPr lang="tr-TR" sz="1350" dirty="0">
                <a:latin typeface="Cambria" panose="02040503050406030204" pitchFamily="18" charset="0"/>
                <a:ea typeface="Cambria" panose="02040503050406030204" pitchFamily="18" charset="0"/>
                <a:hlinkClick r:id="rId3"/>
              </a:rPr>
              <a:t>mutlu.karatay.edu.tr/index.html</a:t>
            </a:r>
            <a:r>
              <a:rPr lang="tr-TR" sz="1350" dirty="0">
                <a:latin typeface="Cambria" panose="02040503050406030204" pitchFamily="18" charset="0"/>
                <a:ea typeface="Cambria" panose="02040503050406030204" pitchFamily="18" charset="0"/>
              </a:rPr>
              <a:t> adresinden erişebilirsiniz.</a:t>
            </a:r>
          </a:p>
        </p:txBody>
      </p:sp>
      <p:pic>
        <p:nvPicPr>
          <p:cNvPr id="4" name="Resim 3" descr="grafik, logo, yazı tipi, grafik tasarım içeren bir resim&#10;&#10;Açıklama otomatik olarak oluşturuldu">
            <a:extLst>
              <a:ext uri="{FF2B5EF4-FFF2-40B4-BE49-F238E27FC236}">
                <a16:creationId xmlns:a16="http://schemas.microsoft.com/office/drawing/2014/main" id="{DB942075-0CA9-1EFD-1318-52B1A5849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411" y="2681365"/>
            <a:ext cx="2697353" cy="1495271"/>
          </a:xfrm>
          <a:prstGeom prst="rect">
            <a:avLst/>
          </a:prstGeom>
        </p:spPr>
      </p:pic>
    </p:spTree>
    <p:extLst>
      <p:ext uri="{BB962C8B-B14F-4D97-AF65-F5344CB8AC3E}">
        <p14:creationId xmlns:p14="http://schemas.microsoft.com/office/powerpoint/2010/main" val="269807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SOSYAL MEDYA</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1479829"/>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Üniversitemiz tarafından düzenlenen bilimsel, kültürel, sanatsal, sportif faaliyetler ve etkinliklerden daha etkili bir şekilde haberdar olmak için üniversitemizin kurumsal sosyal medya hesaplarını takip edebilirsiniz.</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Ayrıca soru ve taleplerinizi de sosyal medya kanallarımız vasıtasıyla iletebilirsiniz.</a:t>
            </a:r>
          </a:p>
        </p:txBody>
      </p:sp>
      <p:pic>
        <p:nvPicPr>
          <p:cNvPr id="6" name="Resim 5" descr="simge, sembol, logo, yazı tipi, metin içeren bir resim&#10;&#10;Açıklama otomatik olarak oluşturuldu">
            <a:extLst>
              <a:ext uri="{FF2B5EF4-FFF2-40B4-BE49-F238E27FC236}">
                <a16:creationId xmlns:a16="http://schemas.microsoft.com/office/drawing/2014/main" id="{1D0546F6-B2EB-F610-D727-643E66E84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449" y="4020070"/>
            <a:ext cx="1186672" cy="1246349"/>
          </a:xfrm>
          <a:prstGeom prst="rect">
            <a:avLst/>
          </a:prstGeom>
          <a:ln>
            <a:noFill/>
          </a:ln>
          <a:effectLst>
            <a:outerShdw blurRad="190500" algn="tl" rotWithShape="0">
              <a:srgbClr val="000000">
                <a:alpha val="70000"/>
              </a:srgbClr>
            </a:outerShdw>
          </a:effectLst>
        </p:spPr>
      </p:pic>
      <p:pic>
        <p:nvPicPr>
          <p:cNvPr id="8" name="Resim 7" descr="yazı tipi, logo, simge, sembol, beyaz içeren bir resim&#10;&#10;Açıklama otomatik olarak oluşturuldu">
            <a:extLst>
              <a:ext uri="{FF2B5EF4-FFF2-40B4-BE49-F238E27FC236}">
                <a16:creationId xmlns:a16="http://schemas.microsoft.com/office/drawing/2014/main" id="{5EB1F727-E223-48BF-DEDD-DFCA91098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9242" y="4020070"/>
            <a:ext cx="1186671" cy="1246349"/>
          </a:xfrm>
          <a:prstGeom prst="rect">
            <a:avLst/>
          </a:prstGeom>
          <a:ln>
            <a:noFill/>
          </a:ln>
          <a:effectLst>
            <a:outerShdw blurRad="190500" algn="tl" rotWithShape="0">
              <a:srgbClr val="000000">
                <a:alpha val="70000"/>
              </a:srgbClr>
            </a:outerShdw>
          </a:effectLst>
        </p:spPr>
      </p:pic>
      <p:pic>
        <p:nvPicPr>
          <p:cNvPr id="10" name="Resim 9" descr="metin, grafik, yazı tipi, logo içeren bir resim&#10;&#10;Açıklama otomatik olarak oluşturuldu">
            <a:extLst>
              <a:ext uri="{FF2B5EF4-FFF2-40B4-BE49-F238E27FC236}">
                <a16:creationId xmlns:a16="http://schemas.microsoft.com/office/drawing/2014/main" id="{7D4FAD05-5007-F212-6B06-3BDF2D3677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1122" y="4017290"/>
            <a:ext cx="1186671" cy="1246349"/>
          </a:xfrm>
          <a:prstGeom prst="rect">
            <a:avLst/>
          </a:prstGeom>
          <a:ln>
            <a:noFill/>
          </a:ln>
          <a:effectLst>
            <a:outerShdw blurRad="190500" algn="tl" rotWithShape="0">
              <a:srgbClr val="000000">
                <a:alpha val="70000"/>
              </a:srgbClr>
            </a:outerShdw>
          </a:effectLst>
        </p:spPr>
      </p:pic>
      <p:pic>
        <p:nvPicPr>
          <p:cNvPr id="13" name="Resim 12" descr="metin, yazı tipi, grafik, logo içeren bir resim&#10;&#10;Açıklama otomatik olarak oluşturuldu">
            <a:extLst>
              <a:ext uri="{FF2B5EF4-FFF2-40B4-BE49-F238E27FC236}">
                <a16:creationId xmlns:a16="http://schemas.microsoft.com/office/drawing/2014/main" id="{FA6E7622-2CE3-1919-43A3-F0859424C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089" y="4017290"/>
            <a:ext cx="1186671" cy="1246349"/>
          </a:xfrm>
          <a:prstGeom prst="rect">
            <a:avLst/>
          </a:prstGeom>
          <a:ln>
            <a:noFill/>
          </a:ln>
          <a:effectLst>
            <a:outerShdw blurRad="190500" algn="tl" rotWithShape="0">
              <a:srgbClr val="000000">
                <a:alpha val="70000"/>
              </a:srgbClr>
            </a:outerShdw>
          </a:effectLst>
        </p:spPr>
      </p:pic>
      <p:pic>
        <p:nvPicPr>
          <p:cNvPr id="15" name="Resim 14" descr="metin, yazı tipi, logo, grafik içeren bir resim&#10;&#10;Açıklama otomatik olarak oluşturuldu">
            <a:extLst>
              <a:ext uri="{FF2B5EF4-FFF2-40B4-BE49-F238E27FC236}">
                <a16:creationId xmlns:a16="http://schemas.microsoft.com/office/drawing/2014/main" id="{8C7EF7A5-D45A-02EE-A004-CC03D4077B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8915" y="4020068"/>
            <a:ext cx="1249559" cy="1243571"/>
          </a:xfrm>
          <a:prstGeom prst="rect">
            <a:avLst/>
          </a:prstGeom>
          <a:ln>
            <a:noFill/>
          </a:ln>
          <a:effectLst>
            <a:outerShdw blurRad="190500" algn="tl" rotWithShape="0">
              <a:srgbClr val="000000">
                <a:alpha val="70000"/>
              </a:srgbClr>
            </a:outerShdw>
          </a:effectLst>
        </p:spPr>
      </p:pic>
      <p:pic>
        <p:nvPicPr>
          <p:cNvPr id="17" name="Resim 16" descr="metin, grafik, ekran görüntüsü, yazı tipi içeren bir resim&#10;&#10;Açıklama otomatik olarak oluşturuldu">
            <a:extLst>
              <a:ext uri="{FF2B5EF4-FFF2-40B4-BE49-F238E27FC236}">
                <a16:creationId xmlns:a16="http://schemas.microsoft.com/office/drawing/2014/main" id="{521EF139-C528-FB45-2312-5B23E4DF02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149" y="4020070"/>
            <a:ext cx="1230573" cy="12463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915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1479829"/>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Üniversitemiz ile ilgili tüm bilgiler, öğrencileri ilgilendiren tüm önemli duyuruların takibi, düzenlenen bilimsel, kültürel, sanatsal, sportif faaliyetler ve öğrenci topluluklarının etkinliklerini kurumsal web sitemiz üzerinden takip edebilirsiniz.</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Kurumsal web sitesine, </a:t>
            </a:r>
            <a:r>
              <a:rPr lang="tr-TR" sz="1350" dirty="0">
                <a:latin typeface="Cambria" panose="02040503050406030204" pitchFamily="18" charset="0"/>
                <a:ea typeface="Cambria" panose="02040503050406030204" pitchFamily="18" charset="0"/>
                <a:hlinkClick r:id="rId3"/>
              </a:rPr>
              <a:t>www.karatay.edu.tr</a:t>
            </a:r>
            <a:r>
              <a:rPr lang="tr-TR" sz="1350" dirty="0">
                <a:latin typeface="Cambria" panose="02040503050406030204" pitchFamily="18" charset="0"/>
                <a:ea typeface="Cambria" panose="02040503050406030204" pitchFamily="18" charset="0"/>
              </a:rPr>
              <a:t> adresinden ulaşabilirsiniz.</a:t>
            </a:r>
          </a:p>
        </p:txBody>
      </p:sp>
    </p:spTree>
    <p:extLst>
      <p:ext uri="{BB962C8B-B14F-4D97-AF65-F5344CB8AC3E}">
        <p14:creationId xmlns:p14="http://schemas.microsoft.com/office/powerpoint/2010/main" val="62141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pic>
        <p:nvPicPr>
          <p:cNvPr id="4" name="Resim 3" descr="metin, ekran görüntüsü, web sitesi, yazılım içeren bir resim&#10;&#10;Açıklama otomatik olarak oluşturuldu">
            <a:extLst>
              <a:ext uri="{FF2B5EF4-FFF2-40B4-BE49-F238E27FC236}">
                <a16:creationId xmlns:a16="http://schemas.microsoft.com/office/drawing/2014/main" id="{09266AF1-5839-C78D-61E4-2C8883BEB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936" y="1855393"/>
            <a:ext cx="5982131" cy="3894968"/>
          </a:xfrm>
          <a:prstGeom prst="rect">
            <a:avLst/>
          </a:prstGeom>
        </p:spPr>
      </p:pic>
    </p:spTree>
    <p:extLst>
      <p:ext uri="{BB962C8B-B14F-4D97-AF65-F5344CB8AC3E}">
        <p14:creationId xmlns:p14="http://schemas.microsoft.com/office/powerpoint/2010/main" val="2157445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KURUMSAL WEB SİTESİ</a:t>
            </a:r>
          </a:p>
        </p:txBody>
      </p:sp>
      <p:pic>
        <p:nvPicPr>
          <p:cNvPr id="3" name="Resim 2" descr="metin, ekran görüntüsü, web sitesi, yazılım içeren bir resim&#10;&#10;Açıklama otomatik olarak oluşturuldu">
            <a:extLst>
              <a:ext uri="{FF2B5EF4-FFF2-40B4-BE49-F238E27FC236}">
                <a16:creationId xmlns:a16="http://schemas.microsoft.com/office/drawing/2014/main" id="{D568206D-A7B7-420A-6432-8921BEF1A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956" y="1941085"/>
            <a:ext cx="5912149" cy="3844166"/>
          </a:xfrm>
          <a:prstGeom prst="rect">
            <a:avLst/>
          </a:prstGeom>
        </p:spPr>
      </p:pic>
    </p:spTree>
    <p:extLst>
      <p:ext uri="{BB962C8B-B14F-4D97-AF65-F5344CB8AC3E}">
        <p14:creationId xmlns:p14="http://schemas.microsoft.com/office/powerpoint/2010/main" val="175835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PROGRAM FOTOĞRAFLARININ TALEBİ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2726324"/>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Bilimsel, kültürel, sanatsal ve sportif etkinliklerde fotoğraf ve/veya video çekim talepleriniz için </a:t>
            </a:r>
            <a:r>
              <a:rPr lang="tr-TR" sz="1350" b="1" dirty="0">
                <a:solidFill>
                  <a:srgbClr val="763E56"/>
                </a:solidFill>
                <a:latin typeface="Cambria" panose="02040503050406030204" pitchFamily="18" charset="0"/>
                <a:ea typeface="Cambria" panose="02040503050406030204" pitchFamily="18" charset="0"/>
              </a:rPr>
              <a:t>‘Fotoğraf ve Video Çekimi İstek </a:t>
            </a:r>
            <a:r>
              <a:rPr lang="tr-TR" sz="1350" b="1" dirty="0" err="1">
                <a:solidFill>
                  <a:srgbClr val="763E56"/>
                </a:solidFill>
                <a:latin typeface="Cambria" panose="02040503050406030204" pitchFamily="18" charset="0"/>
                <a:ea typeface="Cambria" panose="02040503050406030204" pitchFamily="18" charset="0"/>
              </a:rPr>
              <a:t>Formu’</a:t>
            </a:r>
            <a:r>
              <a:rPr lang="tr-TR" sz="1350" dirty="0" err="1">
                <a:latin typeface="Cambria" panose="02040503050406030204" pitchFamily="18" charset="0"/>
                <a:ea typeface="Cambria" panose="02040503050406030204" pitchFamily="18" charset="0"/>
              </a:rPr>
              <a:t>nu</a:t>
            </a:r>
            <a:r>
              <a:rPr lang="tr-TR" sz="1350" dirty="0">
                <a:latin typeface="Cambria" panose="02040503050406030204" pitchFamily="18" charset="0"/>
                <a:ea typeface="Cambria" panose="02040503050406030204" pitchFamily="18" charset="0"/>
              </a:rPr>
              <a:t> doldurmanız gerekmektedir. İlgili etkinlikten en az 10 gün önce formun doldurularak EBYS üzerinden Kurumsal İletişim ve Tanıtım Direktörlüğüne ulaştırılması gerekmektedir. Bu konuda Fakülte Sekreterliğiniz ile iletişime geçmelisiniz.</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Gerçekleştirilen etkinliklerin fotoğraf ve/veya video kayıtlarını ise Kurumsal İletişim ve Tanıtım Direktörlüğü’nden bizzat </a:t>
            </a:r>
            <a:r>
              <a:rPr lang="tr-TR" sz="1350" dirty="0" err="1">
                <a:latin typeface="Cambria" panose="02040503050406030204" pitchFamily="18" charset="0"/>
                <a:ea typeface="Cambria" panose="02040503050406030204" pitchFamily="18" charset="0"/>
              </a:rPr>
              <a:t>flash</a:t>
            </a:r>
            <a:r>
              <a:rPr lang="tr-TR" sz="1350" dirty="0">
                <a:latin typeface="Cambria" panose="02040503050406030204" pitchFamily="18" charset="0"/>
                <a:ea typeface="Cambria" panose="02040503050406030204" pitchFamily="18" charset="0"/>
              </a:rPr>
              <a:t> bellek ile teslim alabilirsiniz. Ayrıca </a:t>
            </a:r>
            <a:r>
              <a:rPr lang="tr-TR" sz="1350" dirty="0">
                <a:latin typeface="Cambria" panose="02040503050406030204" pitchFamily="18" charset="0"/>
                <a:ea typeface="Cambria" panose="02040503050406030204" pitchFamily="18" charset="0"/>
                <a:hlinkClick r:id="rId3"/>
              </a:rPr>
              <a:t>akif.ergurum@karatay.edu.tr</a:t>
            </a:r>
            <a:r>
              <a:rPr lang="tr-TR" sz="1350" dirty="0">
                <a:latin typeface="Cambria" panose="02040503050406030204" pitchFamily="18" charset="0"/>
                <a:ea typeface="Cambria" panose="02040503050406030204" pitchFamily="18" charset="0"/>
              </a:rPr>
              <a:t> adresine e-mail atarak da talepte bulunabilirsiniz.</a:t>
            </a:r>
          </a:p>
        </p:txBody>
      </p:sp>
    </p:spTree>
    <p:extLst>
      <p:ext uri="{BB962C8B-B14F-4D97-AF65-F5344CB8AC3E}">
        <p14:creationId xmlns:p14="http://schemas.microsoft.com/office/powerpoint/2010/main" val="1457376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ÖĞRENCİ İŞLERİ FAALİYETLERİ</a:t>
            </a:r>
          </a:p>
        </p:txBody>
      </p:sp>
    </p:spTree>
    <p:extLst>
      <p:ext uri="{BB962C8B-B14F-4D97-AF65-F5344CB8AC3E}">
        <p14:creationId xmlns:p14="http://schemas.microsoft.com/office/powerpoint/2010/main" val="3755638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AKADEMİK TAKVİM</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2905860"/>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b="1" dirty="0">
                <a:latin typeface="Cambria" panose="02040503050406030204" pitchFamily="18" charset="0"/>
                <a:ea typeface="Cambria" panose="02040503050406030204" pitchFamily="18" charset="0"/>
              </a:rPr>
              <a:t>Akademik takvim</a:t>
            </a:r>
            <a:r>
              <a:rPr lang="tr-TR" sz="1350" dirty="0">
                <a:latin typeface="Cambria" panose="02040503050406030204" pitchFamily="18" charset="0"/>
                <a:ea typeface="Cambria" panose="02040503050406030204" pitchFamily="18" charset="0"/>
              </a:rPr>
              <a:t>, bir akademik yılda eğitim öğretim faaliyetlerinin tarihlerini belirten çizelgedir. Akademik takvimde; kayıt yenileme, ders ekle-bırak, derslerin başlangıcı, ara sınav, derslerin bitişi, yıl sonu sınavı, bütünleme sınavı ve tek ders sınavı gibi önemli tarihler bulunmaktadır. </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Akademik takvime ait bilgilere, Öğrenci İşleri Direktörlüğü’nün web sayfasından erişebilirsiniz:</a:t>
            </a:r>
          </a:p>
          <a:p>
            <a:pPr marL="214313" indent="-214313" algn="just">
              <a:lnSpc>
                <a:spcPct val="150000"/>
              </a:lnSpc>
              <a:spcBef>
                <a:spcPts val="450"/>
              </a:spcBef>
              <a:spcAft>
                <a:spcPts val="900"/>
              </a:spcAft>
              <a:buFont typeface="Arial" panose="020B0604020202020204" pitchFamily="34" charset="0"/>
              <a:buChar char="•"/>
            </a:pPr>
            <a:r>
              <a:rPr lang="tr-TR" sz="1350" dirty="0">
                <a:solidFill>
                  <a:schemeClr val="accent1"/>
                </a:solidFill>
                <a:latin typeface="Cambria" panose="02040503050406030204" pitchFamily="18" charset="0"/>
                <a:ea typeface="Cambria" panose="02040503050406030204" pitchFamily="18" charset="0"/>
              </a:rPr>
              <a:t>https://www.karatay.edu.tr/tr/birim/ogrenci-isleri-direktorlugu/akademik-takvim/2024-2025-akademik-takvim</a:t>
            </a:r>
            <a:endParaRPr lang="tr-TR" sz="13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6072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DERS KAYIT İŞLEMLERİ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3708644"/>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Bilgi Sistemi (OBS) (obs.karatay.edu.tr) adresinden </a:t>
            </a:r>
            <a:r>
              <a:rPr lang="tr-TR" sz="1350" b="1" dirty="0">
                <a:solidFill>
                  <a:srgbClr val="763E56"/>
                </a:solidFill>
                <a:latin typeface="Cambria" panose="02040503050406030204" pitchFamily="18" charset="0"/>
                <a:ea typeface="Cambria" panose="02040503050406030204" pitchFamily="18" charset="0"/>
              </a:rPr>
              <a:t>Ders ve Dönem İşlemleri-Ders Kayıt </a:t>
            </a:r>
            <a:r>
              <a:rPr lang="tr-TR" sz="1350" dirty="0">
                <a:latin typeface="Cambria" panose="02040503050406030204" pitchFamily="18" charset="0"/>
                <a:ea typeface="Cambria" panose="02040503050406030204" pitchFamily="18" charset="0"/>
              </a:rPr>
              <a:t>sekmesinden ders seçimleri yapılabilmektedir.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Ders kaydınızı, her yıl ilan edilen akademik takvimde belirtilen ders kayıt tarihleri arasında OBS üzerinden yapabilirsiniz. (YKS ile yerleşen 1.sınıf öğrencilerinin ders kayıtları otomatik olarak yapılmaktadır.)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OBS üzerinden ders seçiminizi yaptıktan sonra, kesinleştirme durumunda ders kaydınız </a:t>
            </a:r>
            <a:r>
              <a:rPr lang="tr-TR" sz="1350" b="1" dirty="0">
                <a:latin typeface="Cambria" panose="02040503050406030204" pitchFamily="18" charset="0"/>
                <a:ea typeface="Cambria" panose="02040503050406030204" pitchFamily="18" charset="0"/>
              </a:rPr>
              <a:t>danışmanınızın onayına sunulmakta </a:t>
            </a:r>
            <a:r>
              <a:rPr lang="tr-TR" sz="1350" dirty="0">
                <a:latin typeface="Cambria" panose="02040503050406030204" pitchFamily="18" charset="0"/>
                <a:ea typeface="Cambria" panose="02040503050406030204" pitchFamily="18" charset="0"/>
              </a:rPr>
              <a:t>ve </a:t>
            </a:r>
            <a:r>
              <a:rPr lang="tr-TR" sz="1350" b="1" dirty="0">
                <a:latin typeface="Cambria" panose="02040503050406030204" pitchFamily="18" charset="0"/>
                <a:ea typeface="Cambria" panose="02040503050406030204" pitchFamily="18" charset="0"/>
              </a:rPr>
              <a:t>danışman onayı </a:t>
            </a:r>
            <a:r>
              <a:rPr lang="tr-TR" sz="1350" dirty="0">
                <a:latin typeface="Cambria" panose="02040503050406030204" pitchFamily="18" charset="0"/>
                <a:ea typeface="Cambria" panose="02040503050406030204" pitchFamily="18" charset="0"/>
              </a:rPr>
              <a:t>neticesinde ders kayıt süreciniz tamamlanmaktadır.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Ders kaydı için öncelikle öğrenim gördüğünüz bölüme ait belirlenen dönemlik-yıllık ücreti ödemeniz gerekmektedir.</a:t>
            </a:r>
          </a:p>
        </p:txBody>
      </p:sp>
    </p:spTree>
    <p:extLst>
      <p:ext uri="{BB962C8B-B14F-4D97-AF65-F5344CB8AC3E}">
        <p14:creationId xmlns:p14="http://schemas.microsoft.com/office/powerpoint/2010/main" val="4233788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DERS PROGRAMI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2103076"/>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Her eğitim-öğretim yılında ve döneminde ders programları </a:t>
            </a:r>
            <a:r>
              <a:rPr lang="tr-TR" sz="1350" b="1" dirty="0">
                <a:solidFill>
                  <a:srgbClr val="763E56"/>
                </a:solidFill>
                <a:latin typeface="Cambria" panose="02040503050406030204" pitchFamily="18" charset="0"/>
                <a:ea typeface="Cambria" panose="02040503050406030204" pitchFamily="18" charset="0"/>
              </a:rPr>
              <a:t>Fakülte/Yüksekokul/Meslek Yüksekokullarının ‘Duyurular’</a:t>
            </a:r>
            <a:r>
              <a:rPr lang="tr-TR" sz="1350" dirty="0">
                <a:latin typeface="Cambria" panose="02040503050406030204" pitchFamily="18" charset="0"/>
                <a:ea typeface="Cambria" panose="02040503050406030204" pitchFamily="18" charset="0"/>
              </a:rPr>
              <a:t> menüsünde yayımlanmaktadır. </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Öğrenci Bilgi Sistemindeki </a:t>
            </a:r>
            <a:r>
              <a:rPr lang="tr-TR" sz="1350" dirty="0">
                <a:latin typeface="Cambria" panose="02040503050406030204" pitchFamily="18" charset="0"/>
                <a:ea typeface="Cambria" panose="02040503050406030204" pitchFamily="18" charset="0"/>
              </a:rPr>
              <a:t>menülerden, </a:t>
            </a:r>
            <a:r>
              <a:rPr lang="tr-TR" sz="1350" b="1" dirty="0">
                <a:solidFill>
                  <a:srgbClr val="763E56"/>
                </a:solidFill>
                <a:latin typeface="Cambria" panose="02040503050406030204" pitchFamily="18" charset="0"/>
                <a:ea typeface="Cambria" panose="02040503050406030204" pitchFamily="18" charset="0"/>
              </a:rPr>
              <a:t>Akademik Bilgiler-Danışman Bilgileri </a:t>
            </a:r>
            <a:r>
              <a:rPr lang="tr-TR" sz="1350" dirty="0">
                <a:latin typeface="Cambria" panose="02040503050406030204" pitchFamily="18" charset="0"/>
                <a:ea typeface="Cambria" panose="02040503050406030204" pitchFamily="18" charset="0"/>
              </a:rPr>
              <a:t>sekmesinden danışmanınızla ilgili bilgileri görebilir, aynı menü içerisinden </a:t>
            </a:r>
            <a:r>
              <a:rPr lang="tr-TR" sz="1350" b="1" dirty="0">
                <a:solidFill>
                  <a:srgbClr val="763E56"/>
                </a:solidFill>
                <a:latin typeface="Cambria" panose="02040503050406030204" pitchFamily="18" charset="0"/>
                <a:ea typeface="Cambria" panose="02040503050406030204" pitchFamily="18" charset="0"/>
              </a:rPr>
              <a:t>ders programınızı </a:t>
            </a:r>
            <a:r>
              <a:rPr lang="tr-TR" sz="1350" dirty="0">
                <a:latin typeface="Cambria" panose="02040503050406030204" pitchFamily="18" charset="0"/>
                <a:ea typeface="Cambria" panose="02040503050406030204" pitchFamily="18" charset="0"/>
              </a:rPr>
              <a:t>görüntüleyebilirsiniz.</a:t>
            </a:r>
          </a:p>
        </p:txBody>
      </p:sp>
    </p:spTree>
    <p:extLst>
      <p:ext uri="{BB962C8B-B14F-4D97-AF65-F5344CB8AC3E}">
        <p14:creationId xmlns:p14="http://schemas.microsoft.com/office/powerpoint/2010/main" val="349196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İşletme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5" name="Metin kutusu 4">
            <a:extLst>
              <a:ext uri="{FF2B5EF4-FFF2-40B4-BE49-F238E27FC236}">
                <a16:creationId xmlns:a16="http://schemas.microsoft.com/office/drawing/2014/main" id="{00A5CB78-0E8D-F31F-C4E3-91FC073A6A6D}"/>
              </a:ext>
            </a:extLst>
          </p:cNvPr>
          <p:cNvSpPr txBox="1"/>
          <p:nvPr/>
        </p:nvSpPr>
        <p:spPr>
          <a:xfrm>
            <a:off x="267082" y="3218802"/>
            <a:ext cx="2750300"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effectLst/>
                <a:latin typeface="+mj-lt"/>
                <a:ea typeface="Calibri" panose="020F0502020204030204" pitchFamily="34" charset="0"/>
              </a:rPr>
              <a:t>Prof. Dr. Osman OKKA</a:t>
            </a:r>
          </a:p>
        </p:txBody>
      </p:sp>
      <p:sp>
        <p:nvSpPr>
          <p:cNvPr id="4" name="Metin kutusu 3">
            <a:extLst>
              <a:ext uri="{FF2B5EF4-FFF2-40B4-BE49-F238E27FC236}">
                <a16:creationId xmlns:a16="http://schemas.microsoft.com/office/drawing/2014/main" id="{FAA7CE4B-AC43-9C32-B4EA-9F817AB17A8B}"/>
              </a:ext>
            </a:extLst>
          </p:cNvPr>
          <p:cNvSpPr txBox="1"/>
          <p:nvPr/>
        </p:nvSpPr>
        <p:spPr>
          <a:xfrm>
            <a:off x="2867347" y="3262828"/>
            <a:ext cx="3170518" cy="338554"/>
          </a:xfrm>
          <a:prstGeom prst="rect">
            <a:avLst/>
          </a:prstGeom>
          <a:noFill/>
        </p:spPr>
        <p:txBody>
          <a:bodyPr wrap="square" rtlCol="0">
            <a:spAutoFit/>
          </a:bodyPr>
          <a:lstStyle/>
          <a:p>
            <a:pPr algn="ctr"/>
            <a:r>
              <a:rPr lang="tr-TR" sz="1600" dirty="0"/>
              <a:t>Doç. Dr.  Aynur AKPINAR</a:t>
            </a:r>
          </a:p>
        </p:txBody>
      </p:sp>
      <p:sp>
        <p:nvSpPr>
          <p:cNvPr id="25" name="Metin kutusu 24">
            <a:extLst>
              <a:ext uri="{FF2B5EF4-FFF2-40B4-BE49-F238E27FC236}">
                <a16:creationId xmlns:a16="http://schemas.microsoft.com/office/drawing/2014/main" id="{4B5C7150-2E5D-CB8D-B2FE-8C4C449C8519}"/>
              </a:ext>
            </a:extLst>
          </p:cNvPr>
          <p:cNvSpPr txBox="1"/>
          <p:nvPr/>
        </p:nvSpPr>
        <p:spPr>
          <a:xfrm>
            <a:off x="5887829" y="3256144"/>
            <a:ext cx="3434314" cy="338554"/>
          </a:xfrm>
          <a:prstGeom prst="rect">
            <a:avLst/>
          </a:prstGeom>
          <a:noFill/>
        </p:spPr>
        <p:txBody>
          <a:bodyPr wrap="square" rtlCol="0">
            <a:spAutoFit/>
          </a:bodyPr>
          <a:lstStyle/>
          <a:p>
            <a:pPr algn="ctr"/>
            <a:r>
              <a:rPr lang="tr-TR" sz="1600" dirty="0"/>
              <a:t>Dr. Öğr. Üyesi H. Fehmi ATASAĞUN</a:t>
            </a:r>
          </a:p>
        </p:txBody>
      </p:sp>
      <p:sp>
        <p:nvSpPr>
          <p:cNvPr id="27" name="Metin kutusu 26">
            <a:extLst>
              <a:ext uri="{FF2B5EF4-FFF2-40B4-BE49-F238E27FC236}">
                <a16:creationId xmlns:a16="http://schemas.microsoft.com/office/drawing/2014/main" id="{50EB66BF-D674-1F50-4BAC-00A599460575}"/>
              </a:ext>
            </a:extLst>
          </p:cNvPr>
          <p:cNvSpPr txBox="1"/>
          <p:nvPr/>
        </p:nvSpPr>
        <p:spPr>
          <a:xfrm>
            <a:off x="-133305" y="5565877"/>
            <a:ext cx="3456384" cy="338554"/>
          </a:xfrm>
          <a:prstGeom prst="rect">
            <a:avLst/>
          </a:prstGeom>
          <a:noFill/>
        </p:spPr>
        <p:txBody>
          <a:bodyPr wrap="square" rtlCol="0">
            <a:spAutoFit/>
          </a:bodyPr>
          <a:lstStyle/>
          <a:p>
            <a:pPr algn="ctr"/>
            <a:r>
              <a:rPr lang="tr-TR" sz="1600" dirty="0"/>
              <a:t>Dr. Öğr. Üyesi  Hafize Ufuk KORKMAZ</a:t>
            </a:r>
          </a:p>
        </p:txBody>
      </p:sp>
      <p:pic>
        <p:nvPicPr>
          <p:cNvPr id="37" name="Resim 36" descr="metin, adam, kişi, takım içeren bir resim&#10;&#10;Açıklama otomatik olarak oluşturuldu">
            <a:extLst>
              <a:ext uri="{FF2B5EF4-FFF2-40B4-BE49-F238E27FC236}">
                <a16:creationId xmlns:a16="http://schemas.microsoft.com/office/drawing/2014/main" id="{561C156B-3F31-0895-3EFB-96BBA44B0B5C}"/>
              </a:ext>
            </a:extLst>
          </p:cNvPr>
          <p:cNvPicPr>
            <a:picLocks/>
          </p:cNvPicPr>
          <p:nvPr/>
        </p:nvPicPr>
        <p:blipFill rotWithShape="1">
          <a:blip r:embed="rId9" cstate="print">
            <a:extLst>
              <a:ext uri="{28A0092B-C50C-407E-A947-70E740481C1C}">
                <a14:useLocalDpi xmlns:a14="http://schemas.microsoft.com/office/drawing/2010/main" val="0"/>
              </a:ext>
            </a:extLst>
          </a:blip>
          <a:srcRect l="19371" r="12945"/>
          <a:stretch/>
        </p:blipFill>
        <p:spPr>
          <a:xfrm>
            <a:off x="885060" y="1741370"/>
            <a:ext cx="1452360" cy="1403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Resim 38" descr="kişi, kıyafet, adam, takım içeren bir resim&#10;&#10;Açıklama otomatik olarak oluşturuldu">
            <a:extLst>
              <a:ext uri="{FF2B5EF4-FFF2-40B4-BE49-F238E27FC236}">
                <a16:creationId xmlns:a16="http://schemas.microsoft.com/office/drawing/2014/main" id="{44E1A9CB-87E7-D358-C87A-F47CBCF8756A}"/>
              </a:ext>
            </a:extLst>
          </p:cNvPr>
          <p:cNvPicPr>
            <a:picLocks/>
          </p:cNvPicPr>
          <p:nvPr/>
        </p:nvPicPr>
        <p:blipFill rotWithShape="1">
          <a:blip r:embed="rId10" cstate="print">
            <a:extLst>
              <a:ext uri="{28A0092B-C50C-407E-A947-70E740481C1C}">
                <a14:useLocalDpi xmlns:a14="http://schemas.microsoft.com/office/drawing/2010/main" val="0"/>
              </a:ext>
            </a:extLst>
          </a:blip>
          <a:srcRect l="18514" r="22605"/>
          <a:stretch/>
        </p:blipFill>
        <p:spPr>
          <a:xfrm>
            <a:off x="3845820" y="1696344"/>
            <a:ext cx="145236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Resim 40" descr="kişi, dik, takım, poz içeren bir resim&#10;&#10;Açıklama otomatik olarak oluşturuldu">
            <a:extLst>
              <a:ext uri="{FF2B5EF4-FFF2-40B4-BE49-F238E27FC236}">
                <a16:creationId xmlns:a16="http://schemas.microsoft.com/office/drawing/2014/main" id="{D5C8A09C-30E4-DD87-8435-C43BBABEDBEF}"/>
              </a:ext>
            </a:extLst>
          </p:cNvPr>
          <p:cNvPicPr>
            <a:picLocks/>
          </p:cNvPicPr>
          <p:nvPr/>
        </p:nvPicPr>
        <p:blipFill rotWithShape="1">
          <a:blip r:embed="rId11" cstate="print">
            <a:extLst>
              <a:ext uri="{28A0092B-C50C-407E-A947-70E740481C1C}">
                <a14:useLocalDpi xmlns:a14="http://schemas.microsoft.com/office/drawing/2010/main" val="0"/>
              </a:ext>
            </a:extLst>
          </a:blip>
          <a:srcRect l="14074" t="-717" r="16955" b="717"/>
          <a:stretch/>
        </p:blipFill>
        <p:spPr>
          <a:xfrm>
            <a:off x="868707" y="3977037"/>
            <a:ext cx="145236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Resim 48" descr="kişi, adam, dik, poz içeren bir resim&#10;&#10;Açıklama otomatik olarak oluşturuldu">
            <a:extLst>
              <a:ext uri="{FF2B5EF4-FFF2-40B4-BE49-F238E27FC236}">
                <a16:creationId xmlns:a16="http://schemas.microsoft.com/office/drawing/2014/main" id="{0AD90930-5039-D5AD-43CA-ADBFDDE39FC4}"/>
              </a:ext>
            </a:extLst>
          </p:cNvPr>
          <p:cNvPicPr>
            <a:picLocks/>
          </p:cNvPicPr>
          <p:nvPr/>
        </p:nvPicPr>
        <p:blipFill rotWithShape="1">
          <a:blip r:embed="rId12" cstate="print">
            <a:extLst>
              <a:ext uri="{28A0092B-C50C-407E-A947-70E740481C1C}">
                <a14:useLocalDpi xmlns:a14="http://schemas.microsoft.com/office/drawing/2010/main" val="0"/>
              </a:ext>
            </a:extLst>
          </a:blip>
          <a:srcRect l="11620" r="13679"/>
          <a:stretch/>
        </p:blipFill>
        <p:spPr>
          <a:xfrm>
            <a:off x="3845820" y="3972444"/>
            <a:ext cx="145236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Metin kutusu 52">
            <a:extLst>
              <a:ext uri="{FF2B5EF4-FFF2-40B4-BE49-F238E27FC236}">
                <a16:creationId xmlns:a16="http://schemas.microsoft.com/office/drawing/2014/main" id="{3FC7CDB7-F38F-AFAA-E223-8E935153B4AE}"/>
              </a:ext>
            </a:extLst>
          </p:cNvPr>
          <p:cNvSpPr txBox="1"/>
          <p:nvPr/>
        </p:nvSpPr>
        <p:spPr>
          <a:xfrm>
            <a:off x="2905554" y="5583593"/>
            <a:ext cx="3530558" cy="338554"/>
          </a:xfrm>
          <a:prstGeom prst="rect">
            <a:avLst/>
          </a:prstGeom>
          <a:noFill/>
        </p:spPr>
        <p:txBody>
          <a:bodyPr wrap="square" rtlCol="0">
            <a:spAutoFit/>
          </a:bodyPr>
          <a:lstStyle/>
          <a:p>
            <a:pPr algn="ctr"/>
            <a:r>
              <a:rPr lang="tr-TR" sz="1600" dirty="0"/>
              <a:t>Arş. Gör. Ayhan AKPINAR</a:t>
            </a:r>
          </a:p>
        </p:txBody>
      </p:sp>
      <p:pic>
        <p:nvPicPr>
          <p:cNvPr id="55" name="Resim 54" descr="kişi, adam, dik içeren bir resim&#10;&#10;Açıklama otomatik olarak oluşturuldu">
            <a:extLst>
              <a:ext uri="{FF2B5EF4-FFF2-40B4-BE49-F238E27FC236}">
                <a16:creationId xmlns:a16="http://schemas.microsoft.com/office/drawing/2014/main" id="{8C7AB598-6A67-1294-3D0F-9C0064B70E62}"/>
              </a:ext>
            </a:extLst>
          </p:cNvPr>
          <p:cNvPicPr>
            <a:picLocks/>
          </p:cNvPicPr>
          <p:nvPr/>
        </p:nvPicPr>
        <p:blipFill rotWithShape="1">
          <a:blip r:embed="rId13" cstate="print">
            <a:extLst>
              <a:ext uri="{28A0092B-C50C-407E-A947-70E740481C1C}">
                <a14:useLocalDpi xmlns:a14="http://schemas.microsoft.com/office/drawing/2010/main" val="0"/>
              </a:ext>
            </a:extLst>
          </a:blip>
          <a:srcRect l="1930" r="19066"/>
          <a:stretch/>
        </p:blipFill>
        <p:spPr>
          <a:xfrm>
            <a:off x="6862620" y="3917905"/>
            <a:ext cx="1597812"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 name="Metin kutusu 56">
            <a:extLst>
              <a:ext uri="{FF2B5EF4-FFF2-40B4-BE49-F238E27FC236}">
                <a16:creationId xmlns:a16="http://schemas.microsoft.com/office/drawing/2014/main" id="{4A52DF87-BE53-C490-BE45-FC0DF81A1D33}"/>
              </a:ext>
            </a:extLst>
          </p:cNvPr>
          <p:cNvSpPr txBox="1"/>
          <p:nvPr/>
        </p:nvSpPr>
        <p:spPr>
          <a:xfrm>
            <a:off x="6201504" y="5518911"/>
            <a:ext cx="3023982" cy="338554"/>
          </a:xfrm>
          <a:prstGeom prst="rect">
            <a:avLst/>
          </a:prstGeom>
          <a:noFill/>
        </p:spPr>
        <p:txBody>
          <a:bodyPr wrap="square" rtlCol="0">
            <a:spAutoFit/>
          </a:bodyPr>
          <a:lstStyle/>
          <a:p>
            <a:pPr algn="ctr"/>
            <a:r>
              <a:rPr lang="tr-TR" sz="1600" dirty="0"/>
              <a:t>Arş. Gör. Ahmet AKAR</a:t>
            </a:r>
          </a:p>
        </p:txBody>
      </p:sp>
      <p:pic>
        <p:nvPicPr>
          <p:cNvPr id="3" name="Resim 2">
            <a:extLst>
              <a:ext uri="{FF2B5EF4-FFF2-40B4-BE49-F238E27FC236}">
                <a16:creationId xmlns:a16="http://schemas.microsoft.com/office/drawing/2014/main" id="{C17C1F28-9CF6-07A4-C6B8-8DD98B334CF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575" b="12997"/>
          <a:stretch/>
        </p:blipFill>
        <p:spPr>
          <a:xfrm>
            <a:off x="6862620" y="1704014"/>
            <a:ext cx="1597812" cy="1439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5979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BELGE TALEP ETME ve BELGE SÜREÇLERİ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3085396"/>
          </a:xfrm>
          <a:prstGeom prst="rect">
            <a:avLst/>
          </a:prstGeom>
          <a:noFill/>
        </p:spPr>
        <p:txBody>
          <a:bodyPr wrap="square">
            <a:spAutoFit/>
          </a:bodyPr>
          <a:lstStyle/>
          <a:p>
            <a:pPr marL="214313" indent="-214313">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İşleri Direktörlüğünden öğrenci belgesi, not döküm belgesi (transkript), disiplin belgesi, diploma vb. belgeleri temin edebilirsiniz. </a:t>
            </a:r>
          </a:p>
          <a:p>
            <a:pPr marL="214313" indent="-214313">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İlgili belgeleri Öğrenci İşleri Direktörlüğünden aynı gün içinde temin edebilirsiniz. </a:t>
            </a:r>
          </a:p>
          <a:p>
            <a:pPr marL="214313" indent="-214313">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Bununla birlikte bizzat başvuruya gerek olmadan Öğrenci Bilgi Sisteminde bulunan (obs.karatay.edu.tr) “Belge Talepleri” sekmesinden talepte bulunarak, elektronik imzalı şekilde ilgili belgeleri elektronik ortamda temin edebilirsiniz.</a:t>
            </a:r>
          </a:p>
          <a:p>
            <a:pPr marL="214313" indent="-214313">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kimlik kartınızın kaybolması durumunda yeni kimlik kartı temininde talep edilen ücreti ödemeniz gerekmektedir.</a:t>
            </a:r>
          </a:p>
        </p:txBody>
      </p:sp>
    </p:spTree>
    <p:extLst>
      <p:ext uri="{BB962C8B-B14F-4D97-AF65-F5344CB8AC3E}">
        <p14:creationId xmlns:p14="http://schemas.microsoft.com/office/powerpoint/2010/main" val="611225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AKADEMİSYEN GÖRÜŞME SAATLERİ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1415709"/>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Üniversitemizin web sayfasında </a:t>
            </a:r>
            <a:r>
              <a:rPr lang="tr-TR" sz="1350" b="1" dirty="0">
                <a:solidFill>
                  <a:srgbClr val="763E56"/>
                </a:solidFill>
                <a:latin typeface="Cambria" panose="02040503050406030204" pitchFamily="18" charset="0"/>
                <a:ea typeface="Cambria" panose="02040503050406030204" pitchFamily="18" charset="0"/>
              </a:rPr>
              <a:t>‘Akademik’ </a:t>
            </a:r>
            <a:r>
              <a:rPr lang="tr-TR" sz="1350" dirty="0">
                <a:latin typeface="Cambria" panose="02040503050406030204" pitchFamily="18" charset="0"/>
                <a:ea typeface="Cambria" panose="02040503050406030204" pitchFamily="18" charset="0"/>
              </a:rPr>
              <a:t>sekmesinde bulunan fakülteniz ile ilgili programlar menüsünden, </a:t>
            </a:r>
            <a:r>
              <a:rPr lang="tr-TR" sz="1350" b="1" dirty="0">
                <a:solidFill>
                  <a:srgbClr val="763E56"/>
                </a:solidFill>
                <a:latin typeface="Cambria" panose="02040503050406030204" pitchFamily="18" charset="0"/>
                <a:ea typeface="Cambria" panose="02040503050406030204" pitchFamily="18" charset="0"/>
              </a:rPr>
              <a:t>‘Akademik ve İdari Kadro’ </a:t>
            </a:r>
            <a:r>
              <a:rPr lang="tr-TR" sz="1350" dirty="0">
                <a:latin typeface="Cambria" panose="02040503050406030204" pitchFamily="18" charset="0"/>
                <a:ea typeface="Cambria" panose="02040503050406030204" pitchFamily="18" charset="0"/>
              </a:rPr>
              <a:t>sekmesinden akademisyeninizin görüşme saatleri için uygun olduğu zamanı görebilirsiniz.</a:t>
            </a:r>
          </a:p>
          <a:p>
            <a:pPr marL="214313" indent="-214313">
              <a:lnSpc>
                <a:spcPct val="150000"/>
              </a:lnSpc>
              <a:buFont typeface="Arial" panose="020B0604020202020204" pitchFamily="34" charset="0"/>
              <a:buChar char="•"/>
            </a:pPr>
            <a:endParaRPr lang="tr-TR" sz="1350" dirty="0">
              <a:latin typeface="Cambria" panose="02040503050406030204" pitchFamily="18" charset="0"/>
              <a:ea typeface="Cambria" panose="02040503050406030204" pitchFamily="18" charset="0"/>
            </a:endParaRPr>
          </a:p>
        </p:txBody>
      </p:sp>
      <p:pic>
        <p:nvPicPr>
          <p:cNvPr id="2" name="Resim 1">
            <a:extLst>
              <a:ext uri="{FF2B5EF4-FFF2-40B4-BE49-F238E27FC236}">
                <a16:creationId xmlns:a16="http://schemas.microsoft.com/office/drawing/2014/main" id="{913CCA04-FAF1-B30E-8205-D0CC603789E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01814" y="2671609"/>
            <a:ext cx="1518712" cy="662417"/>
          </a:xfrm>
          <a:prstGeom prst="rect">
            <a:avLst/>
          </a:prstGeom>
        </p:spPr>
      </p:pic>
      <p:sp>
        <p:nvSpPr>
          <p:cNvPr id="5" name="Metin kutusu 4">
            <a:extLst>
              <a:ext uri="{FF2B5EF4-FFF2-40B4-BE49-F238E27FC236}">
                <a16:creationId xmlns:a16="http://schemas.microsoft.com/office/drawing/2014/main" id="{00F9B35B-3AF3-A12E-236F-C254B978F5C7}"/>
              </a:ext>
            </a:extLst>
          </p:cNvPr>
          <p:cNvSpPr txBox="1"/>
          <p:nvPr/>
        </p:nvSpPr>
        <p:spPr>
          <a:xfrm>
            <a:off x="1723059" y="3329243"/>
            <a:ext cx="6492705" cy="1611916"/>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Ofis Danışmanlık Sistemi </a:t>
            </a:r>
            <a:r>
              <a:rPr lang="tr-TR" sz="1350" dirty="0">
                <a:latin typeface="Cambria" panose="02040503050406030204" pitchFamily="18" charset="0"/>
                <a:ea typeface="Cambria" panose="02040503050406030204" pitchFamily="18" charset="0"/>
              </a:rPr>
              <a:t>için </a:t>
            </a:r>
            <a:r>
              <a:rPr lang="tr-TR" sz="1350" b="1" dirty="0">
                <a:solidFill>
                  <a:srgbClr val="763E56"/>
                </a:solidFill>
                <a:latin typeface="Cambria" panose="02040503050406030204" pitchFamily="18" charset="0"/>
                <a:ea typeface="Cambria" panose="02040503050406030204" pitchFamily="18" charset="0"/>
              </a:rPr>
              <a:t>Öğrenci Bilgi Sistemindeki </a:t>
            </a:r>
            <a:r>
              <a:rPr lang="tr-TR" sz="1350" dirty="0">
                <a:latin typeface="Cambria" panose="02040503050406030204" pitchFamily="18" charset="0"/>
                <a:ea typeface="Cambria" panose="02040503050406030204" pitchFamily="18" charset="0"/>
              </a:rPr>
              <a:t>menülerden </a:t>
            </a:r>
            <a:r>
              <a:rPr lang="tr-TR" sz="1350" b="1" dirty="0">
                <a:solidFill>
                  <a:srgbClr val="763E56"/>
                </a:solidFill>
                <a:latin typeface="Cambria" panose="02040503050406030204" pitchFamily="18" charset="0"/>
                <a:ea typeface="Cambria" panose="02040503050406030204" pitchFamily="18" charset="0"/>
              </a:rPr>
              <a:t>Akademik Bilgiler-Danışman Bilgileri </a:t>
            </a:r>
            <a:r>
              <a:rPr lang="tr-TR" sz="1350" dirty="0">
                <a:latin typeface="Cambria" panose="02040503050406030204" pitchFamily="18" charset="0"/>
                <a:ea typeface="Cambria" panose="02040503050406030204" pitchFamily="18" charset="0"/>
              </a:rPr>
              <a:t>sekmesinde yer alan danışmanınızla ilgili bilgileri görebilir, aynı menü içerisinden ders programı ile devam ettiğiniz takdirde </a:t>
            </a:r>
            <a:r>
              <a:rPr lang="tr-TR" sz="1350" b="1" dirty="0">
                <a:solidFill>
                  <a:srgbClr val="763E56"/>
                </a:solidFill>
                <a:latin typeface="Cambria" panose="02040503050406030204" pitchFamily="18" charset="0"/>
                <a:ea typeface="Cambria" panose="02040503050406030204" pitchFamily="18" charset="0"/>
              </a:rPr>
              <a:t>Ofis Danışmanlık Saatlerini Öğrenci Bilgi Sistemi </a:t>
            </a:r>
            <a:r>
              <a:rPr lang="tr-TR" sz="1350" dirty="0">
                <a:latin typeface="Cambria" panose="02040503050406030204" pitchFamily="18" charset="0"/>
                <a:ea typeface="Cambria" panose="02040503050406030204" pitchFamily="18" charset="0"/>
              </a:rPr>
              <a:t>üzerinden görüntüleyebilirsiniz.</a:t>
            </a:r>
          </a:p>
        </p:txBody>
      </p:sp>
      <p:pic>
        <p:nvPicPr>
          <p:cNvPr id="6" name="Resim 5">
            <a:extLst>
              <a:ext uri="{FF2B5EF4-FFF2-40B4-BE49-F238E27FC236}">
                <a16:creationId xmlns:a16="http://schemas.microsoft.com/office/drawing/2014/main" id="{3FBB578F-858E-90B2-1310-48D11C19984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4586739" y="4680161"/>
            <a:ext cx="3629025" cy="564356"/>
          </a:xfrm>
          <a:prstGeom prst="rect">
            <a:avLst/>
          </a:prstGeom>
        </p:spPr>
      </p:pic>
    </p:spTree>
    <p:extLst>
      <p:ext uri="{BB962C8B-B14F-4D97-AF65-F5344CB8AC3E}">
        <p14:creationId xmlns:p14="http://schemas.microsoft.com/office/powerpoint/2010/main" val="3215632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4020268"/>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Çift anadal programı (ÇAP); Bir diploma programına kayıtlı öğrencinin belirtilen şartlarını sağlaması kaydıyla aynı yükseköğretim kurumunun ikinci bir programından eş zamanlı olarak ders alıp, iki ayrı diploma alabilmesini sağlayan programdır.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Çift anadal programlarına başvurabilmek için KTO Karatay Üniversite’sinin bir lisans ya da ön lisans programına kayıtlı olmak gerekir.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Lisans programına kayıtlı olan öğrenciler lisans ve ön lisans programlarına çift anadal başvurusunda bulunabilir, ancak ön lisans programlarında kayıtlı olan öğrenciler sadece ön lisans programlarına çift anadal için başvurabilirler.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Çift anadal programlarına başvurular, KTO Karatay Üniversite Senatosu tarafından belirlenen akademik takvimde öngörülen tarih aralığında Öğrenci Bilgi Sistemi üzerinden yapılır.</a:t>
            </a:r>
          </a:p>
        </p:txBody>
      </p:sp>
    </p:spTree>
    <p:extLst>
      <p:ext uri="{BB962C8B-B14F-4D97-AF65-F5344CB8AC3E}">
        <p14:creationId xmlns:p14="http://schemas.microsoft.com/office/powerpoint/2010/main" val="2404073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3349571"/>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çift anadal programına, anadal diploma programının </a:t>
            </a:r>
            <a:r>
              <a:rPr lang="tr-TR" sz="1350" b="1" dirty="0">
                <a:latin typeface="Cambria" panose="02040503050406030204" pitchFamily="18" charset="0"/>
                <a:ea typeface="Cambria" panose="02040503050406030204" pitchFamily="18" charset="0"/>
              </a:rPr>
              <a:t>en erken üçüncü yarıyılın başında</a:t>
            </a:r>
            <a:r>
              <a:rPr lang="tr-TR" sz="1350" dirty="0">
                <a:latin typeface="Cambria" panose="02040503050406030204" pitchFamily="18" charset="0"/>
                <a:ea typeface="Cambria" panose="02040503050406030204" pitchFamily="18" charset="0"/>
              </a:rPr>
              <a:t>, </a:t>
            </a:r>
            <a:r>
              <a:rPr lang="tr-TR" sz="1350" b="1" dirty="0">
                <a:latin typeface="Cambria" panose="02040503050406030204" pitchFamily="18" charset="0"/>
                <a:ea typeface="Cambria" panose="02040503050406030204" pitchFamily="18" charset="0"/>
              </a:rPr>
              <a:t>en geç ise dört yıllık programlarda beşinci yarıyılın başında</a:t>
            </a:r>
            <a:r>
              <a:rPr lang="tr-TR" sz="1350" dirty="0">
                <a:latin typeface="Cambria" panose="02040503050406030204" pitchFamily="18" charset="0"/>
                <a:ea typeface="Cambria" panose="02040503050406030204" pitchFamily="18" charset="0"/>
              </a:rPr>
              <a:t>, anadal ön lisans diploma programında </a:t>
            </a:r>
            <a:r>
              <a:rPr lang="tr-TR" sz="1350" b="1" dirty="0">
                <a:latin typeface="Cambria" panose="02040503050406030204" pitchFamily="18" charset="0"/>
                <a:ea typeface="Cambria" panose="02040503050406030204" pitchFamily="18" charset="0"/>
              </a:rPr>
              <a:t>en erken ikinci yarıyılın başında</a:t>
            </a:r>
            <a:r>
              <a:rPr lang="tr-TR" sz="1350" dirty="0">
                <a:latin typeface="Cambria" panose="02040503050406030204" pitchFamily="18" charset="0"/>
                <a:ea typeface="Cambria" panose="02040503050406030204" pitchFamily="18" charset="0"/>
              </a:rPr>
              <a:t>, </a:t>
            </a:r>
            <a:r>
              <a:rPr lang="tr-TR" sz="1350" b="1" dirty="0">
                <a:latin typeface="Cambria" panose="02040503050406030204" pitchFamily="18" charset="0"/>
                <a:ea typeface="Cambria" panose="02040503050406030204" pitchFamily="18" charset="0"/>
              </a:rPr>
              <a:t>en geç ise üçüncü yarıyılın başında </a:t>
            </a:r>
            <a:r>
              <a:rPr lang="tr-TR" sz="1350" dirty="0">
                <a:latin typeface="Cambria" panose="02040503050406030204" pitchFamily="18" charset="0"/>
                <a:ea typeface="Cambria" panose="02040503050406030204" pitchFamily="18" charset="0"/>
              </a:rPr>
              <a:t>başvurabilir. Öğrencinin bu programa başvurabilmesi için başvurduğu yarıyıla kadar anadal diploma programında aldığı tüm dersleri başarıyla tamamlaması gerekir.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Başarı sıralaması şartı aranan programlarda çift anadal yapmak isteyen öğrencinin, bu yönergede belirlenen diğer şartların yanı sıra kayıt olduğu yıldaki ilgili programın Yükseköğretim Kurulu tarafından belirlenen başarı sıralaması şartını sağlamış olması gerekir.</a:t>
            </a:r>
          </a:p>
        </p:txBody>
      </p:sp>
    </p:spTree>
    <p:extLst>
      <p:ext uri="{BB962C8B-B14F-4D97-AF65-F5344CB8AC3E}">
        <p14:creationId xmlns:p14="http://schemas.microsoft.com/office/powerpoint/2010/main" val="2838468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ÇİFT ANADAL PROGRAMI (ÇAP)</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2726324"/>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Başvuru anında anadal diploma programındaki genel not ortalaması en az </a:t>
            </a:r>
            <a:r>
              <a:rPr lang="tr-TR" sz="1350" b="1" dirty="0">
                <a:solidFill>
                  <a:srgbClr val="763E56"/>
                </a:solidFill>
                <a:latin typeface="Cambria" panose="02040503050406030204" pitchFamily="18" charset="0"/>
                <a:ea typeface="Cambria" panose="02040503050406030204" pitchFamily="18" charset="0"/>
              </a:rPr>
              <a:t>4,00</a:t>
            </a:r>
            <a:r>
              <a:rPr lang="tr-TR" sz="1350" dirty="0">
                <a:latin typeface="Cambria" panose="02040503050406030204" pitchFamily="18" charset="0"/>
                <a:ea typeface="Cambria" panose="02040503050406030204" pitchFamily="18" charset="0"/>
              </a:rPr>
              <a:t> üzerinden </a:t>
            </a:r>
            <a:r>
              <a:rPr lang="tr-TR" sz="1350" b="1" dirty="0">
                <a:solidFill>
                  <a:srgbClr val="763E56"/>
                </a:solidFill>
                <a:latin typeface="Cambria" panose="02040503050406030204" pitchFamily="18" charset="0"/>
                <a:ea typeface="Cambria" panose="02040503050406030204" pitchFamily="18" charset="0"/>
              </a:rPr>
              <a:t>2,75</a:t>
            </a:r>
            <a:r>
              <a:rPr lang="tr-TR" sz="1350" dirty="0">
                <a:latin typeface="Cambria" panose="02040503050406030204" pitchFamily="18" charset="0"/>
                <a:ea typeface="Cambria" panose="02040503050406030204" pitchFamily="18" charset="0"/>
              </a:rPr>
              <a:t> olan ve anadal diploma programının ilgili sınıfında başarı sıralaması itibariyle en üst yüzde </a:t>
            </a:r>
            <a:r>
              <a:rPr lang="tr-TR" sz="1350" b="1" dirty="0">
                <a:solidFill>
                  <a:srgbClr val="763E56"/>
                </a:solidFill>
                <a:latin typeface="Cambria" panose="02040503050406030204" pitchFamily="18" charset="0"/>
                <a:ea typeface="Cambria" panose="02040503050406030204" pitchFamily="18" charset="0"/>
              </a:rPr>
              <a:t>20’lik</a:t>
            </a:r>
            <a:r>
              <a:rPr lang="tr-TR" sz="1350" dirty="0">
                <a:latin typeface="Cambria" panose="02040503050406030204" pitchFamily="18" charset="0"/>
                <a:ea typeface="Cambria" panose="02040503050406030204" pitchFamily="18" charset="0"/>
              </a:rPr>
              <a:t> dilimde bulunan öğrenciler çift anadal diploma programına başvurabilirler.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Anadal diploma programındaki genel not ortalaması, </a:t>
            </a:r>
            <a:r>
              <a:rPr lang="tr-TR" sz="1350" b="1" dirty="0">
                <a:solidFill>
                  <a:srgbClr val="763E56"/>
                </a:solidFill>
                <a:latin typeface="Cambria" panose="02040503050406030204" pitchFamily="18" charset="0"/>
                <a:ea typeface="Cambria" panose="02040503050406030204" pitchFamily="18" charset="0"/>
              </a:rPr>
              <a:t>2,75</a:t>
            </a:r>
            <a:r>
              <a:rPr lang="tr-TR" sz="1350" dirty="0">
                <a:latin typeface="Cambria" panose="02040503050406030204" pitchFamily="18" charset="0"/>
                <a:ea typeface="Cambria" panose="02040503050406030204" pitchFamily="18" charset="0"/>
              </a:rPr>
              <a:t> olan, ancak anadal diploma programının ilgili sınıfında başarı sıralaması itibariyle en üst yüzde </a:t>
            </a:r>
            <a:r>
              <a:rPr lang="tr-TR" sz="1350" b="1" dirty="0">
                <a:solidFill>
                  <a:srgbClr val="763E56"/>
                </a:solidFill>
                <a:latin typeface="Cambria" panose="02040503050406030204" pitchFamily="18" charset="0"/>
                <a:ea typeface="Cambria" panose="02040503050406030204" pitchFamily="18" charset="0"/>
              </a:rPr>
              <a:t>20</a:t>
            </a:r>
            <a:r>
              <a:rPr lang="tr-TR" sz="1350" dirty="0">
                <a:latin typeface="Cambria" panose="02040503050406030204" pitchFamily="18" charset="0"/>
                <a:ea typeface="Cambria" panose="02040503050406030204" pitchFamily="18" charset="0"/>
              </a:rPr>
              <a:t>’sinde yer almayan öğrencilerden, çift anadal yapılacak programın ilgili yıldaki taban puanından az olmamak üzere puana sahip olanlar da çift anadal programına başvurabilirler.</a:t>
            </a:r>
          </a:p>
        </p:txBody>
      </p:sp>
    </p:spTree>
    <p:extLst>
      <p:ext uri="{BB962C8B-B14F-4D97-AF65-F5344CB8AC3E}">
        <p14:creationId xmlns:p14="http://schemas.microsoft.com/office/powerpoint/2010/main" val="209072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Tree>
    <p:extLst>
      <p:ext uri="{BB962C8B-B14F-4D97-AF65-F5344CB8AC3E}">
        <p14:creationId xmlns:p14="http://schemas.microsoft.com/office/powerpoint/2010/main" val="1167653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1849513"/>
            <a:ext cx="6747468" cy="4331892"/>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Kayıt olan öğrencilerimize içerisinde öğrenci kimlik kartı, kablosuz internet erişim bilgileri, e-posta adresi ve şifresi, kütüphane kaynaklarına uzaktan erişim için Proxy kullanıcı bilgilerinin yer aldığı zarf teslim edilir.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Zarf içerisinde Kişisel Verilerin Korunması Kanunu (KVKK) metni, laboratuvar kullanım politikası, e-posta ve internet kullanımı politikası gibi bilgiler de yer almaktadır. </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kimlik kartlarımızın toplu ulaşımda kullanılabilmesi amacıyla </a:t>
            </a:r>
            <a:r>
              <a:rPr lang="tr-TR" sz="1350" b="1" dirty="0" err="1">
                <a:solidFill>
                  <a:srgbClr val="FF0000"/>
                </a:solidFill>
                <a:latin typeface="Cambria" panose="02040503050406030204" pitchFamily="18" charset="0"/>
                <a:ea typeface="Cambria" panose="02040503050406030204" pitchFamily="18" charset="0"/>
              </a:rPr>
              <a:t>Elkart</a:t>
            </a:r>
            <a:r>
              <a:rPr lang="tr-TR" sz="1350" dirty="0">
                <a:latin typeface="Cambria" panose="02040503050406030204" pitchFamily="18" charset="0"/>
                <a:ea typeface="Cambria" panose="02040503050406030204" pitchFamily="18" charset="0"/>
              </a:rPr>
              <a:t> özelliği bulunmaktadır. Ayrıca, yeni öğrencilerimizin </a:t>
            </a:r>
            <a:r>
              <a:rPr lang="tr-TR" sz="1350" dirty="0" err="1">
                <a:latin typeface="Cambria" panose="02040503050406030204" pitchFamily="18" charset="0"/>
                <a:ea typeface="Cambria" panose="02040503050406030204" pitchFamily="18" charset="0"/>
              </a:rPr>
              <a:t>ELKART’larına</a:t>
            </a:r>
            <a:r>
              <a:rPr lang="tr-TR" sz="1350" dirty="0">
                <a:latin typeface="Cambria" panose="02040503050406030204" pitchFamily="18" charset="0"/>
                <a:ea typeface="Cambria" panose="02040503050406030204" pitchFamily="18" charset="0"/>
              </a:rPr>
              <a:t> Konya Büyükşehir Belediyesi tarafından bir sefere mahsus olmak üzere belirli miktarda kredi yüklenmektedir.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E-posta hesabına sahip olan öğrencilerimiz, şahsi bilgisayarları da dahil olmak üzere 10 cihaza lisanslı </a:t>
            </a:r>
            <a:r>
              <a:rPr lang="tr-TR" sz="1350" b="1" dirty="0">
                <a:solidFill>
                  <a:srgbClr val="FF0000"/>
                </a:solidFill>
                <a:latin typeface="Cambria" panose="02040503050406030204" pitchFamily="18" charset="0"/>
                <a:ea typeface="Cambria" panose="02040503050406030204" pitchFamily="18" charset="0"/>
              </a:rPr>
              <a:t>Microsoft</a:t>
            </a:r>
            <a:r>
              <a:rPr lang="tr-TR" sz="1350" dirty="0">
                <a:latin typeface="Cambria" panose="02040503050406030204" pitchFamily="18" charset="0"/>
                <a:ea typeface="Cambria" panose="02040503050406030204" pitchFamily="18" charset="0"/>
              </a:rPr>
              <a:t> </a:t>
            </a:r>
            <a:r>
              <a:rPr lang="tr-TR" sz="1350" b="1" dirty="0">
                <a:solidFill>
                  <a:srgbClr val="FF0000"/>
                </a:solidFill>
                <a:latin typeface="Cambria" panose="02040503050406030204" pitchFamily="18" charset="0"/>
                <a:ea typeface="Cambria" panose="02040503050406030204" pitchFamily="18" charset="0"/>
              </a:rPr>
              <a:t>Office</a:t>
            </a:r>
            <a:r>
              <a:rPr lang="tr-TR" sz="1350" dirty="0">
                <a:latin typeface="Cambria" panose="02040503050406030204" pitchFamily="18" charset="0"/>
                <a:ea typeface="Cambria" panose="02040503050406030204" pitchFamily="18" charset="0"/>
              </a:rPr>
              <a:t> programlarını kurabilir.</a:t>
            </a:r>
          </a:p>
        </p:txBody>
      </p:sp>
    </p:spTree>
    <p:extLst>
      <p:ext uri="{BB962C8B-B14F-4D97-AF65-F5344CB8AC3E}">
        <p14:creationId xmlns:p14="http://schemas.microsoft.com/office/powerpoint/2010/main" val="1842515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BİLGİ İŞLEM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3529108"/>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Lisanslama işlemi, öğrencinin e-posta ve parolası ile gerçekleşmektedir. Office 365 paketi içerisinde öğrencilerimize ücretsiz bir şekilde Word, Excel, Powerpoint, </a:t>
            </a:r>
            <a:r>
              <a:rPr lang="tr-TR" sz="1350" dirty="0" err="1">
                <a:latin typeface="Cambria" panose="02040503050406030204" pitchFamily="18" charset="0"/>
                <a:ea typeface="Cambria" panose="02040503050406030204" pitchFamily="18" charset="0"/>
              </a:rPr>
              <a:t>Teams</a:t>
            </a:r>
            <a:r>
              <a:rPr lang="tr-TR" sz="1350" dirty="0">
                <a:latin typeface="Cambria" panose="02040503050406030204" pitchFamily="18" charset="0"/>
                <a:ea typeface="Cambria" panose="02040503050406030204" pitchFamily="18" charset="0"/>
              </a:rPr>
              <a:t>, Planner gibi uygulamalar sunulmaktadır.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 Fuaye alanlarımızda yer alan dokunmatik ekrana sahip bilgisayarlar sayesinde araştırmalarınızı yapabilir, öğrenci bilgi sistemine erişerek notlarınızı veya karnenizi görüntüleyebilirsiniz.</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Öğrencilerimizin, Bilgi İşlem Direktörlüğü bünyesine yapacağı herhangi bir talep için </a:t>
            </a:r>
            <a:r>
              <a:rPr lang="tr-TR" sz="1350" b="1" dirty="0">
                <a:solidFill>
                  <a:srgbClr val="FF0000"/>
                </a:solidFill>
                <a:latin typeface="Cambria" panose="02040503050406030204" pitchFamily="18" charset="0"/>
                <a:ea typeface="Cambria" panose="02040503050406030204" pitchFamily="18" charset="0"/>
              </a:rPr>
              <a:t>https://bilgiislem.karatay.edu.tr </a:t>
            </a:r>
            <a:r>
              <a:rPr lang="tr-TR" sz="1350" dirty="0">
                <a:latin typeface="Cambria" panose="02040503050406030204" pitchFamily="18" charset="0"/>
                <a:ea typeface="Cambria" panose="02040503050406030204" pitchFamily="18" charset="0"/>
              </a:rPr>
              <a:t>adresinde bulunan online talep sistemine taleplerini işlemeleri gerekmektedir. Buradan yapılan talepler, en kısa süre içerisinde neticelendirilmekte ve öğrencilerimize SMS yolu ile bilgi verilmektedir.</a:t>
            </a:r>
          </a:p>
        </p:txBody>
      </p:sp>
    </p:spTree>
    <p:extLst>
      <p:ext uri="{BB962C8B-B14F-4D97-AF65-F5344CB8AC3E}">
        <p14:creationId xmlns:p14="http://schemas.microsoft.com/office/powerpoint/2010/main" val="3716353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spTree>
    <p:extLst>
      <p:ext uri="{BB962C8B-B14F-4D97-AF65-F5344CB8AC3E}">
        <p14:creationId xmlns:p14="http://schemas.microsoft.com/office/powerpoint/2010/main" val="3083354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2330061"/>
          </a:xfrm>
          <a:prstGeom prst="rect">
            <a:avLst/>
          </a:prstGeom>
          <a:noFill/>
        </p:spPr>
        <p:txBody>
          <a:bodyPr wrap="square">
            <a:spAutoFit/>
          </a:bodyPr>
          <a:lstStyle/>
          <a:p>
            <a:pPr algn="just">
              <a:lnSpc>
                <a:spcPct val="150000"/>
              </a:lnSpc>
              <a:spcBef>
                <a:spcPts val="450"/>
              </a:spcBef>
              <a:spcAft>
                <a:spcPts val="900"/>
              </a:spcAft>
            </a:pPr>
            <a:r>
              <a:rPr lang="tr-TR" sz="1350" dirty="0">
                <a:latin typeface="Cambria" panose="02040503050406030204" pitchFamily="18" charset="0"/>
                <a:ea typeface="Cambria" panose="02040503050406030204" pitchFamily="18" charset="0"/>
              </a:rPr>
              <a:t>Üniversitemizde dört adet kütüphane bulunmaktadır: </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 Blok  2. katta </a:t>
            </a:r>
            <a:r>
              <a:rPr lang="tr-TR" sz="1350" b="1" dirty="0">
                <a:solidFill>
                  <a:srgbClr val="FF0000"/>
                </a:solidFill>
                <a:latin typeface="Cambria" panose="02040503050406030204" pitchFamily="18" charset="0"/>
                <a:ea typeface="Cambria" panose="02040503050406030204" pitchFamily="18" charset="0"/>
              </a:rPr>
              <a:t>Merkez Kütüphane </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Hukuk Fakültesi Binası’nda </a:t>
            </a:r>
            <a:r>
              <a:rPr lang="tr-TR" sz="1350" b="1" dirty="0">
                <a:solidFill>
                  <a:srgbClr val="FF0000"/>
                </a:solidFill>
                <a:latin typeface="Cambria" panose="02040503050406030204" pitchFamily="18" charset="0"/>
                <a:ea typeface="Cambria" panose="02040503050406030204" pitchFamily="18" charset="0"/>
              </a:rPr>
              <a:t>Hukuk Fakültesi Kütüphanesi</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Tıp Fakültesi Kütüphanesi </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Ticaret ve Sanayi Meslek Yüksekokulu Kütüphanesi</a:t>
            </a:r>
          </a:p>
        </p:txBody>
      </p:sp>
    </p:spTree>
    <p:extLst>
      <p:ext uri="{BB962C8B-B14F-4D97-AF65-F5344CB8AC3E}">
        <p14:creationId xmlns:p14="http://schemas.microsoft.com/office/powerpoint/2010/main" val="290088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Uluslararası Ticaret ve Lojistik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38654" cy="101597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5" name="Metin kutusu 4">
            <a:extLst>
              <a:ext uri="{FF2B5EF4-FFF2-40B4-BE49-F238E27FC236}">
                <a16:creationId xmlns:a16="http://schemas.microsoft.com/office/drawing/2014/main" id="{00A5CB78-0E8D-F31F-C4E3-91FC073A6A6D}"/>
              </a:ext>
            </a:extLst>
          </p:cNvPr>
          <p:cNvSpPr txBox="1"/>
          <p:nvPr/>
        </p:nvSpPr>
        <p:spPr>
          <a:xfrm>
            <a:off x="182464" y="4061673"/>
            <a:ext cx="2759489"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effectLst/>
                <a:latin typeface="+mj-lt"/>
                <a:ea typeface="Calibri" panose="020F0502020204030204" pitchFamily="34" charset="0"/>
              </a:rPr>
              <a:t>Prof. Dr. Murat CANITEZ</a:t>
            </a:r>
          </a:p>
        </p:txBody>
      </p:sp>
      <p:sp>
        <p:nvSpPr>
          <p:cNvPr id="4" name="Metin kutusu 3">
            <a:extLst>
              <a:ext uri="{FF2B5EF4-FFF2-40B4-BE49-F238E27FC236}">
                <a16:creationId xmlns:a16="http://schemas.microsoft.com/office/drawing/2014/main" id="{FAA7CE4B-AC43-9C32-B4EA-9F817AB17A8B}"/>
              </a:ext>
            </a:extLst>
          </p:cNvPr>
          <p:cNvSpPr txBox="1"/>
          <p:nvPr/>
        </p:nvSpPr>
        <p:spPr>
          <a:xfrm>
            <a:off x="3015136" y="3359325"/>
            <a:ext cx="2965246" cy="615553"/>
          </a:xfrm>
          <a:prstGeom prst="rect">
            <a:avLst/>
          </a:prstGeom>
          <a:noFill/>
        </p:spPr>
        <p:txBody>
          <a:bodyPr wrap="square" rtlCol="0">
            <a:spAutoFit/>
          </a:bodyPr>
          <a:lstStyle/>
          <a:p>
            <a:pPr algn="ctr"/>
            <a:r>
              <a:rPr lang="tr-TR" sz="1600" dirty="0"/>
              <a:t>Prof. Dr. Çağatay ÜNÜSAN</a:t>
            </a:r>
          </a:p>
          <a:p>
            <a:endParaRPr lang="tr-TR" dirty="0"/>
          </a:p>
        </p:txBody>
      </p:sp>
      <p:sp>
        <p:nvSpPr>
          <p:cNvPr id="24" name="Metin kutusu 23">
            <a:extLst>
              <a:ext uri="{FF2B5EF4-FFF2-40B4-BE49-F238E27FC236}">
                <a16:creationId xmlns:a16="http://schemas.microsoft.com/office/drawing/2014/main" id="{BA44C6A4-DBAB-A50B-7D5A-1C4ACB143A31}"/>
              </a:ext>
            </a:extLst>
          </p:cNvPr>
          <p:cNvSpPr txBox="1"/>
          <p:nvPr/>
        </p:nvSpPr>
        <p:spPr>
          <a:xfrm>
            <a:off x="6360474" y="3359326"/>
            <a:ext cx="2111679" cy="615553"/>
          </a:xfrm>
          <a:prstGeom prst="rect">
            <a:avLst/>
          </a:prstGeom>
          <a:noFill/>
        </p:spPr>
        <p:txBody>
          <a:bodyPr wrap="square" rtlCol="0">
            <a:spAutoFit/>
          </a:bodyPr>
          <a:lstStyle/>
          <a:p>
            <a:pPr algn="ctr"/>
            <a:r>
              <a:rPr lang="tr-TR" sz="1600" dirty="0"/>
              <a:t>Prof. Dr. Bilge AFŞAR</a:t>
            </a:r>
          </a:p>
          <a:p>
            <a:endParaRPr lang="tr-TR" dirty="0"/>
          </a:p>
        </p:txBody>
      </p:sp>
      <p:sp>
        <p:nvSpPr>
          <p:cNvPr id="57" name="Metin kutusu 56">
            <a:extLst>
              <a:ext uri="{FF2B5EF4-FFF2-40B4-BE49-F238E27FC236}">
                <a16:creationId xmlns:a16="http://schemas.microsoft.com/office/drawing/2014/main" id="{4A52DF87-BE53-C490-BE45-FC0DF81A1D33}"/>
              </a:ext>
            </a:extLst>
          </p:cNvPr>
          <p:cNvSpPr txBox="1"/>
          <p:nvPr/>
        </p:nvSpPr>
        <p:spPr>
          <a:xfrm>
            <a:off x="5508582" y="5578011"/>
            <a:ext cx="3178218" cy="338554"/>
          </a:xfrm>
          <a:prstGeom prst="rect">
            <a:avLst/>
          </a:prstGeom>
          <a:noFill/>
        </p:spPr>
        <p:txBody>
          <a:bodyPr wrap="square" rtlCol="0">
            <a:spAutoFit/>
          </a:bodyPr>
          <a:lstStyle/>
          <a:p>
            <a:pPr algn="ctr"/>
            <a:r>
              <a:rPr lang="tr-TR" sz="1600" dirty="0"/>
              <a:t>Dr. Arş. Gör. Mine ÜZÜMCÜOĞLU</a:t>
            </a:r>
          </a:p>
        </p:txBody>
      </p:sp>
      <p:pic>
        <p:nvPicPr>
          <p:cNvPr id="3" name="Resim 2" descr="metin, adam, kıyafet, kişi içeren bir resim&#10;&#10;Açıklama otomatik olarak oluşturuldu">
            <a:extLst>
              <a:ext uri="{FF2B5EF4-FFF2-40B4-BE49-F238E27FC236}">
                <a16:creationId xmlns:a16="http://schemas.microsoft.com/office/drawing/2014/main" id="{D958A721-4231-3159-107D-F5B2DB2546A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733" r="17452"/>
          <a:stretch/>
        </p:blipFill>
        <p:spPr>
          <a:xfrm>
            <a:off x="836030" y="2483705"/>
            <a:ext cx="1452359" cy="136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Resim 8" descr="takım, adam, kişi, giyme içeren bir resim&#10;&#10;Açıklama otomatik olarak oluşturuldu">
            <a:extLst>
              <a:ext uri="{FF2B5EF4-FFF2-40B4-BE49-F238E27FC236}">
                <a16:creationId xmlns:a16="http://schemas.microsoft.com/office/drawing/2014/main" id="{8881795A-FF3B-F53C-A3D1-911C4F3E1794}"/>
              </a:ext>
            </a:extLst>
          </p:cNvPr>
          <p:cNvPicPr>
            <a:picLocks/>
          </p:cNvPicPr>
          <p:nvPr/>
        </p:nvPicPr>
        <p:blipFill rotWithShape="1">
          <a:blip r:embed="rId10" cstate="print">
            <a:extLst>
              <a:ext uri="{28A0092B-C50C-407E-A947-70E740481C1C}">
                <a14:useLocalDpi xmlns:a14="http://schemas.microsoft.com/office/drawing/2010/main" val="0"/>
              </a:ext>
            </a:extLst>
          </a:blip>
          <a:srcRect l="18526" r="17428"/>
          <a:stretch/>
        </p:blipFill>
        <p:spPr>
          <a:xfrm>
            <a:off x="3772350" y="1782573"/>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Resim 22" descr="kişi, duvar, dik, poz içeren bir resim&#10;&#10;Açıklama otomatik olarak oluşturuldu">
            <a:extLst>
              <a:ext uri="{FF2B5EF4-FFF2-40B4-BE49-F238E27FC236}">
                <a16:creationId xmlns:a16="http://schemas.microsoft.com/office/drawing/2014/main" id="{8147945B-CD31-1DB5-D268-77364C7B8C0E}"/>
              </a:ext>
            </a:extLst>
          </p:cNvPr>
          <p:cNvPicPr>
            <a:picLocks/>
          </p:cNvPicPr>
          <p:nvPr/>
        </p:nvPicPr>
        <p:blipFill rotWithShape="1">
          <a:blip r:embed="rId11" cstate="print">
            <a:extLst>
              <a:ext uri="{28A0092B-C50C-407E-A947-70E740481C1C}">
                <a14:useLocalDpi xmlns:a14="http://schemas.microsoft.com/office/drawing/2010/main" val="0"/>
              </a:ext>
            </a:extLst>
          </a:blip>
          <a:srcRect l="11356" r="16832"/>
          <a:stretch/>
        </p:blipFill>
        <p:spPr>
          <a:xfrm>
            <a:off x="6696313" y="1723806"/>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Resim 27" descr="kıyafet, kişi, poz, giyinmiş içeren bir resim&#10;&#10;Açıklama otomatik olarak oluşturuldu">
            <a:extLst>
              <a:ext uri="{FF2B5EF4-FFF2-40B4-BE49-F238E27FC236}">
                <a16:creationId xmlns:a16="http://schemas.microsoft.com/office/drawing/2014/main" id="{88FDD167-E68E-5EF0-54C4-BD41892BF70D}"/>
              </a:ext>
            </a:extLst>
          </p:cNvPr>
          <p:cNvPicPr>
            <a:picLocks/>
          </p:cNvPicPr>
          <p:nvPr/>
        </p:nvPicPr>
        <p:blipFill rotWithShape="1">
          <a:blip r:embed="rId12" cstate="print">
            <a:extLst>
              <a:ext uri="{28A0092B-C50C-407E-A947-70E740481C1C}">
                <a14:useLocalDpi xmlns:a14="http://schemas.microsoft.com/office/drawing/2010/main" val="0"/>
              </a:ext>
            </a:extLst>
          </a:blip>
          <a:srcRect l="14282" r="10715"/>
          <a:stretch/>
        </p:blipFill>
        <p:spPr>
          <a:xfrm>
            <a:off x="6624145" y="4040296"/>
            <a:ext cx="1512168"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Resim 6" descr="insan yüzü, gözlük, giyim, kişi, şahıs içeren bir resim&#10;&#10;Açıklama otomatik olarak oluşturuldu">
            <a:extLst>
              <a:ext uri="{FF2B5EF4-FFF2-40B4-BE49-F238E27FC236}">
                <a16:creationId xmlns:a16="http://schemas.microsoft.com/office/drawing/2014/main" id="{B19F7B81-C53A-C113-E572-B1ACC332267A}"/>
              </a:ext>
            </a:extLst>
          </p:cNvPr>
          <p:cNvPicPr>
            <a:picLocks noChangeAspect="1"/>
          </p:cNvPicPr>
          <p:nvPr/>
        </p:nvPicPr>
        <p:blipFill>
          <a:blip r:embed="rId13"/>
          <a:stretch>
            <a:fillRect/>
          </a:stretch>
        </p:blipFill>
        <p:spPr>
          <a:xfrm>
            <a:off x="3696943" y="4030276"/>
            <a:ext cx="1321274" cy="1489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Metin kutusu 15">
            <a:extLst>
              <a:ext uri="{FF2B5EF4-FFF2-40B4-BE49-F238E27FC236}">
                <a16:creationId xmlns:a16="http://schemas.microsoft.com/office/drawing/2014/main" id="{CE723B1B-08D4-D53C-F6A4-48088AC591B4}"/>
              </a:ext>
            </a:extLst>
          </p:cNvPr>
          <p:cNvSpPr txBox="1"/>
          <p:nvPr/>
        </p:nvSpPr>
        <p:spPr>
          <a:xfrm>
            <a:off x="1994995" y="5576084"/>
            <a:ext cx="4629150" cy="338554"/>
          </a:xfrm>
          <a:prstGeom prst="rect">
            <a:avLst/>
          </a:prstGeom>
          <a:noFill/>
        </p:spPr>
        <p:txBody>
          <a:bodyPr wrap="square">
            <a:spAutoFit/>
          </a:bodyPr>
          <a:lstStyle/>
          <a:p>
            <a:pPr algn="ctr"/>
            <a:r>
              <a:rPr lang="tr-TR" sz="1600" dirty="0"/>
              <a:t>Doç. Dr. Nihan Tomris KÜÇÜN</a:t>
            </a:r>
          </a:p>
        </p:txBody>
      </p:sp>
    </p:spTree>
    <p:extLst>
      <p:ext uri="{BB962C8B-B14F-4D97-AF65-F5344CB8AC3E}">
        <p14:creationId xmlns:p14="http://schemas.microsoft.com/office/powerpoint/2010/main" val="2997739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ve MÜZE YÖNETİMİ FAALİYETLERİ</a:t>
            </a:r>
          </a:p>
        </p:txBody>
      </p:sp>
      <p:pic>
        <p:nvPicPr>
          <p:cNvPr id="4" name="Resim 3" descr="iç mekan, kitap dolabı, kitaplık, sahne içeren bir resim&#10;&#10;Açıklama otomatik olarak oluşturuldu">
            <a:extLst>
              <a:ext uri="{FF2B5EF4-FFF2-40B4-BE49-F238E27FC236}">
                <a16:creationId xmlns:a16="http://schemas.microsoft.com/office/drawing/2014/main" id="{04D2F6BF-6C34-3D7E-21B5-0F71CF0A8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362" y="2765268"/>
            <a:ext cx="2523373" cy="1682249"/>
          </a:xfrm>
          <a:prstGeom prst="rect">
            <a:avLst/>
          </a:prstGeom>
          <a:ln>
            <a:noFill/>
          </a:ln>
          <a:effectLst>
            <a:outerShdw blurRad="190500" algn="tl" rotWithShape="0">
              <a:srgbClr val="000000">
                <a:alpha val="70000"/>
              </a:srgbClr>
            </a:outerShdw>
          </a:effectLst>
        </p:spPr>
      </p:pic>
      <p:pic>
        <p:nvPicPr>
          <p:cNvPr id="8" name="Resim 7" descr="sandalye, mobilya, iç mekan, zemin içeren bir resim&#10;&#10;Açıklama otomatik olarak oluşturuldu">
            <a:extLst>
              <a:ext uri="{FF2B5EF4-FFF2-40B4-BE49-F238E27FC236}">
                <a16:creationId xmlns:a16="http://schemas.microsoft.com/office/drawing/2014/main" id="{5CC0BF4E-3E8C-89BC-73A9-09847EA9E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067" y="2765268"/>
            <a:ext cx="2523374" cy="1682249"/>
          </a:xfrm>
          <a:prstGeom prst="rect">
            <a:avLst/>
          </a:prstGeom>
          <a:ln>
            <a:noFill/>
          </a:ln>
          <a:effectLst>
            <a:outerShdw blurRad="190500" algn="tl" rotWithShape="0">
              <a:srgbClr val="000000">
                <a:alpha val="70000"/>
              </a:srgbClr>
            </a:outerShdw>
          </a:effectLst>
        </p:spPr>
      </p:pic>
      <p:pic>
        <p:nvPicPr>
          <p:cNvPr id="10" name="Resim 9" descr="giyim, kişi, şahıs, sandalye, mobilya içeren bir resim&#10;&#10;Açıklama otomatik olarak oluşturuldu">
            <a:extLst>
              <a:ext uri="{FF2B5EF4-FFF2-40B4-BE49-F238E27FC236}">
                <a16:creationId xmlns:a16="http://schemas.microsoft.com/office/drawing/2014/main" id="{CBB746E9-9A29-B2CA-39BA-C35FBC0E74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112" y="2765267"/>
            <a:ext cx="2523578" cy="16822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3148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 KAYNAKLARI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3756093"/>
          </a:xfrm>
          <a:prstGeom prst="rect">
            <a:avLst/>
          </a:prstGeom>
          <a:noFill/>
        </p:spPr>
        <p:txBody>
          <a:bodyPr wrap="square">
            <a:spAutoFit/>
          </a:bodyPr>
          <a:lstStyle/>
          <a:p>
            <a:pPr>
              <a:lnSpc>
                <a:spcPct val="150000"/>
              </a:lnSpc>
              <a:spcBef>
                <a:spcPts val="450"/>
              </a:spcBef>
              <a:spcAft>
                <a:spcPts val="450"/>
              </a:spcAft>
            </a:pPr>
            <a:r>
              <a:rPr lang="tr-TR" sz="1350" dirty="0">
                <a:latin typeface="Cambria" panose="02040503050406030204" pitchFamily="18" charset="0"/>
                <a:ea typeface="Cambria" panose="02040503050406030204" pitchFamily="18" charset="0"/>
              </a:rPr>
              <a:t>Kütüphanemizde bulunan kaynaklar:	</a:t>
            </a:r>
          </a:p>
          <a:p>
            <a:pPr marL="214313" indent="-214313">
              <a:lnSpc>
                <a:spcPct val="150000"/>
              </a:lnSpc>
              <a:spcBef>
                <a:spcPts val="450"/>
              </a:spcBef>
              <a:spcAft>
                <a:spcPts val="45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56.933 </a:t>
            </a:r>
            <a:r>
              <a:rPr lang="tr-TR" sz="1350" dirty="0">
                <a:latin typeface="Cambria" panose="02040503050406030204" pitchFamily="18" charset="0"/>
                <a:ea typeface="Cambria" panose="02040503050406030204" pitchFamily="18" charset="0"/>
              </a:rPr>
              <a:t>basılı kitap, </a:t>
            </a:r>
            <a:r>
              <a:rPr lang="tr-TR" sz="1350" b="1" dirty="0">
                <a:solidFill>
                  <a:srgbClr val="763E56"/>
                </a:solidFill>
                <a:latin typeface="Cambria" panose="02040503050406030204" pitchFamily="18" charset="0"/>
                <a:ea typeface="Cambria" panose="02040503050406030204" pitchFamily="18" charset="0"/>
              </a:rPr>
              <a:t>1.730 </a:t>
            </a:r>
            <a:r>
              <a:rPr lang="tr-TR" sz="1350" dirty="0">
                <a:latin typeface="Cambria" panose="02040503050406030204" pitchFamily="18" charset="0"/>
                <a:ea typeface="Cambria" panose="02040503050406030204" pitchFamily="18" charset="0"/>
              </a:rPr>
              <a:t>adet nadir eser, </a:t>
            </a:r>
            <a:r>
              <a:rPr lang="tr-TR" sz="1350" b="1" dirty="0">
                <a:solidFill>
                  <a:srgbClr val="763E56"/>
                </a:solidFill>
                <a:latin typeface="Cambria" panose="02040503050406030204" pitchFamily="18" charset="0"/>
                <a:ea typeface="Cambria" panose="02040503050406030204" pitchFamily="18" charset="0"/>
              </a:rPr>
              <a:t>62.461</a:t>
            </a:r>
            <a:r>
              <a:rPr lang="tr-TR" sz="1350" dirty="0">
                <a:latin typeface="Cambria" panose="02040503050406030204" pitchFamily="18" charset="0"/>
                <a:ea typeface="Cambria" panose="02040503050406030204" pitchFamily="18" charset="0"/>
              </a:rPr>
              <a:t> elektronik kitap</a:t>
            </a:r>
          </a:p>
          <a:p>
            <a:pPr marL="214313" indent="-214313">
              <a:lnSpc>
                <a:spcPct val="150000"/>
              </a:lnSpc>
              <a:spcBef>
                <a:spcPts val="450"/>
              </a:spcBef>
              <a:spcAft>
                <a:spcPts val="45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150.000 </a:t>
            </a:r>
            <a:r>
              <a:rPr lang="tr-TR" sz="1350" dirty="0">
                <a:latin typeface="Cambria" panose="02040503050406030204" pitchFamily="18" charset="0"/>
                <a:ea typeface="Cambria" panose="02040503050406030204" pitchFamily="18" charset="0"/>
              </a:rPr>
              <a:t>üzerinde elektronik yayın</a:t>
            </a:r>
          </a:p>
          <a:p>
            <a:pPr marL="214313" indent="-214313">
              <a:lnSpc>
                <a:spcPct val="150000"/>
              </a:lnSpc>
              <a:spcBef>
                <a:spcPts val="450"/>
              </a:spcBef>
              <a:spcAft>
                <a:spcPts val="45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4.000.000</a:t>
            </a:r>
            <a:r>
              <a:rPr lang="tr-TR" sz="1350" dirty="0">
                <a:latin typeface="Cambria" panose="02040503050406030204" pitchFamily="18" charset="0"/>
                <a:ea typeface="Cambria" panose="02040503050406030204" pitchFamily="18" charset="0"/>
              </a:rPr>
              <a:t>’dan fazla tam metin makaleye erişim imkânı sunulmaktadır.</a:t>
            </a:r>
          </a:p>
          <a:p>
            <a:pPr marL="214313" indent="-214313">
              <a:lnSpc>
                <a:spcPct val="150000"/>
              </a:lnSpc>
              <a:spcBef>
                <a:spcPts val="450"/>
              </a:spcBef>
              <a:spcAft>
                <a:spcPts val="45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7/24 açık e-kütüphane hizmeti (Yordam Otomasyon Sistemi)</a:t>
            </a:r>
          </a:p>
          <a:p>
            <a:pPr marL="214313" indent="-214313">
              <a:lnSpc>
                <a:spcPct val="150000"/>
              </a:lnSpc>
              <a:spcBef>
                <a:spcPts val="450"/>
              </a:spcBef>
              <a:spcAft>
                <a:spcPts val="45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7/24 </a:t>
            </a:r>
            <a:r>
              <a:rPr lang="tr-TR" sz="1350" dirty="0" err="1">
                <a:latin typeface="Cambria" panose="02040503050406030204" pitchFamily="18" charset="0"/>
                <a:ea typeface="Cambria" panose="02040503050406030204" pitchFamily="18" charset="0"/>
              </a:rPr>
              <a:t>proxy</a:t>
            </a:r>
            <a:r>
              <a:rPr lang="tr-TR" sz="1350" dirty="0">
                <a:latin typeface="Cambria" panose="02040503050406030204" pitchFamily="18" charset="0"/>
                <a:ea typeface="Cambria" panose="02040503050406030204" pitchFamily="18" charset="0"/>
              </a:rPr>
              <a:t> hizmeti (Üniversite içi ve dışından elektronik kaynaklara erişim (VETİS))</a:t>
            </a:r>
          </a:p>
          <a:p>
            <a:pPr marL="214313" indent="-214313">
              <a:lnSpc>
                <a:spcPct val="150000"/>
              </a:lnSpc>
              <a:spcBef>
                <a:spcPts val="450"/>
              </a:spcBef>
              <a:spcAft>
                <a:spcPts val="450"/>
              </a:spcAft>
              <a:buFont typeface="Arial" panose="020B0604020202020204" pitchFamily="34" charset="0"/>
              <a:buChar char="•"/>
            </a:pPr>
            <a:r>
              <a:rPr lang="tr-TR" sz="1350" b="1" dirty="0">
                <a:solidFill>
                  <a:srgbClr val="763E56"/>
                </a:solidFill>
                <a:latin typeface="Cambria" panose="02040503050406030204" pitchFamily="18" charset="0"/>
                <a:ea typeface="Cambria" panose="02040503050406030204" pitchFamily="18" charset="0"/>
              </a:rPr>
              <a:t>27</a:t>
            </a:r>
            <a:r>
              <a:rPr lang="tr-TR" sz="1350" dirty="0">
                <a:latin typeface="Cambria" panose="02040503050406030204" pitchFamily="18" charset="0"/>
                <a:ea typeface="Cambria" panose="02040503050406030204" pitchFamily="18" charset="0"/>
              </a:rPr>
              <a:t> veri tabanı aboneliği</a:t>
            </a:r>
          </a:p>
          <a:p>
            <a:pPr marL="214313" indent="-214313">
              <a:lnSpc>
                <a:spcPct val="150000"/>
              </a:lnSpc>
              <a:spcBef>
                <a:spcPts val="450"/>
              </a:spcBef>
              <a:spcAft>
                <a:spcPts val="45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Kütüphanemizde kaynaklar kitapların kolay bulunması amacıyla LC Sınıflama Sistemine göre yerleştirilmiş olup, açık raf sistemiyle çalışmaktadır. </a:t>
            </a:r>
          </a:p>
        </p:txBody>
      </p:sp>
    </p:spTree>
    <p:extLst>
      <p:ext uri="{BB962C8B-B14F-4D97-AF65-F5344CB8AC3E}">
        <p14:creationId xmlns:p14="http://schemas.microsoft.com/office/powerpoint/2010/main" val="4258357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KÜTÜPHANEDEN YARARLANMA</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3085396"/>
          </a:xfrm>
          <a:prstGeom prst="rect">
            <a:avLst/>
          </a:prstGeom>
          <a:noFill/>
        </p:spPr>
        <p:txBody>
          <a:bodyPr wrap="square">
            <a:spAutoFit/>
          </a:bodyPr>
          <a:lstStyle/>
          <a:p>
            <a:pPr algn="just">
              <a:lnSpc>
                <a:spcPct val="150000"/>
              </a:lnSpc>
              <a:spcBef>
                <a:spcPts val="450"/>
              </a:spcBef>
              <a:spcAft>
                <a:spcPts val="900"/>
              </a:spcAft>
            </a:pPr>
            <a:r>
              <a:rPr lang="tr-TR" sz="1350" b="1" dirty="0">
                <a:latin typeface="Cambria" panose="02040503050406030204" pitchFamily="18" charset="0"/>
                <a:ea typeface="Cambria" panose="02040503050406030204" pitchFamily="18" charset="0"/>
              </a:rPr>
              <a:t>Kütüphane Çalışma Saatleri:</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Kütüphanemiz sınav dönemleri dışında; hafta içi 08.30-22.00, hafta sonu 11.00-20.00 saatleri arasında, sınav dönemlerinde ise 24 saat öğrencilerimize hizmet vermektedir. Yaz döneminde ise hafta içi 08.30-17.30 saatleri arasında kullanıma açıktır.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Kütüphanemiz kaynaklarından sadece öğrencilerimiz, mezunlarımız, akademisyenlerimiz ve personellerimiz faydalanabilmektedir. </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Öğrencilerimiz, üniversite kimlik kartlarıyla üye olup, kitapları ödünç alma verme işlemleri yapabilmektedir.</a:t>
            </a:r>
          </a:p>
        </p:txBody>
      </p:sp>
    </p:spTree>
    <p:extLst>
      <p:ext uri="{BB962C8B-B14F-4D97-AF65-F5344CB8AC3E}">
        <p14:creationId xmlns:p14="http://schemas.microsoft.com/office/powerpoint/2010/main" val="3770853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ÇALIŞMA ALANLARI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3132845"/>
          </a:xfrm>
          <a:prstGeom prst="rect">
            <a:avLst/>
          </a:prstGeom>
          <a:noFill/>
        </p:spPr>
        <p:txBody>
          <a:bodyPr wrap="square">
            <a:spAutoFit/>
          </a:bodyPr>
          <a:lstStyle/>
          <a:p>
            <a:pPr algn="just">
              <a:lnSpc>
                <a:spcPct val="150000"/>
              </a:lnSpc>
              <a:spcBef>
                <a:spcPts val="450"/>
              </a:spcBef>
              <a:spcAft>
                <a:spcPts val="900"/>
              </a:spcAft>
            </a:pPr>
            <a:r>
              <a:rPr lang="tr-TR" sz="1350" dirty="0">
                <a:latin typeface="Cambria" panose="02040503050406030204" pitchFamily="18" charset="0"/>
                <a:ea typeface="Cambria" panose="02040503050406030204" pitchFamily="18" charset="0"/>
              </a:rPr>
              <a:t>Üniversitemizde toplamda 1.500 kişilik çalışma alanı mevcuttur. Üniversite kütüphanesi ve haricindeki çalışma alanlarımız:</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Kütüphane Kapasitesi</a:t>
            </a:r>
            <a:r>
              <a:rPr lang="tr-TR" sz="1350" dirty="0">
                <a:latin typeface="Cambria" panose="02040503050406030204" pitchFamily="18" charset="0"/>
                <a:ea typeface="Cambria" panose="02040503050406030204" pitchFamily="18" charset="0"/>
              </a:rPr>
              <a:t>: 230 kişi</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Fuaye alanları ve katların koridorları kapasitesi</a:t>
            </a:r>
            <a:r>
              <a:rPr lang="tr-TR" sz="1350" dirty="0">
                <a:latin typeface="Cambria" panose="02040503050406030204" pitchFamily="18" charset="0"/>
                <a:ea typeface="Cambria" panose="02040503050406030204" pitchFamily="18" charset="0"/>
              </a:rPr>
              <a:t>: 280 kişi</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M Blok Okuma Salonu</a:t>
            </a:r>
            <a:r>
              <a:rPr lang="tr-TR" sz="1350" dirty="0">
                <a:latin typeface="Cambria" panose="02040503050406030204" pitchFamily="18" charset="0"/>
                <a:ea typeface="Cambria" panose="02040503050406030204" pitchFamily="18" charset="0"/>
              </a:rPr>
              <a:t>: 60 kişi</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B Blok Ders Çalışma Alanı</a:t>
            </a:r>
            <a:r>
              <a:rPr lang="tr-TR" sz="1350" dirty="0">
                <a:latin typeface="Cambria" panose="02040503050406030204" pitchFamily="18" charset="0"/>
                <a:ea typeface="Cambria" panose="02040503050406030204" pitchFamily="18" charset="0"/>
              </a:rPr>
              <a:t>: 190 kişi</a:t>
            </a:r>
          </a:p>
          <a:p>
            <a:pPr marL="214313" indent="-214313" algn="just">
              <a:lnSpc>
                <a:spcPct val="150000"/>
              </a:lnSpc>
              <a:spcBef>
                <a:spcPts val="450"/>
              </a:spcBef>
              <a:spcAft>
                <a:spcPts val="900"/>
              </a:spcAft>
              <a:buFont typeface="Arial" panose="020B0604020202020204" pitchFamily="34" charset="0"/>
              <a:buChar char="•"/>
            </a:pPr>
            <a:r>
              <a:rPr lang="tr-TR" sz="1350" b="1" dirty="0">
                <a:solidFill>
                  <a:srgbClr val="FF0000"/>
                </a:solidFill>
                <a:latin typeface="Cambria" panose="02040503050406030204" pitchFamily="18" charset="0"/>
                <a:ea typeface="Cambria" panose="02040503050406030204" pitchFamily="18" charset="0"/>
              </a:rPr>
              <a:t>Hukuk Fakültesi Çalışma Alanı</a:t>
            </a:r>
            <a:r>
              <a:rPr lang="tr-TR" sz="1350" dirty="0">
                <a:latin typeface="Cambria" panose="02040503050406030204" pitchFamily="18" charset="0"/>
                <a:ea typeface="Cambria" panose="02040503050406030204" pitchFamily="18" charset="0"/>
              </a:rPr>
              <a:t>: 190 kişi </a:t>
            </a:r>
          </a:p>
        </p:txBody>
      </p:sp>
    </p:spTree>
    <p:extLst>
      <p:ext uri="{BB962C8B-B14F-4D97-AF65-F5344CB8AC3E}">
        <p14:creationId xmlns:p14="http://schemas.microsoft.com/office/powerpoint/2010/main" val="992422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Tree>
    <p:extLst>
      <p:ext uri="{BB962C8B-B14F-4D97-AF65-F5344CB8AC3E}">
        <p14:creationId xmlns:p14="http://schemas.microsoft.com/office/powerpoint/2010/main" val="1921511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1300292"/>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KTO Karatay Üniversitesi, öğrencilerinin teorik bilgilerinin pratik bilgilerle pekişmesine önem vermektedir. Öğrenciler, 60’tan fazla öğrenci topluluğuyla girişimcilikten sorumluluğa, mühendislikten edebiyata, teknolojiden spor ve sanata kadar birçok alanda eğitim hayatını zenginleştirmektedir. </a:t>
            </a:r>
          </a:p>
        </p:txBody>
      </p:sp>
    </p:spTree>
    <p:extLst>
      <p:ext uri="{BB962C8B-B14F-4D97-AF65-F5344CB8AC3E}">
        <p14:creationId xmlns:p14="http://schemas.microsoft.com/office/powerpoint/2010/main" val="3112131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pic>
        <p:nvPicPr>
          <p:cNvPr id="4" name="Resim 3" descr="kişi, şahıs, giyim, adam, insan, ayakkabı içeren bir resim&#10;&#10;Açıklama otomatik olarak oluşturuldu">
            <a:extLst>
              <a:ext uri="{FF2B5EF4-FFF2-40B4-BE49-F238E27FC236}">
                <a16:creationId xmlns:a16="http://schemas.microsoft.com/office/drawing/2014/main" id="{2EF8C7EB-031D-3D80-A576-7AFF880BB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728" y="2504178"/>
            <a:ext cx="2679558" cy="1929342"/>
          </a:xfrm>
          <a:prstGeom prst="rect">
            <a:avLst/>
          </a:prstGeom>
          <a:ln>
            <a:noFill/>
          </a:ln>
          <a:effectLst>
            <a:outerShdw blurRad="190500" algn="tl" rotWithShape="0">
              <a:srgbClr val="000000">
                <a:alpha val="70000"/>
              </a:srgbClr>
            </a:outerShdw>
          </a:effectLst>
        </p:spPr>
      </p:pic>
      <p:pic>
        <p:nvPicPr>
          <p:cNvPr id="6" name="Resim 5" descr="giyim, insan yüzü, kişi, şahıs, gülümsemek, gülüş içeren bir resim&#10;&#10;Açıklama otomatik olarak oluşturuldu">
            <a:extLst>
              <a:ext uri="{FF2B5EF4-FFF2-40B4-BE49-F238E27FC236}">
                <a16:creationId xmlns:a16="http://schemas.microsoft.com/office/drawing/2014/main" id="{B755F9C5-780D-F358-14F9-E2AC533C384A}"/>
              </a:ext>
            </a:extLst>
          </p:cNvPr>
          <p:cNvPicPr>
            <a:picLocks noChangeAspect="1"/>
          </p:cNvPicPr>
          <p:nvPr/>
        </p:nvPicPr>
        <p:blipFill>
          <a:blip r:embed="rId4" cstate="print">
            <a:extLst>
              <a:ext uri="{28A0092B-C50C-407E-A947-70E740481C1C}">
                <a14:useLocalDpi xmlns:a14="http://schemas.microsoft.com/office/drawing/2010/main" val="0"/>
              </a:ext>
            </a:extLst>
          </a:blip>
          <a:srcRect l="10417" r="3954"/>
          <a:stretch/>
        </p:blipFill>
        <p:spPr>
          <a:xfrm>
            <a:off x="6439897" y="2498318"/>
            <a:ext cx="2481491" cy="1931754"/>
          </a:xfrm>
          <a:prstGeom prst="rect">
            <a:avLst/>
          </a:prstGeom>
          <a:ln>
            <a:noFill/>
          </a:ln>
          <a:effectLst>
            <a:outerShdw blurRad="190500" algn="tl" rotWithShape="0">
              <a:srgbClr val="000000">
                <a:alpha val="70000"/>
              </a:srgbClr>
            </a:outerShdw>
          </a:effectLst>
        </p:spPr>
      </p:pic>
      <p:pic>
        <p:nvPicPr>
          <p:cNvPr id="8" name="Resim 7" descr="insan yüzü, giyim, gülümsemek, gülüş, metin içeren bir resim&#10;&#10;Açıklama otomatik olarak oluşturuldu">
            <a:extLst>
              <a:ext uri="{FF2B5EF4-FFF2-40B4-BE49-F238E27FC236}">
                <a16:creationId xmlns:a16="http://schemas.microsoft.com/office/drawing/2014/main" id="{F94C1112-D238-B3EE-741C-65DBC63CAF3B}"/>
              </a:ext>
            </a:extLst>
          </p:cNvPr>
          <p:cNvPicPr>
            <a:picLocks noChangeAspect="1"/>
          </p:cNvPicPr>
          <p:nvPr/>
        </p:nvPicPr>
        <p:blipFill>
          <a:blip r:embed="rId5" cstate="print">
            <a:extLst>
              <a:ext uri="{28A0092B-C50C-407E-A947-70E740481C1C}">
                <a14:useLocalDpi xmlns:a14="http://schemas.microsoft.com/office/drawing/2010/main" val="0"/>
              </a:ext>
            </a:extLst>
          </a:blip>
          <a:srcRect l="11393" r="4521"/>
          <a:stretch/>
        </p:blipFill>
        <p:spPr>
          <a:xfrm>
            <a:off x="930570" y="2504179"/>
            <a:ext cx="2429714" cy="19258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6483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747468" cy="3529108"/>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Sağlık, Kültür ve Sportif Aktiviteler Direktörlüğü bünyesinde 12 spor branşı bulunmakta olup, talebe göre farklı spor branşları açılmaktadır. Basketbol ve salon futbolunda 1. ligde ve üniversiteler arası spor müsabakalarında takımlarımız üniversitemizi başarı ile temsil etmektedir.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Öğrenci Sağlık Merkezinde öğrenci ve kurum çalışanlarına koruyucu sağlık hizmetleri, genel sağlık bilgileri danışmanlığı, yönlendirme ve acil ilk yardım sağlanmaktadır. Merkezde, tam zamanlı bir hemşire çalışmaktadır.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Sağlık, Kültür ve Sportif Aktiviteler Direktörlüğü, üniversite bünyesinde her yıl düzenlenen </a:t>
            </a:r>
            <a:r>
              <a:rPr lang="tr-TR" sz="1350" b="1" dirty="0">
                <a:solidFill>
                  <a:srgbClr val="763E56"/>
                </a:solidFill>
                <a:latin typeface="Cambria" panose="02040503050406030204" pitchFamily="18" charset="0"/>
                <a:ea typeface="Cambria" panose="02040503050406030204" pitchFamily="18" charset="0"/>
              </a:rPr>
              <a:t>’Soba Başı Sohbetleri, Kültür Sokağı ve Spor Şenlikleri, </a:t>
            </a:r>
            <a:r>
              <a:rPr lang="tr-TR" sz="1350" b="1" dirty="0" err="1">
                <a:solidFill>
                  <a:srgbClr val="763E56"/>
                </a:solidFill>
                <a:latin typeface="Cambria" panose="02040503050406030204" pitchFamily="18" charset="0"/>
                <a:ea typeface="Cambria" panose="02040503050406030204" pitchFamily="18" charset="0"/>
              </a:rPr>
              <a:t>Kampüsfest</a:t>
            </a:r>
            <a:r>
              <a:rPr lang="tr-TR" sz="1350" b="1" dirty="0">
                <a:solidFill>
                  <a:srgbClr val="763E56"/>
                </a:solidFill>
                <a:latin typeface="Cambria" panose="02040503050406030204" pitchFamily="18" charset="0"/>
                <a:ea typeface="Cambria" panose="02040503050406030204" pitchFamily="18" charset="0"/>
              </a:rPr>
              <a:t>’</a:t>
            </a:r>
            <a:r>
              <a:rPr lang="tr-TR" sz="1350" dirty="0">
                <a:latin typeface="Cambria" panose="02040503050406030204" pitchFamily="18" charset="0"/>
                <a:ea typeface="Cambria" panose="02040503050406030204" pitchFamily="18" charset="0"/>
              </a:rPr>
              <a:t> gibi organizasyonları düzenlemektedir.</a:t>
            </a:r>
          </a:p>
        </p:txBody>
      </p:sp>
    </p:spTree>
    <p:extLst>
      <p:ext uri="{BB962C8B-B14F-4D97-AF65-F5344CB8AC3E}">
        <p14:creationId xmlns:p14="http://schemas.microsoft.com/office/powerpoint/2010/main" val="564004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SAĞLIK, KÜLTÜR ve SPORTİF AKTİVİTE FAALİYETLERİ</a:t>
            </a:r>
          </a:p>
        </p:txBody>
      </p:sp>
      <p:pic>
        <p:nvPicPr>
          <p:cNvPr id="6" name="Resim 5" descr="metin, ayakkabı, giyim, bina içeren bir resim&#10;&#10;Açıklama otomatik olarak oluşturuldu">
            <a:extLst>
              <a:ext uri="{FF2B5EF4-FFF2-40B4-BE49-F238E27FC236}">
                <a16:creationId xmlns:a16="http://schemas.microsoft.com/office/drawing/2014/main" id="{C12AA699-88AD-E797-8507-63FC7880B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94" y="2663417"/>
            <a:ext cx="2638176" cy="1758635"/>
          </a:xfrm>
          <a:prstGeom prst="rect">
            <a:avLst/>
          </a:prstGeom>
          <a:ln>
            <a:noFill/>
          </a:ln>
          <a:effectLst>
            <a:outerShdw blurRad="190500" algn="tl" rotWithShape="0">
              <a:srgbClr val="000000">
                <a:alpha val="70000"/>
              </a:srgbClr>
            </a:outerShdw>
          </a:effectLst>
        </p:spPr>
      </p:pic>
      <p:pic>
        <p:nvPicPr>
          <p:cNvPr id="8" name="Resim 7" descr="dış mekan, gökyüzü, ayakkabı, ağaç içeren bir resim&#10;&#10;Açıklama otomatik olarak oluşturuldu">
            <a:extLst>
              <a:ext uri="{FF2B5EF4-FFF2-40B4-BE49-F238E27FC236}">
                <a16:creationId xmlns:a16="http://schemas.microsoft.com/office/drawing/2014/main" id="{32DFC516-F09B-31E9-6180-17555C16A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486" y="2663417"/>
            <a:ext cx="2638154" cy="1758912"/>
          </a:xfrm>
          <a:prstGeom prst="rect">
            <a:avLst/>
          </a:prstGeom>
          <a:ln>
            <a:noFill/>
          </a:ln>
          <a:effectLst>
            <a:outerShdw blurRad="190500" algn="tl" rotWithShape="0">
              <a:srgbClr val="000000">
                <a:alpha val="70000"/>
              </a:srgbClr>
            </a:outerShdw>
          </a:effectLst>
        </p:spPr>
      </p:pic>
      <p:pic>
        <p:nvPicPr>
          <p:cNvPr id="10" name="Resim 9" descr="dış mekan, çim, giyim, insanlar içeren bir resim&#10;&#10;Açıklama otomatik olarak oluşturuldu">
            <a:extLst>
              <a:ext uri="{FF2B5EF4-FFF2-40B4-BE49-F238E27FC236}">
                <a16:creationId xmlns:a16="http://schemas.microsoft.com/office/drawing/2014/main" id="{3B7EA28E-842C-BB12-9D92-4F22A4745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153" y="2663417"/>
            <a:ext cx="2638183" cy="17586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3411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6685941" cy="3397020"/>
          </a:xfrm>
          <a:prstGeom prst="rect">
            <a:avLst/>
          </a:prstGeom>
          <a:noFill/>
        </p:spPr>
        <p:txBody>
          <a:bodyPr wrap="square">
            <a:spAutoFit/>
          </a:bodyPr>
          <a:lstStyle/>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Mevcut ve mezun öğrencilere yol göstermek için staj ve iş imkânı sağlayacak firmalar ile görüşülmekte, kariyer hedefleri doğrultusunda eğitimler programlanmakta, ulusal ve uluslararası kariyer programları takip edilmektedir.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Mevcut ve mezun öğrencilere kariyer hedefleri için bireysel ve grup odaklı kariyer danışmanlığı, mentorluk hizmeti sunulmaktadır.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Mesleki yetkinlikler kazandırma ve geliştirmeye yönelik kurs ve sertifika programları gibi eğitim faaliyetleri düzenlemektedir.</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Mezun takip sistemi, mezun etkinlikleri ve mezun kart çalışması ile mezunlarımızın üniversitemiz ile olan iletişimini devam ettirmesi sağlanmaktadır.</a:t>
            </a:r>
          </a:p>
        </p:txBody>
      </p:sp>
    </p:spTree>
    <p:extLst>
      <p:ext uri="{BB962C8B-B14F-4D97-AF65-F5344CB8AC3E}">
        <p14:creationId xmlns:p14="http://schemas.microsoft.com/office/powerpoint/2010/main" val="416669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Uluslararası Ticaret ve Lojistik (İngilizce)</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38654" cy="1015979"/>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4" name="Metin kutusu 3">
            <a:extLst>
              <a:ext uri="{FF2B5EF4-FFF2-40B4-BE49-F238E27FC236}">
                <a16:creationId xmlns:a16="http://schemas.microsoft.com/office/drawing/2014/main" id="{FAA7CE4B-AC43-9C32-B4EA-9F817AB17A8B}"/>
              </a:ext>
            </a:extLst>
          </p:cNvPr>
          <p:cNvSpPr txBox="1"/>
          <p:nvPr/>
        </p:nvSpPr>
        <p:spPr>
          <a:xfrm>
            <a:off x="3086392" y="3438868"/>
            <a:ext cx="2971209" cy="338554"/>
          </a:xfrm>
          <a:prstGeom prst="rect">
            <a:avLst/>
          </a:prstGeom>
          <a:noFill/>
        </p:spPr>
        <p:txBody>
          <a:bodyPr wrap="square" rtlCol="0">
            <a:spAutoFit/>
          </a:bodyPr>
          <a:lstStyle/>
          <a:p>
            <a:pPr algn="ctr"/>
            <a:r>
              <a:rPr lang="tr-TR" sz="1600" dirty="0"/>
              <a:t>Dr. Öğr. Üyesi Ufuk AY</a:t>
            </a:r>
          </a:p>
        </p:txBody>
      </p:sp>
      <p:sp>
        <p:nvSpPr>
          <p:cNvPr id="57" name="Metin kutusu 56">
            <a:extLst>
              <a:ext uri="{FF2B5EF4-FFF2-40B4-BE49-F238E27FC236}">
                <a16:creationId xmlns:a16="http://schemas.microsoft.com/office/drawing/2014/main" id="{4A52DF87-BE53-C490-BE45-FC0DF81A1D33}"/>
              </a:ext>
            </a:extLst>
          </p:cNvPr>
          <p:cNvSpPr txBox="1"/>
          <p:nvPr/>
        </p:nvSpPr>
        <p:spPr>
          <a:xfrm>
            <a:off x="3585793" y="5570931"/>
            <a:ext cx="3784301" cy="338554"/>
          </a:xfrm>
          <a:prstGeom prst="rect">
            <a:avLst/>
          </a:prstGeom>
          <a:noFill/>
        </p:spPr>
        <p:txBody>
          <a:bodyPr wrap="square" rtlCol="0">
            <a:spAutoFit/>
          </a:bodyPr>
          <a:lstStyle/>
          <a:p>
            <a:pPr algn="ctr"/>
            <a:r>
              <a:rPr lang="tr-TR" sz="1600" dirty="0"/>
              <a:t>Dr. Arş. Gör. Beyza AKSOY MIHOĞLU</a:t>
            </a:r>
          </a:p>
        </p:txBody>
      </p:sp>
      <p:sp>
        <p:nvSpPr>
          <p:cNvPr id="10" name="Metin kutusu 9">
            <a:extLst>
              <a:ext uri="{FF2B5EF4-FFF2-40B4-BE49-F238E27FC236}">
                <a16:creationId xmlns:a16="http://schemas.microsoft.com/office/drawing/2014/main" id="{992E6C92-C19A-E6C7-E93A-FACD31A8DD01}"/>
              </a:ext>
            </a:extLst>
          </p:cNvPr>
          <p:cNvSpPr txBox="1"/>
          <p:nvPr/>
        </p:nvSpPr>
        <p:spPr>
          <a:xfrm>
            <a:off x="5990444" y="3453880"/>
            <a:ext cx="2773304" cy="338554"/>
          </a:xfrm>
          <a:prstGeom prst="rect">
            <a:avLst/>
          </a:prstGeom>
          <a:noFill/>
        </p:spPr>
        <p:txBody>
          <a:bodyPr wrap="square" rtlCol="0">
            <a:spAutoFit/>
          </a:bodyPr>
          <a:lstStyle/>
          <a:p>
            <a:pPr algn="ctr"/>
            <a:r>
              <a:rPr lang="tr-TR" sz="1600" dirty="0"/>
              <a:t>Dr. Öğr. Üyesi Hamide SELÇUK</a:t>
            </a:r>
          </a:p>
        </p:txBody>
      </p:sp>
      <p:pic>
        <p:nvPicPr>
          <p:cNvPr id="30" name="Resim 29" descr="metin, kişi, dik, poz içeren bir resim&#10;&#10;Açıklama otomatik olarak oluşturuldu">
            <a:extLst>
              <a:ext uri="{FF2B5EF4-FFF2-40B4-BE49-F238E27FC236}">
                <a16:creationId xmlns:a16="http://schemas.microsoft.com/office/drawing/2014/main" id="{88C31CE6-70F6-D994-E9E5-44FAD0A48E08}"/>
              </a:ext>
            </a:extLst>
          </p:cNvPr>
          <p:cNvPicPr>
            <a:picLocks/>
          </p:cNvPicPr>
          <p:nvPr/>
        </p:nvPicPr>
        <p:blipFill rotWithShape="1">
          <a:blip r:embed="rId9" cstate="print">
            <a:extLst>
              <a:ext uri="{28A0092B-C50C-407E-A947-70E740481C1C}">
                <a14:useLocalDpi xmlns:a14="http://schemas.microsoft.com/office/drawing/2010/main" val="0"/>
              </a:ext>
            </a:extLst>
          </a:blip>
          <a:srcRect l="10109" r="22555"/>
          <a:stretch/>
        </p:blipFill>
        <p:spPr>
          <a:xfrm>
            <a:off x="4757944" y="3891208"/>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Resim 1" descr="kişi, adam, dik, poz içeren bir resim&#10;&#10;Açıklama otomatik olarak oluşturuldu">
            <a:extLst>
              <a:ext uri="{FF2B5EF4-FFF2-40B4-BE49-F238E27FC236}">
                <a16:creationId xmlns:a16="http://schemas.microsoft.com/office/drawing/2014/main" id="{E87B9402-2BF5-DC5A-CBA4-AD7D03E547F9}"/>
              </a:ext>
            </a:extLst>
          </p:cNvPr>
          <p:cNvPicPr>
            <a:picLocks/>
          </p:cNvPicPr>
          <p:nvPr/>
        </p:nvPicPr>
        <p:blipFill rotWithShape="1">
          <a:blip r:embed="rId10" cstate="print">
            <a:extLst>
              <a:ext uri="{28A0092B-C50C-407E-A947-70E740481C1C}">
                <a14:useLocalDpi xmlns:a14="http://schemas.microsoft.com/office/drawing/2010/main" val="0"/>
              </a:ext>
            </a:extLst>
          </a:blip>
          <a:srcRect l="15448" r="15975"/>
          <a:stretch/>
        </p:blipFill>
        <p:spPr>
          <a:xfrm>
            <a:off x="3845820" y="1781357"/>
            <a:ext cx="145236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Resim 22" descr="kişi içeren bir resim&#10;&#10;Açıklama otomatik olarak oluşturuldu">
            <a:extLst>
              <a:ext uri="{FF2B5EF4-FFF2-40B4-BE49-F238E27FC236}">
                <a16:creationId xmlns:a16="http://schemas.microsoft.com/office/drawing/2014/main" id="{E0B19AD6-F8F0-8EDE-882E-354288B5EFE2}"/>
              </a:ext>
            </a:extLst>
          </p:cNvPr>
          <p:cNvPicPr>
            <a:picLocks/>
          </p:cNvPicPr>
          <p:nvPr/>
        </p:nvPicPr>
        <p:blipFill rotWithShape="1">
          <a:blip r:embed="rId11" cstate="print">
            <a:extLst>
              <a:ext uri="{28A0092B-C50C-407E-A947-70E740481C1C}">
                <a14:useLocalDpi xmlns:a14="http://schemas.microsoft.com/office/drawing/2010/main" val="0"/>
              </a:ext>
            </a:extLst>
          </a:blip>
          <a:srcRect l="11891" r="20334"/>
          <a:stretch/>
        </p:blipFill>
        <p:spPr>
          <a:xfrm>
            <a:off x="6657095" y="1793102"/>
            <a:ext cx="1452359"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D1C61F3-01C3-CD48-2613-1609A3747D2A}"/>
              </a:ext>
            </a:extLst>
          </p:cNvPr>
          <p:cNvSpPr txBox="1"/>
          <p:nvPr/>
        </p:nvSpPr>
        <p:spPr>
          <a:xfrm>
            <a:off x="215143" y="4035030"/>
            <a:ext cx="2759489"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effectLst/>
                <a:latin typeface="+mj-lt"/>
                <a:ea typeface="Calibri" panose="020F0502020204030204" pitchFamily="34" charset="0"/>
              </a:rPr>
              <a:t>Prof. Dr. Murat CANITEZ</a:t>
            </a:r>
          </a:p>
        </p:txBody>
      </p:sp>
      <p:pic>
        <p:nvPicPr>
          <p:cNvPr id="7" name="Resim 6" descr="metin, adam, kıyafet, kişi içeren bir resim&#10;&#10;Açıklama otomatik olarak oluşturuldu">
            <a:extLst>
              <a:ext uri="{FF2B5EF4-FFF2-40B4-BE49-F238E27FC236}">
                <a16:creationId xmlns:a16="http://schemas.microsoft.com/office/drawing/2014/main" id="{A8C507C4-F847-6C44-F927-B490363189D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733" r="17452"/>
          <a:stretch/>
        </p:blipFill>
        <p:spPr>
          <a:xfrm>
            <a:off x="868707" y="2506018"/>
            <a:ext cx="1452359" cy="1360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2635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sp>
        <p:nvSpPr>
          <p:cNvPr id="3" name="Metin kutusu 2">
            <a:extLst>
              <a:ext uri="{FF2B5EF4-FFF2-40B4-BE49-F238E27FC236}">
                <a16:creationId xmlns:a16="http://schemas.microsoft.com/office/drawing/2014/main" id="{A16FB13C-79EB-306A-C959-F4FE71111A86}"/>
              </a:ext>
            </a:extLst>
          </p:cNvPr>
          <p:cNvSpPr txBox="1"/>
          <p:nvPr/>
        </p:nvSpPr>
        <p:spPr>
          <a:xfrm>
            <a:off x="1468297" y="2007770"/>
            <a:ext cx="7182059" cy="3699667"/>
          </a:xfrm>
          <a:prstGeom prst="rect">
            <a:avLst/>
          </a:prstGeom>
          <a:noFill/>
        </p:spPr>
        <p:txBody>
          <a:bodyPr wrap="square">
            <a:spAutoFit/>
          </a:bodyPr>
          <a:lstStyle/>
          <a:p>
            <a:pPr algn="just">
              <a:spcBef>
                <a:spcPts val="450"/>
              </a:spcBef>
              <a:spcAft>
                <a:spcPts val="900"/>
              </a:spcAft>
            </a:pPr>
            <a:r>
              <a:rPr lang="tr-TR" sz="1350" b="1" dirty="0">
                <a:latin typeface="Cambria" panose="02040503050406030204" pitchFamily="18" charset="0"/>
                <a:ea typeface="Cambria" panose="02040503050406030204" pitchFamily="18" charset="0"/>
              </a:rPr>
              <a:t>Başlıca Faaliyet Alanları:</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İŞKUR mülakat simülasyonu eğitimleri</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Kariyer fuarı</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Girişimcilik etkinlikleri</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Mezun CRM çalışması</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Stajyer, </a:t>
            </a:r>
            <a:r>
              <a:rPr lang="tr-TR" sz="1350" dirty="0" err="1">
                <a:latin typeface="Cambria" panose="02040503050406030204" pitchFamily="18" charset="0"/>
                <a:ea typeface="Cambria" panose="02040503050406030204" pitchFamily="18" charset="0"/>
              </a:rPr>
              <a:t>intörn</a:t>
            </a:r>
            <a:r>
              <a:rPr lang="tr-TR" sz="1350" dirty="0">
                <a:latin typeface="Cambria" panose="02040503050406030204" pitchFamily="18" charset="0"/>
                <a:ea typeface="Cambria" panose="02040503050406030204" pitchFamily="18" charset="0"/>
              </a:rPr>
              <a:t> staj sigorta işlemleri</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Bireysel mentorluk</a:t>
            </a:r>
          </a:p>
          <a:p>
            <a:pPr marL="214313" indent="-214313" algn="just">
              <a:lnSpc>
                <a:spcPct val="150000"/>
              </a:lnSpc>
              <a:spcBef>
                <a:spcPts val="450"/>
              </a:spcBef>
              <a:spcAft>
                <a:spcPts val="900"/>
              </a:spcAft>
              <a:buFont typeface="Arial" panose="020B0604020202020204" pitchFamily="34" charset="0"/>
              <a:buChar char="•"/>
            </a:pPr>
            <a:r>
              <a:rPr lang="tr-TR" sz="1350" dirty="0">
                <a:latin typeface="Cambria" panose="02040503050406030204" pitchFamily="18" charset="0"/>
                <a:ea typeface="Cambria" panose="02040503050406030204" pitchFamily="18" charset="0"/>
              </a:rPr>
              <a:t>Paraşüt kariyer planlama dersi</a:t>
            </a:r>
          </a:p>
        </p:txBody>
      </p:sp>
    </p:spTree>
    <p:extLst>
      <p:ext uri="{BB962C8B-B14F-4D97-AF65-F5344CB8AC3E}">
        <p14:creationId xmlns:p14="http://schemas.microsoft.com/office/powerpoint/2010/main" val="2214068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 y="782706"/>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68296" y="1185526"/>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KARİYER GELİŞİM ve MEZUN İLİŞKİLERİ FAALİYETLERİ</a:t>
            </a:r>
          </a:p>
        </p:txBody>
      </p:sp>
      <p:pic>
        <p:nvPicPr>
          <p:cNvPr id="4" name="Resim 3" descr="giyim, kişi, şahıs, insan yüzü, masa içeren bir resim&#10;&#10;Açıklama otomatik olarak oluşturuldu">
            <a:extLst>
              <a:ext uri="{FF2B5EF4-FFF2-40B4-BE49-F238E27FC236}">
                <a16:creationId xmlns:a16="http://schemas.microsoft.com/office/drawing/2014/main" id="{29486A52-50D2-C9D3-9A2E-11C1B28D3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629" y="2612489"/>
            <a:ext cx="2449757" cy="1633020"/>
          </a:xfrm>
          <a:prstGeom prst="rect">
            <a:avLst/>
          </a:prstGeom>
          <a:ln>
            <a:noFill/>
          </a:ln>
          <a:effectLst>
            <a:outerShdw blurRad="190500" algn="tl" rotWithShape="0">
              <a:srgbClr val="000000">
                <a:alpha val="70000"/>
              </a:srgbClr>
            </a:outerShdw>
          </a:effectLst>
        </p:spPr>
      </p:pic>
      <p:pic>
        <p:nvPicPr>
          <p:cNvPr id="6" name="Resim 5" descr="kişi, şahıs, giyim, iç mekan, kişisel bilgisayar içeren bir resim&#10;&#10;Açıklama otomatik olarak oluşturuldu">
            <a:extLst>
              <a:ext uri="{FF2B5EF4-FFF2-40B4-BE49-F238E27FC236}">
                <a16:creationId xmlns:a16="http://schemas.microsoft.com/office/drawing/2014/main" id="{7F3C9E20-2A6C-2320-8FFD-4F27FDD365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344" y="2612489"/>
            <a:ext cx="2450128" cy="1633020"/>
          </a:xfrm>
          <a:prstGeom prst="rect">
            <a:avLst/>
          </a:prstGeom>
          <a:ln>
            <a:noFill/>
          </a:ln>
          <a:effectLst>
            <a:outerShdw blurRad="190500" algn="tl" rotWithShape="0">
              <a:srgbClr val="000000">
                <a:alpha val="70000"/>
              </a:srgbClr>
            </a:outerShdw>
          </a:effectLst>
        </p:spPr>
      </p:pic>
      <p:pic>
        <p:nvPicPr>
          <p:cNvPr id="8" name="Resim 7" descr="giyim, kişi, şahıs, takım elbise, iç mekan içeren bir resim&#10;&#10;Açıklama otomatik olarak oluşturuldu">
            <a:extLst>
              <a:ext uri="{FF2B5EF4-FFF2-40B4-BE49-F238E27FC236}">
                <a16:creationId xmlns:a16="http://schemas.microsoft.com/office/drawing/2014/main" id="{740BFFA8-6EFF-AB69-9C6F-576A86052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8430" y="2612490"/>
            <a:ext cx="2449289" cy="1633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0675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descr="karanlık, ekran görüntüsü, siyah, gece içeren bir resim&#10;&#10;Açıklama otomatik olarak oluşturuldu">
            <a:extLst>
              <a:ext uri="{FF2B5EF4-FFF2-40B4-BE49-F238E27FC236}">
                <a16:creationId xmlns:a16="http://schemas.microsoft.com/office/drawing/2014/main" id="{933D7222-D941-178F-A949-B5BE48DB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9143999" cy="5143500"/>
          </a:xfrm>
          <a:prstGeom prst="rect">
            <a:avLst/>
          </a:prstGeom>
        </p:spPr>
      </p:pic>
      <p:sp>
        <p:nvSpPr>
          <p:cNvPr id="12" name="Dikdörtgen 11">
            <a:extLst>
              <a:ext uri="{FF2B5EF4-FFF2-40B4-BE49-F238E27FC236}">
                <a16:creationId xmlns:a16="http://schemas.microsoft.com/office/drawing/2014/main" id="{712AF552-54A8-FB8F-0272-113B20DF23A5}"/>
              </a:ext>
            </a:extLst>
          </p:cNvPr>
          <p:cNvSpPr/>
          <p:nvPr/>
        </p:nvSpPr>
        <p:spPr>
          <a:xfrm>
            <a:off x="1490905" y="3158970"/>
            <a:ext cx="6747468" cy="540060"/>
          </a:xfrm>
          <a:custGeom>
            <a:avLst/>
            <a:gdLst>
              <a:gd name="connsiteX0" fmla="*/ 0 w 6747468"/>
              <a:gd name="connsiteY0" fmla="*/ 0 h 540060"/>
              <a:gd name="connsiteX1" fmla="*/ 6747468 w 6747468"/>
              <a:gd name="connsiteY1" fmla="*/ 0 h 540060"/>
              <a:gd name="connsiteX2" fmla="*/ 6747468 w 6747468"/>
              <a:gd name="connsiteY2" fmla="*/ 540060 h 540060"/>
              <a:gd name="connsiteX3" fmla="*/ 0 w 6747468"/>
              <a:gd name="connsiteY3" fmla="*/ 540060 h 540060"/>
              <a:gd name="connsiteX4" fmla="*/ 0 w 6747468"/>
              <a:gd name="connsiteY4" fmla="*/ 0 h 54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468" h="540060" fill="none" extrusionOk="0">
                <a:moveTo>
                  <a:pt x="0" y="0"/>
                </a:moveTo>
                <a:cubicBezTo>
                  <a:pt x="2674153" y="-64787"/>
                  <a:pt x="6033489" y="106736"/>
                  <a:pt x="6747468" y="0"/>
                </a:cubicBezTo>
                <a:cubicBezTo>
                  <a:pt x="6775009" y="123387"/>
                  <a:pt x="6761324" y="400802"/>
                  <a:pt x="6747468" y="540060"/>
                </a:cubicBezTo>
                <a:cubicBezTo>
                  <a:pt x="4112565" y="568922"/>
                  <a:pt x="3233257" y="631907"/>
                  <a:pt x="0" y="540060"/>
                </a:cubicBezTo>
                <a:cubicBezTo>
                  <a:pt x="-24580" y="481415"/>
                  <a:pt x="13310" y="186766"/>
                  <a:pt x="0" y="0"/>
                </a:cubicBezTo>
                <a:close/>
              </a:path>
              <a:path w="6747468" h="540060" stroke="0" extrusionOk="0">
                <a:moveTo>
                  <a:pt x="0" y="0"/>
                </a:moveTo>
                <a:cubicBezTo>
                  <a:pt x="2713387" y="19627"/>
                  <a:pt x="5628472" y="-132176"/>
                  <a:pt x="6747468" y="0"/>
                </a:cubicBezTo>
                <a:cubicBezTo>
                  <a:pt x="6741466" y="76894"/>
                  <a:pt x="6727063" y="381419"/>
                  <a:pt x="6747468" y="540060"/>
                </a:cubicBezTo>
                <a:cubicBezTo>
                  <a:pt x="4902230" y="663350"/>
                  <a:pt x="789485" y="602294"/>
                  <a:pt x="0" y="540060"/>
                </a:cubicBezTo>
                <a:cubicBezTo>
                  <a:pt x="-7954" y="350196"/>
                  <a:pt x="-20444" y="69065"/>
                  <a:pt x="0" y="0"/>
                </a:cubicBezTo>
                <a:close/>
              </a:path>
            </a:pathLst>
          </a:custGeom>
          <a:gradFill flip="none" rotWithShape="1">
            <a:gsLst>
              <a:gs pos="0">
                <a:srgbClr val="55C5CF">
                  <a:shade val="30000"/>
                  <a:satMod val="115000"/>
                </a:srgbClr>
              </a:gs>
              <a:gs pos="50000">
                <a:srgbClr val="55C5CF">
                  <a:shade val="67500"/>
                  <a:satMod val="115000"/>
                </a:srgbClr>
              </a:gs>
              <a:gs pos="100000">
                <a:srgbClr val="55C5CF">
                  <a:shade val="100000"/>
                  <a:satMod val="115000"/>
                </a:srgbClr>
              </a:gs>
            </a:gsLst>
            <a:path path="circle">
              <a:fillToRect l="50000" t="50000" r="50000" b="50000"/>
            </a:path>
            <a:tileRect/>
          </a:gradFill>
          <a:ln w="3175">
            <a:solidFill>
              <a:srgbClr val="221F20"/>
            </a:solidFill>
            <a:extLst>
              <a:ext uri="{C807C97D-BFC1-408E-A445-0C87EB9F89A2}">
                <ask:lineSketchStyleProps xmlns:ask="http://schemas.microsoft.com/office/drawing/2018/sketchyshapes" sd="334054415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500" b="1" dirty="0">
                <a:solidFill>
                  <a:schemeClr val="bg1"/>
                </a:solidFill>
                <a:latin typeface="Montserrat" panose="00000800000000000000" pitchFamily="50" charset="-94"/>
                <a:ea typeface="Cambria" panose="02040503050406030204" pitchFamily="18" charset="0"/>
                <a:cs typeface="Tahoma" panose="020B0604030504040204" pitchFamily="34" charset="0"/>
              </a:rPr>
              <a:t>TEŞEKKÜRLER</a:t>
            </a:r>
          </a:p>
        </p:txBody>
      </p:sp>
    </p:spTree>
    <p:extLst>
      <p:ext uri="{BB962C8B-B14F-4D97-AF65-F5344CB8AC3E}">
        <p14:creationId xmlns:p14="http://schemas.microsoft.com/office/powerpoint/2010/main" val="113418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xfrm>
            <a:off x="382959" y="444449"/>
            <a:ext cx="8229600" cy="114300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Sigortacılık ve Sosyal Güvenlik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3" name="Metin kutusu 2">
            <a:extLst>
              <a:ext uri="{FF2B5EF4-FFF2-40B4-BE49-F238E27FC236}">
                <a16:creationId xmlns:a16="http://schemas.microsoft.com/office/drawing/2014/main" id="{2F32B039-E8AA-9A83-5D6A-9C34DCF8DF7E}"/>
              </a:ext>
            </a:extLst>
          </p:cNvPr>
          <p:cNvSpPr txBox="1"/>
          <p:nvPr/>
        </p:nvSpPr>
        <p:spPr>
          <a:xfrm>
            <a:off x="3226877" y="3449229"/>
            <a:ext cx="2391714" cy="338554"/>
          </a:xfrm>
          <a:prstGeom prst="rect">
            <a:avLst/>
          </a:prstGeom>
          <a:noFill/>
        </p:spPr>
        <p:txBody>
          <a:bodyPr wrap="square" rtlCol="0">
            <a:spAutoFit/>
          </a:bodyPr>
          <a:lstStyle/>
          <a:p>
            <a:r>
              <a:rPr lang="tr-TR" sz="1600" dirty="0"/>
              <a:t>Dr. Öğr. Üyesi Hasan GEDİK</a:t>
            </a:r>
          </a:p>
        </p:txBody>
      </p:sp>
      <p:sp>
        <p:nvSpPr>
          <p:cNvPr id="4" name="Metin kutusu 3">
            <a:extLst>
              <a:ext uri="{FF2B5EF4-FFF2-40B4-BE49-F238E27FC236}">
                <a16:creationId xmlns:a16="http://schemas.microsoft.com/office/drawing/2014/main" id="{3604AC45-4702-616F-319E-BEF66A5B59B3}"/>
              </a:ext>
            </a:extLst>
          </p:cNvPr>
          <p:cNvSpPr txBox="1"/>
          <p:nvPr/>
        </p:nvSpPr>
        <p:spPr>
          <a:xfrm>
            <a:off x="2771800" y="5711956"/>
            <a:ext cx="3019950" cy="338554"/>
          </a:xfrm>
          <a:prstGeom prst="rect">
            <a:avLst/>
          </a:prstGeom>
          <a:noFill/>
        </p:spPr>
        <p:txBody>
          <a:bodyPr wrap="square" rtlCol="0">
            <a:spAutoFit/>
          </a:bodyPr>
          <a:lstStyle/>
          <a:p>
            <a:r>
              <a:rPr lang="tr-TR" sz="1600" dirty="0"/>
              <a:t>Dr. Öğr. Üyesi Yavuz Selim KAYMAZ</a:t>
            </a:r>
          </a:p>
        </p:txBody>
      </p:sp>
      <p:pic>
        <p:nvPicPr>
          <p:cNvPr id="10" name="Resim 9" descr="kişi, takım, adam, dik içeren bir resim&#10;&#10;Açıklama otomatik olarak oluşturuldu">
            <a:extLst>
              <a:ext uri="{FF2B5EF4-FFF2-40B4-BE49-F238E27FC236}">
                <a16:creationId xmlns:a16="http://schemas.microsoft.com/office/drawing/2014/main" id="{B9D19B14-6495-0D6C-16E3-CF61CF98E9B2}"/>
              </a:ext>
            </a:extLst>
          </p:cNvPr>
          <p:cNvPicPr>
            <a:picLocks/>
          </p:cNvPicPr>
          <p:nvPr/>
        </p:nvPicPr>
        <p:blipFill rotWithShape="1">
          <a:blip r:embed="rId9" cstate="print">
            <a:extLst>
              <a:ext uri="{28A0092B-C50C-407E-A947-70E740481C1C}">
                <a14:useLocalDpi xmlns:a14="http://schemas.microsoft.com/office/drawing/2010/main" val="0"/>
              </a:ext>
            </a:extLst>
          </a:blip>
          <a:srcRect l="10183" r="21030"/>
          <a:stretch/>
        </p:blipFill>
        <p:spPr>
          <a:xfrm>
            <a:off x="987648" y="2581798"/>
            <a:ext cx="1544124"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Resim 22" descr="kişi, adam, kravat, takım içeren bir resim&#10;&#10;Açıklama otomatik olarak oluşturuldu">
            <a:extLst>
              <a:ext uri="{FF2B5EF4-FFF2-40B4-BE49-F238E27FC236}">
                <a16:creationId xmlns:a16="http://schemas.microsoft.com/office/drawing/2014/main" id="{1EF210AD-F441-EE03-0D45-049A9AABAA93}"/>
              </a:ext>
            </a:extLst>
          </p:cNvPr>
          <p:cNvPicPr>
            <a:picLocks/>
          </p:cNvPicPr>
          <p:nvPr/>
        </p:nvPicPr>
        <p:blipFill rotWithShape="1">
          <a:blip r:embed="rId10" cstate="print">
            <a:extLst>
              <a:ext uri="{28A0092B-C50C-407E-A947-70E740481C1C}">
                <a14:useLocalDpi xmlns:a14="http://schemas.microsoft.com/office/drawing/2010/main" val="0"/>
              </a:ext>
            </a:extLst>
          </a:blip>
          <a:srcRect l="16039" r="20181" b="4657"/>
          <a:stretch/>
        </p:blipFill>
        <p:spPr>
          <a:xfrm>
            <a:off x="6551764" y="4112428"/>
            <a:ext cx="1573073" cy="14914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Resim 24" descr="takım, adam, kişi, kravat içeren bir resim&#10;&#10;Açıklama otomatik olarak oluşturuldu">
            <a:extLst>
              <a:ext uri="{FF2B5EF4-FFF2-40B4-BE49-F238E27FC236}">
                <a16:creationId xmlns:a16="http://schemas.microsoft.com/office/drawing/2014/main" id="{56EDCBC0-32FB-7838-79D4-E878E481BBE7}"/>
              </a:ext>
            </a:extLst>
          </p:cNvPr>
          <p:cNvPicPr>
            <a:picLocks/>
          </p:cNvPicPr>
          <p:nvPr/>
        </p:nvPicPr>
        <p:blipFill rotWithShape="1">
          <a:blip r:embed="rId11" cstate="print">
            <a:extLst>
              <a:ext uri="{28A0092B-C50C-407E-A947-70E740481C1C}">
                <a14:useLocalDpi xmlns:a14="http://schemas.microsoft.com/office/drawing/2010/main" val="0"/>
              </a:ext>
            </a:extLst>
          </a:blip>
          <a:srcRect l="13843" r="20385"/>
          <a:stretch/>
        </p:blipFill>
        <p:spPr>
          <a:xfrm>
            <a:off x="3637212" y="1861798"/>
            <a:ext cx="1573073"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Resim 5" descr="insan yüzü, kişi, şahıs, gülümsemek, gülüş, giyim içeren bir resim&#10;&#10;Açıklama otomatik olarak oluşturuldu">
            <a:extLst>
              <a:ext uri="{FF2B5EF4-FFF2-40B4-BE49-F238E27FC236}">
                <a16:creationId xmlns:a16="http://schemas.microsoft.com/office/drawing/2014/main" id="{15F0A0C1-7E4B-8675-7456-836C9AAAE61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6530" y="1827863"/>
            <a:ext cx="1544123" cy="150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kutusu 8">
            <a:extLst>
              <a:ext uri="{FF2B5EF4-FFF2-40B4-BE49-F238E27FC236}">
                <a16:creationId xmlns:a16="http://schemas.microsoft.com/office/drawing/2014/main" id="{FA0394D7-20F4-6EEE-A6B8-4DFBE38B2DF8}"/>
              </a:ext>
            </a:extLst>
          </p:cNvPr>
          <p:cNvSpPr txBox="1"/>
          <p:nvPr/>
        </p:nvSpPr>
        <p:spPr>
          <a:xfrm>
            <a:off x="6018512" y="3449229"/>
            <a:ext cx="2639578" cy="584775"/>
          </a:xfrm>
          <a:prstGeom prst="rect">
            <a:avLst/>
          </a:prstGeom>
          <a:noFill/>
        </p:spPr>
        <p:txBody>
          <a:bodyPr wrap="square">
            <a:spAutoFit/>
          </a:bodyPr>
          <a:lstStyle/>
          <a:p>
            <a:pPr algn="ctr"/>
            <a:r>
              <a:rPr lang="tr-TR" sz="1600" dirty="0"/>
              <a:t>Dr. Öğr. Üyesi Hazal DUMAN </a:t>
            </a:r>
            <a:endParaRPr lang="en-US" sz="1600" dirty="0"/>
          </a:p>
          <a:p>
            <a:pPr algn="ctr"/>
            <a:r>
              <a:rPr lang="tr-TR" sz="1600" dirty="0"/>
              <a:t>ALPTEKİN</a:t>
            </a:r>
          </a:p>
        </p:txBody>
      </p:sp>
      <p:sp>
        <p:nvSpPr>
          <p:cNvPr id="2" name="Metin kutusu 1">
            <a:extLst>
              <a:ext uri="{FF2B5EF4-FFF2-40B4-BE49-F238E27FC236}">
                <a16:creationId xmlns:a16="http://schemas.microsoft.com/office/drawing/2014/main" id="{B57AB2F9-CDB8-E2EC-ED45-4A1141198FC9}"/>
              </a:ext>
            </a:extLst>
          </p:cNvPr>
          <p:cNvSpPr txBox="1"/>
          <p:nvPr/>
        </p:nvSpPr>
        <p:spPr>
          <a:xfrm>
            <a:off x="376722" y="4195434"/>
            <a:ext cx="2759489"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r>
              <a:rPr lang="en-US" sz="1600" b="1" dirty="0">
                <a:effectLst/>
                <a:latin typeface="+mj-lt"/>
                <a:ea typeface="Calibri" panose="020F0502020204030204" pitchFamily="34" charset="0"/>
              </a:rPr>
              <a:t>:</a:t>
            </a:r>
            <a:r>
              <a:rPr lang="tr-TR" sz="1600" dirty="0">
                <a:effectLst/>
                <a:latin typeface="+mj-lt"/>
                <a:ea typeface="Calibri" panose="020F0502020204030204" pitchFamily="34" charset="0"/>
              </a:rPr>
              <a:t>           </a:t>
            </a:r>
            <a:br>
              <a:rPr lang="en-US" sz="1600" dirty="0">
                <a:effectLst/>
                <a:latin typeface="+mj-lt"/>
                <a:ea typeface="Calibri" panose="020F0502020204030204" pitchFamily="34" charset="0"/>
              </a:rPr>
            </a:br>
            <a:r>
              <a:rPr lang="tr-TR" sz="1600" dirty="0">
                <a:effectLst/>
                <a:latin typeface="+mj-lt"/>
                <a:ea typeface="Calibri" panose="020F0502020204030204" pitchFamily="34" charset="0"/>
              </a:rPr>
              <a:t>Dr. Öğr. Üyesi Ahmet ATILGAN</a:t>
            </a:r>
          </a:p>
        </p:txBody>
      </p:sp>
      <p:pic>
        <p:nvPicPr>
          <p:cNvPr id="24" name="Resim 23" descr="insan yüzü, kişi, şahıs, giyim, takım elbise içeren bir resim&#10;&#10;Açıklama otomatik olarak oluşturuldu">
            <a:extLst>
              <a:ext uri="{FF2B5EF4-FFF2-40B4-BE49-F238E27FC236}">
                <a16:creationId xmlns:a16="http://schemas.microsoft.com/office/drawing/2014/main" id="{7D2EF9CC-0ED3-58A4-B857-6B6A0031250C}"/>
              </a:ext>
            </a:extLst>
          </p:cNvPr>
          <p:cNvPicPr>
            <a:picLocks noChangeAspect="1"/>
          </p:cNvPicPr>
          <p:nvPr/>
        </p:nvPicPr>
        <p:blipFill>
          <a:blip r:embed="rId13"/>
          <a:stretch>
            <a:fillRect/>
          </a:stretch>
        </p:blipFill>
        <p:spPr>
          <a:xfrm>
            <a:off x="3536132" y="4021798"/>
            <a:ext cx="1682537" cy="1621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Metin kutusu 26">
            <a:extLst>
              <a:ext uri="{FF2B5EF4-FFF2-40B4-BE49-F238E27FC236}">
                <a16:creationId xmlns:a16="http://schemas.microsoft.com/office/drawing/2014/main" id="{948878BF-A210-A022-B698-062B09DC3982}"/>
              </a:ext>
            </a:extLst>
          </p:cNvPr>
          <p:cNvSpPr txBox="1"/>
          <p:nvPr/>
        </p:nvSpPr>
        <p:spPr>
          <a:xfrm>
            <a:off x="5867581" y="5659343"/>
            <a:ext cx="4629150" cy="369332"/>
          </a:xfrm>
          <a:prstGeom prst="rect">
            <a:avLst/>
          </a:prstGeom>
          <a:noFill/>
        </p:spPr>
        <p:txBody>
          <a:bodyPr wrap="square">
            <a:spAutoFit/>
          </a:bodyPr>
          <a:lstStyle/>
          <a:p>
            <a:r>
              <a:rPr lang="tr-TR" sz="1800" dirty="0"/>
              <a:t>Dr. Öğr. Gör. Seyfettin KURT</a:t>
            </a:r>
          </a:p>
        </p:txBody>
      </p:sp>
    </p:spTree>
    <p:extLst>
      <p:ext uri="{BB962C8B-B14F-4D97-AF65-F5344CB8AC3E}">
        <p14:creationId xmlns:p14="http://schemas.microsoft.com/office/powerpoint/2010/main" val="236098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Sigortacılık ve Sosyal Güvenlik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2" name="Metin kutusu 1">
            <a:extLst>
              <a:ext uri="{FF2B5EF4-FFF2-40B4-BE49-F238E27FC236}">
                <a16:creationId xmlns:a16="http://schemas.microsoft.com/office/drawing/2014/main" id="{B4188599-9CB6-4FB2-4134-89820EB8C074}"/>
              </a:ext>
            </a:extLst>
          </p:cNvPr>
          <p:cNvSpPr txBox="1"/>
          <p:nvPr/>
        </p:nvSpPr>
        <p:spPr>
          <a:xfrm>
            <a:off x="5580112" y="3340376"/>
            <a:ext cx="2304256" cy="338554"/>
          </a:xfrm>
          <a:prstGeom prst="rect">
            <a:avLst/>
          </a:prstGeom>
          <a:noFill/>
        </p:spPr>
        <p:txBody>
          <a:bodyPr wrap="square" rtlCol="0">
            <a:spAutoFit/>
          </a:bodyPr>
          <a:lstStyle/>
          <a:p>
            <a:r>
              <a:rPr lang="tr-TR" sz="1600" dirty="0"/>
              <a:t>Dr. Arş. Gör. Selcan ÜNAL</a:t>
            </a:r>
          </a:p>
        </p:txBody>
      </p:sp>
      <p:pic>
        <p:nvPicPr>
          <p:cNvPr id="6" name="Resim 5" descr="metin, kişi, dik, poz içeren bir resim&#10;&#10;Açıklama otomatik olarak oluşturuldu">
            <a:extLst>
              <a:ext uri="{FF2B5EF4-FFF2-40B4-BE49-F238E27FC236}">
                <a16:creationId xmlns:a16="http://schemas.microsoft.com/office/drawing/2014/main" id="{DF5DFB79-219E-C093-D81E-605F33E70EE0}"/>
              </a:ext>
            </a:extLst>
          </p:cNvPr>
          <p:cNvPicPr>
            <a:picLocks/>
          </p:cNvPicPr>
          <p:nvPr/>
        </p:nvPicPr>
        <p:blipFill rotWithShape="1">
          <a:blip r:embed="rId9" cstate="print">
            <a:extLst>
              <a:ext uri="{28A0092B-C50C-407E-A947-70E740481C1C}">
                <a14:useLocalDpi xmlns:a14="http://schemas.microsoft.com/office/drawing/2010/main" val="0"/>
              </a:ext>
            </a:extLst>
          </a:blip>
          <a:srcRect l="9615" r="26289"/>
          <a:stretch/>
        </p:blipFill>
        <p:spPr>
          <a:xfrm>
            <a:off x="5752406" y="1716032"/>
            <a:ext cx="144016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etin kutusu 6">
            <a:extLst>
              <a:ext uri="{FF2B5EF4-FFF2-40B4-BE49-F238E27FC236}">
                <a16:creationId xmlns:a16="http://schemas.microsoft.com/office/drawing/2014/main" id="{68B3BC3D-6C92-685C-BE5F-6E1BCAEF2C15}"/>
              </a:ext>
            </a:extLst>
          </p:cNvPr>
          <p:cNvSpPr txBox="1"/>
          <p:nvPr/>
        </p:nvSpPr>
        <p:spPr>
          <a:xfrm>
            <a:off x="1384256" y="3296669"/>
            <a:ext cx="3358135" cy="338554"/>
          </a:xfrm>
          <a:prstGeom prst="rect">
            <a:avLst/>
          </a:prstGeom>
          <a:noFill/>
        </p:spPr>
        <p:txBody>
          <a:bodyPr wrap="square" rtlCol="0">
            <a:spAutoFit/>
          </a:bodyPr>
          <a:lstStyle/>
          <a:p>
            <a:r>
              <a:rPr lang="tr-TR" sz="1600" dirty="0"/>
              <a:t>Dr. Arş. Gör. Gökçe BAHAR GÜRBÜZER</a:t>
            </a:r>
          </a:p>
        </p:txBody>
      </p:sp>
      <p:sp>
        <p:nvSpPr>
          <p:cNvPr id="9" name="Metin kutusu 8">
            <a:extLst>
              <a:ext uri="{FF2B5EF4-FFF2-40B4-BE49-F238E27FC236}">
                <a16:creationId xmlns:a16="http://schemas.microsoft.com/office/drawing/2014/main" id="{24919A62-5E92-195F-BC09-22CFC18ADAE0}"/>
              </a:ext>
            </a:extLst>
          </p:cNvPr>
          <p:cNvSpPr txBox="1"/>
          <p:nvPr/>
        </p:nvSpPr>
        <p:spPr>
          <a:xfrm flipH="1">
            <a:off x="1504188" y="5518318"/>
            <a:ext cx="2851787" cy="338554"/>
          </a:xfrm>
          <a:prstGeom prst="rect">
            <a:avLst/>
          </a:prstGeom>
          <a:noFill/>
        </p:spPr>
        <p:txBody>
          <a:bodyPr wrap="square" rtlCol="0">
            <a:spAutoFit/>
          </a:bodyPr>
          <a:lstStyle/>
          <a:p>
            <a:r>
              <a:rPr lang="tr-TR" sz="1600" dirty="0"/>
              <a:t>Arş. Gör. Said Sami SÖNMEZ</a:t>
            </a:r>
          </a:p>
        </p:txBody>
      </p:sp>
      <p:sp>
        <p:nvSpPr>
          <p:cNvPr id="16" name="Metin kutusu 15">
            <a:extLst>
              <a:ext uri="{FF2B5EF4-FFF2-40B4-BE49-F238E27FC236}">
                <a16:creationId xmlns:a16="http://schemas.microsoft.com/office/drawing/2014/main" id="{2A323FE4-B76B-44CA-753E-CDF3B4C95F68}"/>
              </a:ext>
            </a:extLst>
          </p:cNvPr>
          <p:cNvSpPr txBox="1"/>
          <p:nvPr/>
        </p:nvSpPr>
        <p:spPr>
          <a:xfrm>
            <a:off x="4860033" y="5518318"/>
            <a:ext cx="3190620" cy="338554"/>
          </a:xfrm>
          <a:prstGeom prst="rect">
            <a:avLst/>
          </a:prstGeom>
          <a:noFill/>
        </p:spPr>
        <p:txBody>
          <a:bodyPr wrap="square" rtlCol="0">
            <a:spAutoFit/>
          </a:bodyPr>
          <a:lstStyle/>
          <a:p>
            <a:r>
              <a:rPr lang="tr-TR" sz="1600" dirty="0"/>
              <a:t>Dr. Arş. Gör. İsabet Ebru YAZICIOĞLU</a:t>
            </a:r>
          </a:p>
        </p:txBody>
      </p:sp>
      <p:pic>
        <p:nvPicPr>
          <p:cNvPr id="24" name="Resim 23" descr="kişi, kıyafet, şeritli, poz içeren bir resim&#10;&#10;Açıklama otomatik olarak oluşturuldu">
            <a:extLst>
              <a:ext uri="{FF2B5EF4-FFF2-40B4-BE49-F238E27FC236}">
                <a16:creationId xmlns:a16="http://schemas.microsoft.com/office/drawing/2014/main" id="{AD52EA7D-F9D4-A11A-B82B-97B3D97424D3}"/>
              </a:ext>
            </a:extLst>
          </p:cNvPr>
          <p:cNvPicPr>
            <a:picLocks/>
          </p:cNvPicPr>
          <p:nvPr/>
        </p:nvPicPr>
        <p:blipFill rotWithShape="1">
          <a:blip r:embed="rId10" cstate="print">
            <a:extLst>
              <a:ext uri="{28A0092B-C50C-407E-A947-70E740481C1C}">
                <a14:useLocalDpi xmlns:a14="http://schemas.microsoft.com/office/drawing/2010/main" val="0"/>
              </a:ext>
            </a:extLst>
          </a:blip>
          <a:srcRect l="13740" r="22364"/>
          <a:stretch/>
        </p:blipFill>
        <p:spPr>
          <a:xfrm>
            <a:off x="2152165" y="1716032"/>
            <a:ext cx="1440000" cy="1439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Resim 25" descr="metin, adam, kişi, dik içeren bir resim&#10;&#10;Açıklama otomatik olarak oluşturuldu">
            <a:extLst>
              <a:ext uri="{FF2B5EF4-FFF2-40B4-BE49-F238E27FC236}">
                <a16:creationId xmlns:a16="http://schemas.microsoft.com/office/drawing/2014/main" id="{A37DE999-34D5-2781-504D-68DC2510FF98}"/>
              </a:ext>
            </a:extLst>
          </p:cNvPr>
          <p:cNvPicPr>
            <a:picLocks/>
          </p:cNvPicPr>
          <p:nvPr/>
        </p:nvPicPr>
        <p:blipFill rotWithShape="1">
          <a:blip r:embed="rId11" cstate="print">
            <a:extLst>
              <a:ext uri="{28A0092B-C50C-407E-A947-70E740481C1C}">
                <a14:useLocalDpi xmlns:a14="http://schemas.microsoft.com/office/drawing/2010/main" val="0"/>
              </a:ext>
            </a:extLst>
          </a:blip>
          <a:srcRect l="12888" r="22586"/>
          <a:stretch/>
        </p:blipFill>
        <p:spPr>
          <a:xfrm>
            <a:off x="2152165" y="3915354"/>
            <a:ext cx="1440002"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Resim 26" descr="metin, kişi, takım, poz içeren bir resim&#10;&#10;Açıklama otomatik olarak oluşturuldu">
            <a:extLst>
              <a:ext uri="{FF2B5EF4-FFF2-40B4-BE49-F238E27FC236}">
                <a16:creationId xmlns:a16="http://schemas.microsoft.com/office/drawing/2014/main" id="{84E070B7-61E9-3964-D54D-3050AE8EC051}"/>
              </a:ext>
            </a:extLst>
          </p:cNvPr>
          <p:cNvPicPr>
            <a:picLocks/>
          </p:cNvPicPr>
          <p:nvPr/>
        </p:nvPicPr>
        <p:blipFill rotWithShape="1">
          <a:blip r:embed="rId12" cstate="print">
            <a:extLst>
              <a:ext uri="{28A0092B-C50C-407E-A947-70E740481C1C}">
                <a14:useLocalDpi xmlns:a14="http://schemas.microsoft.com/office/drawing/2010/main" val="0"/>
              </a:ext>
            </a:extLst>
          </a:blip>
          <a:srcRect l="12290" r="20771"/>
          <a:stretch/>
        </p:blipFill>
        <p:spPr>
          <a:xfrm>
            <a:off x="5752406" y="3915354"/>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461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3"/>
          <p:cNvSpPr>
            <a:spLocks noGrp="1"/>
          </p:cNvSpPr>
          <p:nvPr>
            <p:ph type="title"/>
          </p:nvPr>
        </p:nvSpPr>
        <p:spPr>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tr-TR" sz="2800" b="1" dirty="0">
                <a:solidFill>
                  <a:schemeClr val="bg1"/>
                </a:solidFill>
                <a:latin typeface="Cambria" panose="02040503050406030204" pitchFamily="18" charset="0"/>
                <a:ea typeface="Tahoma" panose="020B0604030504040204" pitchFamily="34" charset="0"/>
                <a:cs typeface="Tahoma" panose="020B0604030504040204" pitchFamily="34" charset="0"/>
              </a:rPr>
              <a:t>               Enerji Yönetimi Bölümü</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91" y="352724"/>
            <a:ext cx="1224136" cy="1004071"/>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01" y="6097041"/>
            <a:ext cx="1022317" cy="722751"/>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444" y="6389058"/>
            <a:ext cx="327309" cy="327309"/>
          </a:xfrm>
          <a:prstGeom prst="rect">
            <a:avLst/>
          </a:prstGeom>
        </p:spPr>
      </p:pic>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299" y="6375756"/>
            <a:ext cx="334005" cy="334005"/>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570" y="6375756"/>
            <a:ext cx="334005" cy="334005"/>
          </a:xfrm>
          <a:prstGeom prst="rect">
            <a:avLst/>
          </a:prstGeom>
        </p:spPr>
      </p:pic>
      <p:pic>
        <p:nvPicPr>
          <p:cNvPr id="17" name="Resim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4887" y="6376069"/>
            <a:ext cx="340280" cy="340280"/>
          </a:xfrm>
          <a:prstGeom prst="rect">
            <a:avLst/>
          </a:prstGeom>
        </p:spPr>
      </p:pic>
      <p:sp>
        <p:nvSpPr>
          <p:cNvPr id="18" name="Metin kutusu 17"/>
          <p:cNvSpPr txBox="1"/>
          <p:nvPr/>
        </p:nvSpPr>
        <p:spPr>
          <a:xfrm>
            <a:off x="6262707" y="6418127"/>
            <a:ext cx="1342279" cy="261610"/>
          </a:xfrm>
          <a:prstGeom prst="rect">
            <a:avLst/>
          </a:prstGeom>
          <a:noFill/>
        </p:spPr>
        <p:txBody>
          <a:bodyPr wrap="square" rtlCol="0">
            <a:spAutoFit/>
          </a:bodyPr>
          <a:lstStyle/>
          <a:p>
            <a:r>
              <a:rPr lang="tr-TR" sz="1100" dirty="0"/>
              <a:t>KaratayUniversitesi</a:t>
            </a:r>
          </a:p>
        </p:txBody>
      </p:sp>
      <p:sp>
        <p:nvSpPr>
          <p:cNvPr id="19" name="Metin kutusu 18"/>
          <p:cNvSpPr txBox="1"/>
          <p:nvPr/>
        </p:nvSpPr>
        <p:spPr>
          <a:xfrm>
            <a:off x="8050653" y="6418127"/>
            <a:ext cx="795411" cy="261610"/>
          </a:xfrm>
          <a:prstGeom prst="rect">
            <a:avLst/>
          </a:prstGeom>
          <a:noFill/>
        </p:spPr>
        <p:txBody>
          <a:bodyPr wrap="none" rtlCol="0">
            <a:spAutoFit/>
          </a:bodyPr>
          <a:lstStyle/>
          <a:p>
            <a:r>
              <a:rPr lang="tr-TR" sz="1100" dirty="0"/>
              <a:t>ktokaratay</a:t>
            </a:r>
            <a:endParaRPr lang="tr-TR" sz="1200" dirty="0"/>
          </a:p>
        </p:txBody>
      </p:sp>
      <p:sp>
        <p:nvSpPr>
          <p:cNvPr id="20" name="Metin kutusu 19"/>
          <p:cNvSpPr txBox="1"/>
          <p:nvPr/>
        </p:nvSpPr>
        <p:spPr>
          <a:xfrm>
            <a:off x="1935989" y="6411953"/>
            <a:ext cx="1334020" cy="261610"/>
          </a:xfrm>
          <a:prstGeom prst="rect">
            <a:avLst/>
          </a:prstGeom>
          <a:noFill/>
        </p:spPr>
        <p:txBody>
          <a:bodyPr wrap="none" rtlCol="0">
            <a:spAutoFit/>
          </a:bodyPr>
          <a:lstStyle/>
          <a:p>
            <a:r>
              <a:rPr lang="tr-TR" sz="1100" dirty="0"/>
              <a:t>www.karatay.edu.tr</a:t>
            </a:r>
          </a:p>
        </p:txBody>
      </p:sp>
      <p:sp>
        <p:nvSpPr>
          <p:cNvPr id="21" name="Metin kutusu 20"/>
          <p:cNvSpPr txBox="1"/>
          <p:nvPr/>
        </p:nvSpPr>
        <p:spPr>
          <a:xfrm>
            <a:off x="628466" y="6421907"/>
            <a:ext cx="753732" cy="261610"/>
          </a:xfrm>
          <a:prstGeom prst="rect">
            <a:avLst/>
          </a:prstGeom>
          <a:noFill/>
        </p:spPr>
        <p:txBody>
          <a:bodyPr wrap="none" rtlCol="0">
            <a:spAutoFit/>
          </a:bodyPr>
          <a:lstStyle/>
          <a:p>
            <a:r>
              <a:rPr lang="tr-TR" sz="1100" dirty="0"/>
              <a:t>444 12 51</a:t>
            </a:r>
          </a:p>
        </p:txBody>
      </p:sp>
      <p:cxnSp>
        <p:nvCxnSpPr>
          <p:cNvPr id="22" name="Düz Bağlayıcı 21"/>
          <p:cNvCxnSpPr/>
          <p:nvPr/>
        </p:nvCxnSpPr>
        <p:spPr>
          <a:xfrm>
            <a:off x="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sp>
        <p:nvSpPr>
          <p:cNvPr id="5" name="Metin kutusu 4">
            <a:extLst>
              <a:ext uri="{FF2B5EF4-FFF2-40B4-BE49-F238E27FC236}">
                <a16:creationId xmlns:a16="http://schemas.microsoft.com/office/drawing/2014/main" id="{B413B1A0-19B3-1BA5-D8F9-76C1E3BBADD7}"/>
              </a:ext>
            </a:extLst>
          </p:cNvPr>
          <p:cNvSpPr txBox="1"/>
          <p:nvPr/>
        </p:nvSpPr>
        <p:spPr>
          <a:xfrm>
            <a:off x="264319" y="3350957"/>
            <a:ext cx="3341695" cy="584775"/>
          </a:xfrm>
          <a:prstGeom prst="rect">
            <a:avLst/>
          </a:prstGeom>
          <a:noFill/>
        </p:spPr>
        <p:txBody>
          <a:bodyPr wrap="square">
            <a:spAutoFit/>
          </a:bodyPr>
          <a:lstStyle/>
          <a:p>
            <a:pPr algn="ctr">
              <a:spcAft>
                <a:spcPts val="800"/>
              </a:spcAft>
            </a:pPr>
            <a:r>
              <a:rPr lang="tr-TR" sz="1600" b="1" dirty="0">
                <a:effectLst/>
                <a:latin typeface="+mj-lt"/>
                <a:ea typeface="Calibri" panose="020F0502020204030204" pitchFamily="34" charset="0"/>
              </a:rPr>
              <a:t>Bölüm Başkanı:</a:t>
            </a:r>
            <a:br>
              <a:rPr lang="en-US" sz="1600" b="1" dirty="0">
                <a:latin typeface="+mj-lt"/>
                <a:ea typeface="Calibri" panose="020F0502020204030204" pitchFamily="34" charset="0"/>
              </a:rPr>
            </a:br>
            <a:r>
              <a:rPr lang="tr-TR" sz="1600" dirty="0">
                <a:effectLst/>
                <a:latin typeface="+mj-lt"/>
                <a:ea typeface="Calibri" panose="020F0502020204030204" pitchFamily="34" charset="0"/>
              </a:rPr>
              <a:t>Dr. Öğr. Üyesi Fatma Didem TUNÇEZ</a:t>
            </a:r>
          </a:p>
        </p:txBody>
      </p:sp>
      <p:sp>
        <p:nvSpPr>
          <p:cNvPr id="2" name="Metin kutusu 1">
            <a:extLst>
              <a:ext uri="{FF2B5EF4-FFF2-40B4-BE49-F238E27FC236}">
                <a16:creationId xmlns:a16="http://schemas.microsoft.com/office/drawing/2014/main" id="{B9120B58-B627-F279-EBDA-222CDC1051A9}"/>
              </a:ext>
            </a:extLst>
          </p:cNvPr>
          <p:cNvSpPr txBox="1"/>
          <p:nvPr/>
        </p:nvSpPr>
        <p:spPr>
          <a:xfrm>
            <a:off x="3551773" y="3350957"/>
            <a:ext cx="2339190" cy="338554"/>
          </a:xfrm>
          <a:prstGeom prst="rect">
            <a:avLst/>
          </a:prstGeom>
          <a:noFill/>
        </p:spPr>
        <p:txBody>
          <a:bodyPr wrap="square" rtlCol="0">
            <a:spAutoFit/>
          </a:bodyPr>
          <a:lstStyle/>
          <a:p>
            <a:pPr algn="ctr"/>
            <a:r>
              <a:rPr lang="tr-TR" sz="1600" dirty="0"/>
              <a:t>Dr. Öğr. Üyesi Sırrı UYANIK</a:t>
            </a:r>
          </a:p>
        </p:txBody>
      </p:sp>
      <p:sp>
        <p:nvSpPr>
          <p:cNvPr id="7" name="Metin kutusu 6">
            <a:extLst>
              <a:ext uri="{FF2B5EF4-FFF2-40B4-BE49-F238E27FC236}">
                <a16:creationId xmlns:a16="http://schemas.microsoft.com/office/drawing/2014/main" id="{1F6D4712-8340-602C-E555-0F57A5CEF553}"/>
              </a:ext>
            </a:extLst>
          </p:cNvPr>
          <p:cNvSpPr txBox="1"/>
          <p:nvPr/>
        </p:nvSpPr>
        <p:spPr>
          <a:xfrm>
            <a:off x="6068248" y="3277191"/>
            <a:ext cx="2554109" cy="584775"/>
          </a:xfrm>
          <a:prstGeom prst="rect">
            <a:avLst/>
          </a:prstGeom>
          <a:noFill/>
        </p:spPr>
        <p:txBody>
          <a:bodyPr wrap="square" rtlCol="0">
            <a:spAutoFit/>
          </a:bodyPr>
          <a:lstStyle/>
          <a:p>
            <a:pPr algn="ctr"/>
            <a:r>
              <a:rPr lang="tr-TR" sz="1600" dirty="0"/>
              <a:t>Dr. Öğr. Üyesi Şerife ÖZKAN </a:t>
            </a:r>
            <a:endParaRPr lang="en-US" sz="1600" dirty="0"/>
          </a:p>
          <a:p>
            <a:pPr algn="ctr"/>
            <a:r>
              <a:rPr lang="tr-TR" sz="1600" dirty="0"/>
              <a:t>NESİMİOĞLU</a:t>
            </a:r>
          </a:p>
        </p:txBody>
      </p:sp>
      <p:pic>
        <p:nvPicPr>
          <p:cNvPr id="23" name="Resim 22" descr="kişi, adam, takım, iç mekan içeren bir resim&#10;&#10;Açıklama otomatik olarak oluşturuldu">
            <a:extLst>
              <a:ext uri="{FF2B5EF4-FFF2-40B4-BE49-F238E27FC236}">
                <a16:creationId xmlns:a16="http://schemas.microsoft.com/office/drawing/2014/main" id="{95D06D17-D62C-4D42-5331-CD4C5A0A08AC}"/>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001368" y="1773305"/>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Resim 24" descr="kişi, kıyafet, kadın, dik içeren bir resim&#10;&#10;Açıklama otomatik olarak oluşturuldu">
            <a:extLst>
              <a:ext uri="{FF2B5EF4-FFF2-40B4-BE49-F238E27FC236}">
                <a16:creationId xmlns:a16="http://schemas.microsoft.com/office/drawing/2014/main" id="{97EB7CD1-BEFA-41B2-E540-4C6E187979D2}"/>
              </a:ext>
            </a:extLst>
          </p:cNvPr>
          <p:cNvPicPr>
            <a:picLocks/>
          </p:cNvPicPr>
          <p:nvPr/>
        </p:nvPicPr>
        <p:blipFill rotWithShape="1">
          <a:blip r:embed="rId10" cstate="print">
            <a:extLst>
              <a:ext uri="{28A0092B-C50C-407E-A947-70E740481C1C}">
                <a14:useLocalDpi xmlns:a14="http://schemas.microsoft.com/office/drawing/2010/main" val="0"/>
              </a:ext>
            </a:extLst>
          </a:blip>
          <a:srcRect l="15110" r="20472"/>
          <a:stretch/>
        </p:blipFill>
        <p:spPr>
          <a:xfrm>
            <a:off x="6625303" y="1773304"/>
            <a:ext cx="1440001" cy="1386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Metin kutusu 26">
            <a:extLst>
              <a:ext uri="{FF2B5EF4-FFF2-40B4-BE49-F238E27FC236}">
                <a16:creationId xmlns:a16="http://schemas.microsoft.com/office/drawing/2014/main" id="{03BBC745-FE6A-A0E7-383A-04506429E6BC}"/>
              </a:ext>
            </a:extLst>
          </p:cNvPr>
          <p:cNvSpPr txBox="1"/>
          <p:nvPr/>
        </p:nvSpPr>
        <p:spPr>
          <a:xfrm>
            <a:off x="473213" y="5621148"/>
            <a:ext cx="3341695" cy="338554"/>
          </a:xfrm>
          <a:prstGeom prst="rect">
            <a:avLst/>
          </a:prstGeom>
          <a:noFill/>
        </p:spPr>
        <p:txBody>
          <a:bodyPr wrap="square" rtlCol="0">
            <a:spAutoFit/>
          </a:bodyPr>
          <a:lstStyle/>
          <a:p>
            <a:r>
              <a:rPr lang="tr-TR" sz="1600" dirty="0"/>
              <a:t>Dr. Öğr. Üyesi Ayşegül UÇKUN ÖZKAN</a:t>
            </a:r>
          </a:p>
        </p:txBody>
      </p:sp>
      <p:sp>
        <p:nvSpPr>
          <p:cNvPr id="29" name="Metin kutusu 28">
            <a:extLst>
              <a:ext uri="{FF2B5EF4-FFF2-40B4-BE49-F238E27FC236}">
                <a16:creationId xmlns:a16="http://schemas.microsoft.com/office/drawing/2014/main" id="{A81475C6-2838-F3CD-2DAD-419A843F5B9C}"/>
              </a:ext>
            </a:extLst>
          </p:cNvPr>
          <p:cNvSpPr txBox="1"/>
          <p:nvPr/>
        </p:nvSpPr>
        <p:spPr>
          <a:xfrm>
            <a:off x="3814908" y="5621148"/>
            <a:ext cx="2339190" cy="338554"/>
          </a:xfrm>
          <a:prstGeom prst="rect">
            <a:avLst/>
          </a:prstGeom>
          <a:noFill/>
        </p:spPr>
        <p:txBody>
          <a:bodyPr wrap="square" rtlCol="0">
            <a:spAutoFit/>
          </a:bodyPr>
          <a:lstStyle/>
          <a:p>
            <a:r>
              <a:rPr lang="tr-TR" sz="1600" dirty="0"/>
              <a:t>Arş. Gör. Emre GÜLER</a:t>
            </a:r>
          </a:p>
        </p:txBody>
      </p:sp>
      <p:sp>
        <p:nvSpPr>
          <p:cNvPr id="31" name="Metin kutusu 30">
            <a:extLst>
              <a:ext uri="{FF2B5EF4-FFF2-40B4-BE49-F238E27FC236}">
                <a16:creationId xmlns:a16="http://schemas.microsoft.com/office/drawing/2014/main" id="{5C53DECC-DB40-0C5B-7A92-7A30C2A7CEDF}"/>
              </a:ext>
            </a:extLst>
          </p:cNvPr>
          <p:cNvSpPr txBox="1"/>
          <p:nvPr/>
        </p:nvSpPr>
        <p:spPr>
          <a:xfrm>
            <a:off x="6241156" y="5582943"/>
            <a:ext cx="2836113" cy="338554"/>
          </a:xfrm>
          <a:prstGeom prst="rect">
            <a:avLst/>
          </a:prstGeom>
          <a:noFill/>
        </p:spPr>
        <p:txBody>
          <a:bodyPr wrap="square" rtlCol="0">
            <a:spAutoFit/>
          </a:bodyPr>
          <a:lstStyle/>
          <a:p>
            <a:r>
              <a:rPr lang="tr-TR" sz="1600" dirty="0"/>
              <a:t>Arş. Gör. Leyla BAŞTAN TÖKE</a:t>
            </a:r>
          </a:p>
        </p:txBody>
      </p:sp>
      <p:pic>
        <p:nvPicPr>
          <p:cNvPr id="33" name="Resim 32" descr="kişi, kıyafet, dik, poz içeren bir resim&#10;&#10;Açıklama otomatik olarak oluşturuldu">
            <a:extLst>
              <a:ext uri="{FF2B5EF4-FFF2-40B4-BE49-F238E27FC236}">
                <a16:creationId xmlns:a16="http://schemas.microsoft.com/office/drawing/2014/main" id="{46AC2EB7-ED84-B52B-79E5-2A70A1E584B2}"/>
              </a:ext>
            </a:extLst>
          </p:cNvPr>
          <p:cNvPicPr>
            <a:picLocks/>
          </p:cNvPicPr>
          <p:nvPr/>
        </p:nvPicPr>
        <p:blipFill rotWithShape="1">
          <a:blip r:embed="rId11" cstate="print">
            <a:extLst>
              <a:ext uri="{28A0092B-C50C-407E-A947-70E740481C1C}">
                <a14:useLocalDpi xmlns:a14="http://schemas.microsoft.com/office/drawing/2010/main" val="0"/>
              </a:ext>
            </a:extLst>
          </a:blip>
          <a:srcRect l="9085" r="18785"/>
          <a:stretch/>
        </p:blipFill>
        <p:spPr>
          <a:xfrm>
            <a:off x="6732240" y="4034970"/>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Resim 34" descr="adam, kişi, kıyafet, dik içeren bir resim&#10;&#10;Açıklama otomatik olarak oluşturuldu">
            <a:extLst>
              <a:ext uri="{FF2B5EF4-FFF2-40B4-BE49-F238E27FC236}">
                <a16:creationId xmlns:a16="http://schemas.microsoft.com/office/drawing/2014/main" id="{F1A9DB6A-9433-12E7-AFBD-81674601E83C}"/>
              </a:ext>
            </a:extLst>
          </p:cNvPr>
          <p:cNvPicPr>
            <a:picLocks/>
          </p:cNvPicPr>
          <p:nvPr/>
        </p:nvPicPr>
        <p:blipFill rotWithShape="1">
          <a:blip r:embed="rId12" cstate="print">
            <a:extLst>
              <a:ext uri="{28A0092B-C50C-407E-A947-70E740481C1C}">
                <a14:useLocalDpi xmlns:a14="http://schemas.microsoft.com/office/drawing/2010/main" val="0"/>
              </a:ext>
            </a:extLst>
          </a:blip>
          <a:srcRect l="11865" r="20340"/>
          <a:stretch/>
        </p:blipFill>
        <p:spPr>
          <a:xfrm>
            <a:off x="4089917" y="4043699"/>
            <a:ext cx="1440001"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Resim 37" descr="metin, kişi, kadın, tablo içeren bir resim&#10;&#10;Açıklama otomatik olarak oluşturuldu">
            <a:extLst>
              <a:ext uri="{FF2B5EF4-FFF2-40B4-BE49-F238E27FC236}">
                <a16:creationId xmlns:a16="http://schemas.microsoft.com/office/drawing/2014/main" id="{B6E7A096-F4E2-1C10-5382-69574D25CD29}"/>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71231" y="4050018"/>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Resim 3" descr="insan yüzü, giyim, kişi, şahıs, vesikalık resim içeren bir resim&#10;&#10;Açıklama otomatik olarak oluşturuldu">
            <a:extLst>
              <a:ext uri="{FF2B5EF4-FFF2-40B4-BE49-F238E27FC236}">
                <a16:creationId xmlns:a16="http://schemas.microsoft.com/office/drawing/2014/main" id="{69BC9BE4-F5EE-C7AD-8E02-7126B0E691C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1231" y="1773305"/>
            <a:ext cx="1546202" cy="1463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54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16088</TotalTime>
  <Words>3144</Words>
  <Application>Microsoft Office PowerPoint</Application>
  <PresentationFormat>Ekran Gösterisi (4:3)</PresentationFormat>
  <Paragraphs>359</Paragraphs>
  <Slides>62</Slides>
  <Notes>17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62</vt:i4>
      </vt:variant>
    </vt:vector>
  </HeadingPairs>
  <TitlesOfParts>
    <vt:vector size="68" baseType="lpstr">
      <vt:lpstr>Arial</vt:lpstr>
      <vt:lpstr>Calibri</vt:lpstr>
      <vt:lpstr>Cambria</vt:lpstr>
      <vt:lpstr>Montserrat</vt:lpstr>
      <vt:lpstr>Wingdings</vt:lpstr>
      <vt:lpstr>Office Theme</vt:lpstr>
      <vt:lpstr>2024-2025 YILI İKTİSADİ, İDARİ VE SOSYAL BİLİMLER FAKÜLTESİ ORYANTASYON PROGRAMI</vt:lpstr>
      <vt:lpstr>PowerPoint Sunusu</vt:lpstr>
      <vt:lpstr>Fakülte Sekreteri</vt:lpstr>
      <vt:lpstr>İşletme Bölümü</vt:lpstr>
      <vt:lpstr>Uluslararası Ticaret ve Lojistik Bölümü</vt:lpstr>
      <vt:lpstr>Uluslararası Ticaret ve Lojistik (İngilizce)</vt:lpstr>
      <vt:lpstr>               Sigortacılık ve Sosyal Güvenlik Bölümü</vt:lpstr>
      <vt:lpstr>               Sigortacılık ve Sosyal Güvenlik Bölümü</vt:lpstr>
      <vt:lpstr>               Enerji Yönetimi Bölümü</vt:lpstr>
      <vt:lpstr>               İslam İktisadı ve Finans Bölümü</vt:lpstr>
      <vt:lpstr>               Sosyal Hizmet Bölümü</vt:lpstr>
      <vt:lpstr>               Psikoloji Bölümü</vt:lpstr>
      <vt:lpstr>Psikoloji Bölümü</vt:lpstr>
      <vt:lpstr>               Sosyoloji Bölümü</vt:lpstr>
      <vt:lpstr>Tarih Bölümü</vt:lpstr>
      <vt:lpstr>               İletişim ve Tasarımı Bölümü</vt:lpstr>
      <vt:lpstr>               İngilizce Mütercim ve Tercümanlık</vt:lpstr>
      <vt:lpstr>               Arapça Mütercim ve Tercümanlık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CALIK</dc:creator>
  <cp:lastModifiedBy>Mustafa BARDAKCI</cp:lastModifiedBy>
  <cp:revision>1013</cp:revision>
  <cp:lastPrinted>2017-08-23T05:13:52Z</cp:lastPrinted>
  <dcterms:created xsi:type="dcterms:W3CDTF">2015-02-18T12:52:38Z</dcterms:created>
  <dcterms:modified xsi:type="dcterms:W3CDTF">2024-12-09T12:13:05Z</dcterms:modified>
</cp:coreProperties>
</file>