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266" r:id="rId3"/>
    <p:sldId id="274" r:id="rId4"/>
    <p:sldId id="273" r:id="rId5"/>
    <p:sldId id="275" r:id="rId6"/>
    <p:sldId id="257" r:id="rId7"/>
    <p:sldId id="276" r:id="rId8"/>
    <p:sldId id="335" r:id="rId9"/>
    <p:sldId id="337" r:id="rId10"/>
    <p:sldId id="377" r:id="rId11"/>
    <p:sldId id="338" r:id="rId12"/>
    <p:sldId id="278" r:id="rId13"/>
    <p:sldId id="336" r:id="rId14"/>
    <p:sldId id="341" r:id="rId15"/>
    <p:sldId id="340" r:id="rId16"/>
    <p:sldId id="342" r:id="rId17"/>
    <p:sldId id="343" r:id="rId18"/>
    <p:sldId id="374" r:id="rId19"/>
    <p:sldId id="375" r:id="rId20"/>
    <p:sldId id="344" r:id="rId21"/>
    <p:sldId id="334" r:id="rId22"/>
    <p:sldId id="363" r:id="rId23"/>
    <p:sldId id="365" r:id="rId24"/>
    <p:sldId id="364" r:id="rId25"/>
    <p:sldId id="367" r:id="rId26"/>
    <p:sldId id="366" r:id="rId27"/>
    <p:sldId id="368" r:id="rId28"/>
    <p:sldId id="369" r:id="rId29"/>
    <p:sldId id="370" r:id="rId30"/>
    <p:sldId id="376" r:id="rId31"/>
    <p:sldId id="362" r:id="rId32"/>
    <p:sldId id="346" r:id="rId33"/>
    <p:sldId id="347" r:id="rId34"/>
    <p:sldId id="356" r:id="rId35"/>
    <p:sldId id="357" r:id="rId36"/>
    <p:sldId id="361" r:id="rId37"/>
    <p:sldId id="358" r:id="rId38"/>
    <p:sldId id="360" r:id="rId39"/>
    <p:sldId id="359" r:id="rId40"/>
    <p:sldId id="345" r:id="rId41"/>
    <p:sldId id="349" r:id="rId42"/>
    <p:sldId id="350" r:id="rId43"/>
    <p:sldId id="351" r:id="rId44"/>
    <p:sldId id="352" r:id="rId45"/>
    <p:sldId id="353" r:id="rId46"/>
    <p:sldId id="355" r:id="rId47"/>
    <p:sldId id="354" r:id="rId48"/>
    <p:sldId id="476" r:id="rId49"/>
    <p:sldId id="479" r:id="rId50"/>
    <p:sldId id="480" r:id="rId51"/>
    <p:sldId id="518" r:id="rId52"/>
    <p:sldId id="506" r:id="rId53"/>
    <p:sldId id="516" r:id="rId54"/>
    <p:sldId id="513" r:id="rId55"/>
    <p:sldId id="517" r:id="rId56"/>
    <p:sldId id="514" r:id="rId57"/>
    <p:sldId id="515" r:id="rId58"/>
    <p:sldId id="551" r:id="rId59"/>
    <p:sldId id="548" r:id="rId60"/>
    <p:sldId id="747" r:id="rId61"/>
    <p:sldId id="279" r:id="rId62"/>
    <p:sldId id="348" r:id="rId6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2D5ABB26-0587-4C30-8999-92F81FD0307C}" styleName="">
    <a:wholeTbl>
      <a:tcTxStyle>
        <a:font>
          <a:latin typeface="+mn-lt"/>
          <a:ea typeface="+mn-ea"/>
          <a:cs typeface="+mn-cs"/>
        </a:font>
        <a:srgbClr val="000000"/>
      </a:tcTxStyle>
      <a:tcStyle>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a16="http://schemas.microsoft.com/office/drawing/2014/main" id="{9BF1C646-34C9-D068-C51D-187D839EEEB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endParaRPr lang="tr-TR"/>
          </a:p>
        </p:txBody>
      </p:sp>
      <p:sp>
        <p:nvSpPr>
          <p:cNvPr id="3" name="Veri Yer Tutucusu 2">
            <a:extLst>
              <a:ext uri="{FF2B5EF4-FFF2-40B4-BE49-F238E27FC236}">
                <a16:creationId xmlns:a16="http://schemas.microsoft.com/office/drawing/2014/main" id="{54B03B37-6CB3-2E38-0DE1-0FF06DD5DD3A}"/>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fld id="{0501B804-DFAB-4441-A5F5-4765C7CD5F4E}" type="datetime1">
              <a:rPr lang="tr-TR"/>
              <a:pPr lvl="0"/>
              <a:t>29.11.2024</a:t>
            </a:fld>
            <a:endParaRPr lang="tr-TR"/>
          </a:p>
        </p:txBody>
      </p:sp>
      <p:sp>
        <p:nvSpPr>
          <p:cNvPr id="4" name="Slayt Görüntüsü Yer Tutucusu 3">
            <a:extLst>
              <a:ext uri="{FF2B5EF4-FFF2-40B4-BE49-F238E27FC236}">
                <a16:creationId xmlns:a16="http://schemas.microsoft.com/office/drawing/2014/main" id="{982F6C77-3A19-A5C7-557C-BE4B4EF70ED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 Yer Tutucusu 4">
            <a:extLst>
              <a:ext uri="{FF2B5EF4-FFF2-40B4-BE49-F238E27FC236}">
                <a16:creationId xmlns:a16="http://schemas.microsoft.com/office/drawing/2014/main" id="{E7AA5913-69DB-E026-F115-488FD8B0262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a:extLst>
              <a:ext uri="{FF2B5EF4-FFF2-40B4-BE49-F238E27FC236}">
                <a16:creationId xmlns:a16="http://schemas.microsoft.com/office/drawing/2014/main" id="{4377BDB6-0011-F02A-AB2D-27872067A9B3}"/>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endParaRPr lang="tr-TR"/>
          </a:p>
        </p:txBody>
      </p:sp>
      <p:sp>
        <p:nvSpPr>
          <p:cNvPr id="7" name="Slayt Numarası Yer Tutucusu 6">
            <a:extLst>
              <a:ext uri="{FF2B5EF4-FFF2-40B4-BE49-F238E27FC236}">
                <a16:creationId xmlns:a16="http://schemas.microsoft.com/office/drawing/2014/main" id="{2A2F86DA-4283-5F5F-235C-6139D4FAA055}"/>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fld id="{2D3CC62C-9A17-4F80-85C1-091769A419E8}" type="slidenum">
              <a:t>‹#›</a:t>
            </a:fld>
            <a:endParaRPr lang="tr-TR"/>
          </a:p>
        </p:txBody>
      </p:sp>
    </p:spTree>
    <p:extLst>
      <p:ext uri="{BB962C8B-B14F-4D97-AF65-F5344CB8AC3E}">
        <p14:creationId xmlns:p14="http://schemas.microsoft.com/office/powerpoint/2010/main" val="300868704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51</a:t>
            </a:fld>
            <a:endParaRPr lang="tr-TR"/>
          </a:p>
        </p:txBody>
      </p:sp>
    </p:spTree>
    <p:extLst>
      <p:ext uri="{BB962C8B-B14F-4D97-AF65-F5344CB8AC3E}">
        <p14:creationId xmlns:p14="http://schemas.microsoft.com/office/powerpoint/2010/main" val="60184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52</a:t>
            </a:fld>
            <a:endParaRPr lang="tr-TR"/>
          </a:p>
        </p:txBody>
      </p:sp>
    </p:spTree>
    <p:extLst>
      <p:ext uri="{BB962C8B-B14F-4D97-AF65-F5344CB8AC3E}">
        <p14:creationId xmlns:p14="http://schemas.microsoft.com/office/powerpoint/2010/main" val="38632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53</a:t>
            </a:fld>
            <a:endParaRPr lang="tr-TR"/>
          </a:p>
        </p:txBody>
      </p:sp>
    </p:spTree>
    <p:extLst>
      <p:ext uri="{BB962C8B-B14F-4D97-AF65-F5344CB8AC3E}">
        <p14:creationId xmlns:p14="http://schemas.microsoft.com/office/powerpoint/2010/main" val="167331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54</a:t>
            </a:fld>
            <a:endParaRPr lang="tr-TR"/>
          </a:p>
        </p:txBody>
      </p:sp>
    </p:spTree>
    <p:extLst>
      <p:ext uri="{BB962C8B-B14F-4D97-AF65-F5344CB8AC3E}">
        <p14:creationId xmlns:p14="http://schemas.microsoft.com/office/powerpoint/2010/main" val="319606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55</a:t>
            </a:fld>
            <a:endParaRPr lang="tr-TR"/>
          </a:p>
        </p:txBody>
      </p:sp>
    </p:spTree>
    <p:extLst>
      <p:ext uri="{BB962C8B-B14F-4D97-AF65-F5344CB8AC3E}">
        <p14:creationId xmlns:p14="http://schemas.microsoft.com/office/powerpoint/2010/main" val="322056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56</a:t>
            </a:fld>
            <a:endParaRPr lang="tr-TR"/>
          </a:p>
        </p:txBody>
      </p:sp>
    </p:spTree>
    <p:extLst>
      <p:ext uri="{BB962C8B-B14F-4D97-AF65-F5344CB8AC3E}">
        <p14:creationId xmlns:p14="http://schemas.microsoft.com/office/powerpoint/2010/main" val="378826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E0DD3FA-D1B3-4080-A2DF-76B69E539447}" type="slidenum">
              <a:rPr lang="tr-TR" smtClean="0"/>
              <a:pPr/>
              <a:t>58</a:t>
            </a:fld>
            <a:endParaRPr lang="tr-TR"/>
          </a:p>
        </p:txBody>
      </p:sp>
    </p:spTree>
    <p:extLst>
      <p:ext uri="{BB962C8B-B14F-4D97-AF65-F5344CB8AC3E}">
        <p14:creationId xmlns:p14="http://schemas.microsoft.com/office/powerpoint/2010/main" val="315174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E6E357B-81F4-85E8-BC79-EEC5565C5DB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tr-TR"/>
              <a:t>Asıl başlık stili için tıklatın</a:t>
            </a:r>
          </a:p>
        </p:txBody>
      </p:sp>
      <p:sp>
        <p:nvSpPr>
          <p:cNvPr id="3" name="Alt Başlık 2">
            <a:extLst>
              <a:ext uri="{FF2B5EF4-FFF2-40B4-BE49-F238E27FC236}">
                <a16:creationId xmlns:a16="http://schemas.microsoft.com/office/drawing/2014/main" id="{41779B05-D093-AE1B-0D03-F538552A2380}"/>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tr-TR"/>
              <a:t>Asıl alt başlık stilini düzenlemek için tıklayın</a:t>
            </a:r>
          </a:p>
        </p:txBody>
      </p:sp>
      <p:sp>
        <p:nvSpPr>
          <p:cNvPr id="4" name="Veri Yer Tutucusu 3">
            <a:extLst>
              <a:ext uri="{FF2B5EF4-FFF2-40B4-BE49-F238E27FC236}">
                <a16:creationId xmlns:a16="http://schemas.microsoft.com/office/drawing/2014/main" id="{B58F6B5E-6AC4-E9B2-E4D3-751B4AD19DC8}"/>
              </a:ext>
            </a:extLst>
          </p:cNvPr>
          <p:cNvSpPr txBox="1">
            <a:spLocks noGrp="1"/>
          </p:cNvSpPr>
          <p:nvPr>
            <p:ph type="dt" sz="half" idx="7"/>
          </p:nvPr>
        </p:nvSpPr>
        <p:spPr/>
        <p:txBody>
          <a:bodyPr/>
          <a:lstStyle>
            <a:lvl1pPr>
              <a:defRPr/>
            </a:lvl1pPr>
          </a:lstStyle>
          <a:p>
            <a:pPr lvl="0"/>
            <a:fld id="{AC026DD5-C12A-42DA-9EEF-51B76D276202}" type="datetime1">
              <a:rPr lang="tr-TR"/>
              <a:pPr lvl="0"/>
              <a:t>29.11.2024</a:t>
            </a:fld>
            <a:endParaRPr lang="tr-TR"/>
          </a:p>
        </p:txBody>
      </p:sp>
      <p:sp>
        <p:nvSpPr>
          <p:cNvPr id="5" name="Altbilgi Yer Tutucusu 4">
            <a:extLst>
              <a:ext uri="{FF2B5EF4-FFF2-40B4-BE49-F238E27FC236}">
                <a16:creationId xmlns:a16="http://schemas.microsoft.com/office/drawing/2014/main" id="{2087BC59-F488-0983-4D25-370200E480A4}"/>
              </a:ext>
            </a:extLst>
          </p:cNvPr>
          <p:cNvSpPr txBox="1">
            <a:spLocks noGrp="1"/>
          </p:cNvSpPr>
          <p:nvPr>
            <p:ph type="ftr" sz="quarter" idx="9"/>
          </p:nvPr>
        </p:nvSpPr>
        <p:spPr/>
        <p:txBody>
          <a:bodyPr/>
          <a:lstStyle>
            <a:lvl1pPr>
              <a:defRPr/>
            </a:lvl1pPr>
          </a:lstStyle>
          <a:p>
            <a:pPr lvl="0"/>
            <a:endParaRPr lang="tr-TR"/>
          </a:p>
        </p:txBody>
      </p:sp>
      <p:sp>
        <p:nvSpPr>
          <p:cNvPr id="6" name="Slayt Numarası Yer Tutucusu 5">
            <a:extLst>
              <a:ext uri="{FF2B5EF4-FFF2-40B4-BE49-F238E27FC236}">
                <a16:creationId xmlns:a16="http://schemas.microsoft.com/office/drawing/2014/main" id="{59B843F1-69F3-FCDA-3CB9-A4C9641AFB9B}"/>
              </a:ext>
            </a:extLst>
          </p:cNvPr>
          <p:cNvSpPr txBox="1">
            <a:spLocks noGrp="1"/>
          </p:cNvSpPr>
          <p:nvPr>
            <p:ph type="sldNum" sz="quarter" idx="8"/>
          </p:nvPr>
        </p:nvSpPr>
        <p:spPr/>
        <p:txBody>
          <a:bodyPr/>
          <a:lstStyle>
            <a:lvl1pPr>
              <a:defRPr/>
            </a:lvl1pPr>
          </a:lstStyle>
          <a:p>
            <a:pPr lvl="0"/>
            <a:fld id="{A7C0E215-040E-4597-BED0-DB2C96C283E8}" type="slidenum">
              <a:t>‹#›</a:t>
            </a:fld>
            <a:endParaRPr lang="tr-TR"/>
          </a:p>
        </p:txBody>
      </p:sp>
    </p:spTree>
    <p:extLst>
      <p:ext uri="{BB962C8B-B14F-4D97-AF65-F5344CB8AC3E}">
        <p14:creationId xmlns:p14="http://schemas.microsoft.com/office/powerpoint/2010/main" val="232119220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C21F1E-4D42-98F4-4F22-BA07EC12E25B}"/>
              </a:ext>
            </a:extLst>
          </p:cNvPr>
          <p:cNvSpPr txBox="1">
            <a:spLocks noGrp="1"/>
          </p:cNvSpPr>
          <p:nvPr>
            <p:ph type="title"/>
          </p:nvPr>
        </p:nvSpPr>
        <p:spPr/>
        <p:txBody>
          <a:bodyPr/>
          <a:lstStyle>
            <a:lvl1pPr>
              <a:defRPr/>
            </a:lvl1pPr>
          </a:lstStyle>
          <a:p>
            <a:pPr lvl="0"/>
            <a:r>
              <a:rPr lang="tr-TR"/>
              <a:t>Asıl başlık stili için tıklatın</a:t>
            </a:r>
          </a:p>
        </p:txBody>
      </p:sp>
      <p:sp>
        <p:nvSpPr>
          <p:cNvPr id="3" name="Dikey Metin Yer Tutucusu 2">
            <a:extLst>
              <a:ext uri="{FF2B5EF4-FFF2-40B4-BE49-F238E27FC236}">
                <a16:creationId xmlns:a16="http://schemas.microsoft.com/office/drawing/2014/main" id="{45A8CD11-A427-C831-726C-5254100DE9F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AA986AA-D6E7-639B-7439-E33C6259FB44}"/>
              </a:ext>
            </a:extLst>
          </p:cNvPr>
          <p:cNvSpPr txBox="1">
            <a:spLocks noGrp="1"/>
          </p:cNvSpPr>
          <p:nvPr>
            <p:ph type="dt" sz="half" idx="7"/>
          </p:nvPr>
        </p:nvSpPr>
        <p:spPr/>
        <p:txBody>
          <a:bodyPr/>
          <a:lstStyle>
            <a:lvl1pPr>
              <a:defRPr/>
            </a:lvl1pPr>
          </a:lstStyle>
          <a:p>
            <a:pPr lvl="0"/>
            <a:fld id="{19D91306-2507-4CBA-9C6F-9E2B71634FBE}" type="datetime1">
              <a:rPr lang="tr-TR"/>
              <a:pPr lvl="0"/>
              <a:t>29.11.2024</a:t>
            </a:fld>
            <a:endParaRPr lang="tr-TR"/>
          </a:p>
        </p:txBody>
      </p:sp>
      <p:sp>
        <p:nvSpPr>
          <p:cNvPr id="5" name="Altbilgi Yer Tutucusu 4">
            <a:extLst>
              <a:ext uri="{FF2B5EF4-FFF2-40B4-BE49-F238E27FC236}">
                <a16:creationId xmlns:a16="http://schemas.microsoft.com/office/drawing/2014/main" id="{27CC5C17-0B6A-BAB8-22A5-31BE20E450A5}"/>
              </a:ext>
            </a:extLst>
          </p:cNvPr>
          <p:cNvSpPr txBox="1">
            <a:spLocks noGrp="1"/>
          </p:cNvSpPr>
          <p:nvPr>
            <p:ph type="ftr" sz="quarter" idx="9"/>
          </p:nvPr>
        </p:nvSpPr>
        <p:spPr/>
        <p:txBody>
          <a:bodyPr/>
          <a:lstStyle>
            <a:lvl1pPr>
              <a:defRPr/>
            </a:lvl1pPr>
          </a:lstStyle>
          <a:p>
            <a:pPr lvl="0"/>
            <a:endParaRPr lang="tr-TR"/>
          </a:p>
        </p:txBody>
      </p:sp>
      <p:sp>
        <p:nvSpPr>
          <p:cNvPr id="6" name="Slayt Numarası Yer Tutucusu 5">
            <a:extLst>
              <a:ext uri="{FF2B5EF4-FFF2-40B4-BE49-F238E27FC236}">
                <a16:creationId xmlns:a16="http://schemas.microsoft.com/office/drawing/2014/main" id="{6FF0014C-A905-F76D-B45D-FF96ACEA6DB8}"/>
              </a:ext>
            </a:extLst>
          </p:cNvPr>
          <p:cNvSpPr txBox="1">
            <a:spLocks noGrp="1"/>
          </p:cNvSpPr>
          <p:nvPr>
            <p:ph type="sldNum" sz="quarter" idx="8"/>
          </p:nvPr>
        </p:nvSpPr>
        <p:spPr/>
        <p:txBody>
          <a:bodyPr/>
          <a:lstStyle>
            <a:lvl1pPr>
              <a:defRPr/>
            </a:lvl1pPr>
          </a:lstStyle>
          <a:p>
            <a:pPr lvl="0"/>
            <a:fld id="{EFC133D4-2016-46AF-A810-511BEEA89A5D}" type="slidenum">
              <a:t>‹#›</a:t>
            </a:fld>
            <a:endParaRPr lang="tr-TR"/>
          </a:p>
        </p:txBody>
      </p:sp>
    </p:spTree>
    <p:extLst>
      <p:ext uri="{BB962C8B-B14F-4D97-AF65-F5344CB8AC3E}">
        <p14:creationId xmlns:p14="http://schemas.microsoft.com/office/powerpoint/2010/main" val="211835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B1952BE-192C-E8A5-DFD7-BF2E53D26DA4}"/>
              </a:ext>
            </a:extLst>
          </p:cNvPr>
          <p:cNvSpPr txBox="1">
            <a:spLocks noGrp="1"/>
          </p:cNvSpPr>
          <p:nvPr>
            <p:ph type="title" orient="vert"/>
          </p:nvPr>
        </p:nvSpPr>
        <p:spPr>
          <a:xfrm>
            <a:off x="8724903" y="365129"/>
            <a:ext cx="2628899" cy="5811834"/>
          </a:xfrm>
        </p:spPr>
        <p:txBody>
          <a:bodyPr vert="eaVert"/>
          <a:lstStyle>
            <a:lvl1pPr>
              <a:defRPr/>
            </a:lvl1pPr>
          </a:lstStyle>
          <a:p>
            <a:pPr lvl="0"/>
            <a:r>
              <a:rPr lang="tr-TR"/>
              <a:t>Asıl başlık stili için tıklatın</a:t>
            </a:r>
          </a:p>
        </p:txBody>
      </p:sp>
      <p:sp>
        <p:nvSpPr>
          <p:cNvPr id="3" name="Dikey Metin Yer Tutucusu 2">
            <a:extLst>
              <a:ext uri="{FF2B5EF4-FFF2-40B4-BE49-F238E27FC236}">
                <a16:creationId xmlns:a16="http://schemas.microsoft.com/office/drawing/2014/main" id="{1B104821-5977-BDA8-6773-9BD323967D8D}"/>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82C2853-FA5B-F689-E6A3-1367C3CA7E98}"/>
              </a:ext>
            </a:extLst>
          </p:cNvPr>
          <p:cNvSpPr txBox="1">
            <a:spLocks noGrp="1"/>
          </p:cNvSpPr>
          <p:nvPr>
            <p:ph type="dt" sz="half" idx="7"/>
          </p:nvPr>
        </p:nvSpPr>
        <p:spPr/>
        <p:txBody>
          <a:bodyPr/>
          <a:lstStyle>
            <a:lvl1pPr>
              <a:defRPr/>
            </a:lvl1pPr>
          </a:lstStyle>
          <a:p>
            <a:pPr lvl="0"/>
            <a:fld id="{BA910305-52BC-41FB-8093-7E267A16D922}" type="datetime1">
              <a:rPr lang="tr-TR"/>
              <a:pPr lvl="0"/>
              <a:t>29.11.2024</a:t>
            </a:fld>
            <a:endParaRPr lang="tr-TR"/>
          </a:p>
        </p:txBody>
      </p:sp>
      <p:sp>
        <p:nvSpPr>
          <p:cNvPr id="5" name="Altbilgi Yer Tutucusu 4">
            <a:extLst>
              <a:ext uri="{FF2B5EF4-FFF2-40B4-BE49-F238E27FC236}">
                <a16:creationId xmlns:a16="http://schemas.microsoft.com/office/drawing/2014/main" id="{90C16718-14AC-D290-D915-B4AEDEE10AA2}"/>
              </a:ext>
            </a:extLst>
          </p:cNvPr>
          <p:cNvSpPr txBox="1">
            <a:spLocks noGrp="1"/>
          </p:cNvSpPr>
          <p:nvPr>
            <p:ph type="ftr" sz="quarter" idx="9"/>
          </p:nvPr>
        </p:nvSpPr>
        <p:spPr/>
        <p:txBody>
          <a:bodyPr/>
          <a:lstStyle>
            <a:lvl1pPr>
              <a:defRPr/>
            </a:lvl1pPr>
          </a:lstStyle>
          <a:p>
            <a:pPr lvl="0"/>
            <a:endParaRPr lang="tr-TR"/>
          </a:p>
        </p:txBody>
      </p:sp>
      <p:sp>
        <p:nvSpPr>
          <p:cNvPr id="6" name="Slayt Numarası Yer Tutucusu 5">
            <a:extLst>
              <a:ext uri="{FF2B5EF4-FFF2-40B4-BE49-F238E27FC236}">
                <a16:creationId xmlns:a16="http://schemas.microsoft.com/office/drawing/2014/main" id="{E1A6AB89-7DDA-C269-35C3-895C7FEE57D0}"/>
              </a:ext>
            </a:extLst>
          </p:cNvPr>
          <p:cNvSpPr txBox="1">
            <a:spLocks noGrp="1"/>
          </p:cNvSpPr>
          <p:nvPr>
            <p:ph type="sldNum" sz="quarter" idx="8"/>
          </p:nvPr>
        </p:nvSpPr>
        <p:spPr/>
        <p:txBody>
          <a:bodyPr/>
          <a:lstStyle>
            <a:lvl1pPr>
              <a:defRPr/>
            </a:lvl1pPr>
          </a:lstStyle>
          <a:p>
            <a:pPr lvl="0"/>
            <a:fld id="{AC32A804-C01D-404E-8CB0-06D024EB4608}" type="slidenum">
              <a:t>‹#›</a:t>
            </a:fld>
            <a:endParaRPr lang="tr-TR"/>
          </a:p>
        </p:txBody>
      </p:sp>
    </p:spTree>
    <p:extLst>
      <p:ext uri="{BB962C8B-B14F-4D97-AF65-F5344CB8AC3E}">
        <p14:creationId xmlns:p14="http://schemas.microsoft.com/office/powerpoint/2010/main" val="622275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80C4045-7029-4538-A93B-CCE9B7ABEC9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1AA8924-297A-414E-9EB5-282BD2122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C03D01F-6662-4746-8A5F-27ACF099374B}"/>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5" name="Alt Bilgi Yer Tutucusu 4">
            <a:extLst>
              <a:ext uri="{FF2B5EF4-FFF2-40B4-BE49-F238E27FC236}">
                <a16:creationId xmlns:a16="http://schemas.microsoft.com/office/drawing/2014/main" id="{F9E599C3-005B-4C6F-BEC5-AF9565328F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40CC63-89AE-4718-AF5A-924B9775DDF7}"/>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773720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94616B-8E95-4C33-8B13-FF36B314CE7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699B7A3-A7CC-4AE5-B833-A3A88AE6AEAA}"/>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09C480-62EC-4894-AEE0-0ACA0EBC0800}"/>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5" name="Alt Bilgi Yer Tutucusu 4">
            <a:extLst>
              <a:ext uri="{FF2B5EF4-FFF2-40B4-BE49-F238E27FC236}">
                <a16:creationId xmlns:a16="http://schemas.microsoft.com/office/drawing/2014/main" id="{ED57094D-73E1-4901-B6A4-ABAD8FF881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701D4AE-7D8C-43E3-97AE-45AF427357BA}"/>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87657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E731459-F379-424E-88CA-1EF2177E4F2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5BB05C9-8001-44DE-B76F-5195AB8C0F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0D188A86-C661-48AE-9F96-C886DA3FA6D8}"/>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5" name="Alt Bilgi Yer Tutucusu 4">
            <a:extLst>
              <a:ext uri="{FF2B5EF4-FFF2-40B4-BE49-F238E27FC236}">
                <a16:creationId xmlns:a16="http://schemas.microsoft.com/office/drawing/2014/main" id="{D97E1862-CC6E-4446-BB08-193D2BE954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EF2399-EB18-44D1-9E18-91E8FD8FD007}"/>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4262656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7E4C1F-C365-44B3-B2EE-18BD5FB713B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A1780CE-78A4-4247-9460-4B99525045CC}"/>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1A86A6C-3593-47B0-8B1B-08BFE32F3452}"/>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7A2BE33-9A66-40B6-821A-770360DD0016}"/>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6" name="Alt Bilgi Yer Tutucusu 5">
            <a:extLst>
              <a:ext uri="{FF2B5EF4-FFF2-40B4-BE49-F238E27FC236}">
                <a16:creationId xmlns:a16="http://schemas.microsoft.com/office/drawing/2014/main" id="{BAE3C4AE-D84E-44AB-B429-C7316B9F56E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43B9F8C-3C27-4252-AA72-063D539EE57A}"/>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137788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F16FDBE-6364-4044-8DAC-D70379391FC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890011E-1C76-48E8-B66A-038D8DADF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3002BC28-146C-44A4-A4DA-5F7E3066FE96}"/>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E8AC2B7-38A3-4813-9614-72869529E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8F7241AF-FBAF-4D2F-B5EC-EA630C020903}"/>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B502D6F-54BE-4356-BDA1-D87F69AF0BCB}"/>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8" name="Alt Bilgi Yer Tutucusu 7">
            <a:extLst>
              <a:ext uri="{FF2B5EF4-FFF2-40B4-BE49-F238E27FC236}">
                <a16:creationId xmlns:a16="http://schemas.microsoft.com/office/drawing/2014/main" id="{B8683B49-A1A9-4107-B506-667D892B89E3}"/>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CEAA2DB-2F9E-42C1-BF57-DC5AB4B047B1}"/>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165395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A37D1F-EDE3-4430-9C60-8A993EEFDAB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DBE1A06-A4E3-49CF-99AC-DFE089543872}"/>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4" name="Alt Bilgi Yer Tutucusu 3">
            <a:extLst>
              <a:ext uri="{FF2B5EF4-FFF2-40B4-BE49-F238E27FC236}">
                <a16:creationId xmlns:a16="http://schemas.microsoft.com/office/drawing/2014/main" id="{73F89A6E-D4D4-41AA-ACD9-DFCFFBDEE68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21D2D71-E28C-489A-9A7E-9E9C07B16F0C}"/>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28539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A998028-2AB9-477A-8F2F-707D673C3F87}"/>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3" name="Alt Bilgi Yer Tutucusu 2">
            <a:extLst>
              <a:ext uri="{FF2B5EF4-FFF2-40B4-BE49-F238E27FC236}">
                <a16:creationId xmlns:a16="http://schemas.microsoft.com/office/drawing/2014/main" id="{FCCB648D-41E7-47F6-BA64-33B58A389E6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5B2907B-BBD6-4EAE-AF7A-4E710CB5C5D3}"/>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470259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1E43837-099D-4A40-80CB-2B8C2E20D3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6552FAA-C81A-4570-B7AB-4E71FA835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8047E69-EFB6-4AD3-B84E-883DAAEB5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ECBEE0D3-0F84-4963-93C7-7DD953D2E24E}"/>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6" name="Alt Bilgi Yer Tutucusu 5">
            <a:extLst>
              <a:ext uri="{FF2B5EF4-FFF2-40B4-BE49-F238E27FC236}">
                <a16:creationId xmlns:a16="http://schemas.microsoft.com/office/drawing/2014/main" id="{7577B017-47B0-4072-A4A2-7D884EC857C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DAB20E6-FA80-4A65-B5F5-4FABDFD5D33B}"/>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59064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926F915-F151-843D-F860-DDCDCEEBD1C7}"/>
              </a:ext>
            </a:extLst>
          </p:cNvPr>
          <p:cNvSpPr txBox="1">
            <a:spLocks noGrp="1"/>
          </p:cNvSpPr>
          <p:nvPr>
            <p:ph type="title"/>
          </p:nvPr>
        </p:nvSpPr>
        <p:spPr/>
        <p:txBody>
          <a:bodyPr/>
          <a:lstStyle>
            <a:lvl1pPr>
              <a:defRPr/>
            </a:lvl1pPr>
          </a:lstStyle>
          <a:p>
            <a:pPr lvl="0"/>
            <a:r>
              <a:rPr lang="tr-TR"/>
              <a:t>Asıl başlık stili için tıklatın</a:t>
            </a:r>
          </a:p>
        </p:txBody>
      </p:sp>
      <p:sp>
        <p:nvSpPr>
          <p:cNvPr id="3" name="İçerik Yer Tutucusu 2">
            <a:extLst>
              <a:ext uri="{FF2B5EF4-FFF2-40B4-BE49-F238E27FC236}">
                <a16:creationId xmlns:a16="http://schemas.microsoft.com/office/drawing/2014/main" id="{48876686-F098-93A0-8F0A-8CE4D094042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CD67C1E-CB6A-1F71-04DE-6D8E496A61F5}"/>
              </a:ext>
            </a:extLst>
          </p:cNvPr>
          <p:cNvSpPr txBox="1">
            <a:spLocks noGrp="1"/>
          </p:cNvSpPr>
          <p:nvPr>
            <p:ph type="dt" sz="half" idx="7"/>
          </p:nvPr>
        </p:nvSpPr>
        <p:spPr/>
        <p:txBody>
          <a:bodyPr/>
          <a:lstStyle>
            <a:lvl1pPr>
              <a:defRPr/>
            </a:lvl1pPr>
          </a:lstStyle>
          <a:p>
            <a:pPr lvl="0"/>
            <a:fld id="{22F77FFE-3782-40A6-8BEC-62091E73FA54}" type="datetime1">
              <a:rPr lang="tr-TR"/>
              <a:pPr lvl="0"/>
              <a:t>29.11.2024</a:t>
            </a:fld>
            <a:endParaRPr lang="tr-TR"/>
          </a:p>
        </p:txBody>
      </p:sp>
      <p:sp>
        <p:nvSpPr>
          <p:cNvPr id="5" name="Altbilgi Yer Tutucusu 4">
            <a:extLst>
              <a:ext uri="{FF2B5EF4-FFF2-40B4-BE49-F238E27FC236}">
                <a16:creationId xmlns:a16="http://schemas.microsoft.com/office/drawing/2014/main" id="{80277640-7885-0917-6662-EC6C29AB6915}"/>
              </a:ext>
            </a:extLst>
          </p:cNvPr>
          <p:cNvSpPr txBox="1">
            <a:spLocks noGrp="1"/>
          </p:cNvSpPr>
          <p:nvPr>
            <p:ph type="ftr" sz="quarter" idx="9"/>
          </p:nvPr>
        </p:nvSpPr>
        <p:spPr/>
        <p:txBody>
          <a:bodyPr/>
          <a:lstStyle>
            <a:lvl1pPr>
              <a:defRPr/>
            </a:lvl1pPr>
          </a:lstStyle>
          <a:p>
            <a:pPr lvl="0"/>
            <a:endParaRPr lang="tr-TR"/>
          </a:p>
        </p:txBody>
      </p:sp>
      <p:sp>
        <p:nvSpPr>
          <p:cNvPr id="6" name="Slayt Numarası Yer Tutucusu 5">
            <a:extLst>
              <a:ext uri="{FF2B5EF4-FFF2-40B4-BE49-F238E27FC236}">
                <a16:creationId xmlns:a16="http://schemas.microsoft.com/office/drawing/2014/main" id="{892DE97B-FDDE-C144-8BDF-870B469990C2}"/>
              </a:ext>
            </a:extLst>
          </p:cNvPr>
          <p:cNvSpPr txBox="1">
            <a:spLocks noGrp="1"/>
          </p:cNvSpPr>
          <p:nvPr>
            <p:ph type="sldNum" sz="quarter" idx="8"/>
          </p:nvPr>
        </p:nvSpPr>
        <p:spPr/>
        <p:txBody>
          <a:bodyPr/>
          <a:lstStyle>
            <a:lvl1pPr>
              <a:defRPr/>
            </a:lvl1pPr>
          </a:lstStyle>
          <a:p>
            <a:pPr lvl="0"/>
            <a:fld id="{AAF65AE4-7510-4B86-83D8-70B4018E2BF5}" type="slidenum">
              <a:t>‹#›</a:t>
            </a:fld>
            <a:endParaRPr lang="tr-TR"/>
          </a:p>
        </p:txBody>
      </p:sp>
    </p:spTree>
    <p:extLst>
      <p:ext uri="{BB962C8B-B14F-4D97-AF65-F5344CB8AC3E}">
        <p14:creationId xmlns:p14="http://schemas.microsoft.com/office/powerpoint/2010/main" val="70118565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EE5B672-EDE4-4AFC-8124-F4F1AE996C8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572AD3-4262-4EE1-9AE2-68B8F4421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1F8F5FA-939D-47A0-85EA-F869F303D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8CCD2CBD-AFD6-4910-8171-4834478FE15B}"/>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6" name="Alt Bilgi Yer Tutucusu 5">
            <a:extLst>
              <a:ext uri="{FF2B5EF4-FFF2-40B4-BE49-F238E27FC236}">
                <a16:creationId xmlns:a16="http://schemas.microsoft.com/office/drawing/2014/main" id="{03C7B5C1-5E31-4A2D-ACB7-BE587BBFEFF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555F50E-03BC-4895-B33F-C12E870ACA75}"/>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1702976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3819A94-B98C-493A-8DE8-5C11D8BA747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8D15CBA-9824-4500-B0ED-EF68E7EDE687}"/>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B8D726B-F2A3-4D70-A0DC-3A1DC29603AE}"/>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5" name="Alt Bilgi Yer Tutucusu 4">
            <a:extLst>
              <a:ext uri="{FF2B5EF4-FFF2-40B4-BE49-F238E27FC236}">
                <a16:creationId xmlns:a16="http://schemas.microsoft.com/office/drawing/2014/main" id="{8F497F26-AD68-41FD-83EE-33CC7ACED6D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664F553-36EA-4F45-B0ED-71A1C4354A6F}"/>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3755186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10BE02F-980D-4E69-A19F-DECBE4FCEAE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3E9C837-3F54-4CC4-AB04-0AEF6006470B}"/>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834D902-366C-43B9-83D5-928B8ADC1F3D}"/>
              </a:ext>
            </a:extLst>
          </p:cNvPr>
          <p:cNvSpPr>
            <a:spLocks noGrp="1"/>
          </p:cNvSpPr>
          <p:nvPr>
            <p:ph type="dt" sz="half" idx="10"/>
          </p:nvPr>
        </p:nvSpPr>
        <p:spPr/>
        <p:txBody>
          <a:bodyPr/>
          <a:lstStyle/>
          <a:p>
            <a:fld id="{1B97A18F-BA57-4CCF-923F-9EF602FE96F1}" type="datetimeFigureOut">
              <a:rPr lang="tr-TR" smtClean="0"/>
              <a:t>29.11.2024</a:t>
            </a:fld>
            <a:endParaRPr lang="tr-TR"/>
          </a:p>
        </p:txBody>
      </p:sp>
      <p:sp>
        <p:nvSpPr>
          <p:cNvPr id="5" name="Alt Bilgi Yer Tutucusu 4">
            <a:extLst>
              <a:ext uri="{FF2B5EF4-FFF2-40B4-BE49-F238E27FC236}">
                <a16:creationId xmlns:a16="http://schemas.microsoft.com/office/drawing/2014/main" id="{860FC26D-6F2B-4FD2-8AC9-F83B3D24C9F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9C5E0AC-D7F6-4F5F-8F6E-4DA23A109A7F}"/>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139069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85C9AC9-AF28-4045-561E-20209D86E4A5}"/>
              </a:ext>
            </a:extLst>
          </p:cNvPr>
          <p:cNvSpPr txBox="1">
            <a:spLocks noGrp="1"/>
          </p:cNvSpPr>
          <p:nvPr>
            <p:ph type="title"/>
          </p:nvPr>
        </p:nvSpPr>
        <p:spPr>
          <a:xfrm>
            <a:off x="831847" y="1709735"/>
            <a:ext cx="10515600" cy="2852735"/>
          </a:xfrm>
        </p:spPr>
        <p:txBody>
          <a:bodyPr anchor="b"/>
          <a:lstStyle>
            <a:lvl1pPr>
              <a:defRPr sz="6000"/>
            </a:lvl1pPr>
          </a:lstStyle>
          <a:p>
            <a:pPr lvl="0"/>
            <a:r>
              <a:rPr lang="tr-TR"/>
              <a:t>Asıl başlık stili için tıklatın</a:t>
            </a:r>
          </a:p>
        </p:txBody>
      </p:sp>
      <p:sp>
        <p:nvSpPr>
          <p:cNvPr id="3" name="Metin Yer Tutucusu 2">
            <a:extLst>
              <a:ext uri="{FF2B5EF4-FFF2-40B4-BE49-F238E27FC236}">
                <a16:creationId xmlns:a16="http://schemas.microsoft.com/office/drawing/2014/main" id="{237D0CBC-C41F-03A0-6FE7-405ABF0D5BB0}"/>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tr-TR"/>
              <a:t>Asıl metin stillerini düzenle</a:t>
            </a:r>
          </a:p>
        </p:txBody>
      </p:sp>
      <p:sp>
        <p:nvSpPr>
          <p:cNvPr id="4" name="Veri Yer Tutucusu 3">
            <a:extLst>
              <a:ext uri="{FF2B5EF4-FFF2-40B4-BE49-F238E27FC236}">
                <a16:creationId xmlns:a16="http://schemas.microsoft.com/office/drawing/2014/main" id="{FE8F2811-F305-ACE6-0531-C52CB1759627}"/>
              </a:ext>
            </a:extLst>
          </p:cNvPr>
          <p:cNvSpPr txBox="1">
            <a:spLocks noGrp="1"/>
          </p:cNvSpPr>
          <p:nvPr>
            <p:ph type="dt" sz="half" idx="7"/>
          </p:nvPr>
        </p:nvSpPr>
        <p:spPr/>
        <p:txBody>
          <a:bodyPr/>
          <a:lstStyle>
            <a:lvl1pPr>
              <a:defRPr/>
            </a:lvl1pPr>
          </a:lstStyle>
          <a:p>
            <a:pPr lvl="0"/>
            <a:fld id="{292B2219-217C-4327-94EB-338525B3230B}" type="datetime1">
              <a:rPr lang="tr-TR"/>
              <a:pPr lvl="0"/>
              <a:t>29.11.2024</a:t>
            </a:fld>
            <a:endParaRPr lang="tr-TR"/>
          </a:p>
        </p:txBody>
      </p:sp>
      <p:sp>
        <p:nvSpPr>
          <p:cNvPr id="5" name="Altbilgi Yer Tutucusu 4">
            <a:extLst>
              <a:ext uri="{FF2B5EF4-FFF2-40B4-BE49-F238E27FC236}">
                <a16:creationId xmlns:a16="http://schemas.microsoft.com/office/drawing/2014/main" id="{629272FB-A7F7-43BA-8E4D-54F22D84E416}"/>
              </a:ext>
            </a:extLst>
          </p:cNvPr>
          <p:cNvSpPr txBox="1">
            <a:spLocks noGrp="1"/>
          </p:cNvSpPr>
          <p:nvPr>
            <p:ph type="ftr" sz="quarter" idx="9"/>
          </p:nvPr>
        </p:nvSpPr>
        <p:spPr/>
        <p:txBody>
          <a:bodyPr/>
          <a:lstStyle>
            <a:lvl1pPr>
              <a:defRPr/>
            </a:lvl1pPr>
          </a:lstStyle>
          <a:p>
            <a:pPr lvl="0"/>
            <a:endParaRPr lang="tr-TR"/>
          </a:p>
        </p:txBody>
      </p:sp>
      <p:sp>
        <p:nvSpPr>
          <p:cNvPr id="6" name="Slayt Numarası Yer Tutucusu 5">
            <a:extLst>
              <a:ext uri="{FF2B5EF4-FFF2-40B4-BE49-F238E27FC236}">
                <a16:creationId xmlns:a16="http://schemas.microsoft.com/office/drawing/2014/main" id="{326CEC1D-A5D3-F9F0-0E37-10E0E2B70372}"/>
              </a:ext>
            </a:extLst>
          </p:cNvPr>
          <p:cNvSpPr txBox="1">
            <a:spLocks noGrp="1"/>
          </p:cNvSpPr>
          <p:nvPr>
            <p:ph type="sldNum" sz="quarter" idx="8"/>
          </p:nvPr>
        </p:nvSpPr>
        <p:spPr/>
        <p:txBody>
          <a:bodyPr/>
          <a:lstStyle>
            <a:lvl1pPr>
              <a:defRPr/>
            </a:lvl1pPr>
          </a:lstStyle>
          <a:p>
            <a:pPr lvl="0"/>
            <a:fld id="{6CF1A8B4-90A0-4396-92C1-9122C0F0FAE6}" type="slidenum">
              <a:t>‹#›</a:t>
            </a:fld>
            <a:endParaRPr lang="tr-TR"/>
          </a:p>
        </p:txBody>
      </p:sp>
    </p:spTree>
    <p:extLst>
      <p:ext uri="{BB962C8B-B14F-4D97-AF65-F5344CB8AC3E}">
        <p14:creationId xmlns:p14="http://schemas.microsoft.com/office/powerpoint/2010/main" val="76220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8999725-C3C1-3943-1168-C688D49FC291}"/>
              </a:ext>
            </a:extLst>
          </p:cNvPr>
          <p:cNvSpPr txBox="1">
            <a:spLocks noGrp="1"/>
          </p:cNvSpPr>
          <p:nvPr>
            <p:ph type="title"/>
          </p:nvPr>
        </p:nvSpPr>
        <p:spPr/>
        <p:txBody>
          <a:bodyPr/>
          <a:lstStyle>
            <a:lvl1pPr>
              <a:defRPr/>
            </a:lvl1pPr>
          </a:lstStyle>
          <a:p>
            <a:pPr lvl="0"/>
            <a:r>
              <a:rPr lang="tr-TR"/>
              <a:t>Asıl başlık stili için tıklatın</a:t>
            </a:r>
          </a:p>
        </p:txBody>
      </p:sp>
      <p:sp>
        <p:nvSpPr>
          <p:cNvPr id="3" name="İçerik Yer Tutucusu 2">
            <a:extLst>
              <a:ext uri="{FF2B5EF4-FFF2-40B4-BE49-F238E27FC236}">
                <a16:creationId xmlns:a16="http://schemas.microsoft.com/office/drawing/2014/main" id="{D59B913D-1F65-8973-4A08-0AD495FAF9D5}"/>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6D31D50-F98D-9D74-0861-9D1517DABF0B}"/>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61F054A-6887-DED5-05E9-F9B0FC92BAFD}"/>
              </a:ext>
            </a:extLst>
          </p:cNvPr>
          <p:cNvSpPr txBox="1">
            <a:spLocks noGrp="1"/>
          </p:cNvSpPr>
          <p:nvPr>
            <p:ph type="dt" sz="half" idx="7"/>
          </p:nvPr>
        </p:nvSpPr>
        <p:spPr/>
        <p:txBody>
          <a:bodyPr/>
          <a:lstStyle>
            <a:lvl1pPr>
              <a:defRPr/>
            </a:lvl1pPr>
          </a:lstStyle>
          <a:p>
            <a:pPr lvl="0"/>
            <a:fld id="{BB08B9A6-F7D0-4C0A-97FB-72BA4FF45289}" type="datetime1">
              <a:rPr lang="tr-TR"/>
              <a:pPr lvl="0"/>
              <a:t>29.11.2024</a:t>
            </a:fld>
            <a:endParaRPr lang="tr-TR"/>
          </a:p>
        </p:txBody>
      </p:sp>
      <p:sp>
        <p:nvSpPr>
          <p:cNvPr id="6" name="Altbilgi Yer Tutucusu 5">
            <a:extLst>
              <a:ext uri="{FF2B5EF4-FFF2-40B4-BE49-F238E27FC236}">
                <a16:creationId xmlns:a16="http://schemas.microsoft.com/office/drawing/2014/main" id="{F9FC4EBE-1256-799A-436C-67E06CE6FD50}"/>
              </a:ext>
            </a:extLst>
          </p:cNvPr>
          <p:cNvSpPr txBox="1">
            <a:spLocks noGrp="1"/>
          </p:cNvSpPr>
          <p:nvPr>
            <p:ph type="ftr" sz="quarter" idx="9"/>
          </p:nvPr>
        </p:nvSpPr>
        <p:spPr/>
        <p:txBody>
          <a:bodyPr/>
          <a:lstStyle>
            <a:lvl1pPr>
              <a:defRPr/>
            </a:lvl1pPr>
          </a:lstStyle>
          <a:p>
            <a:pPr lvl="0"/>
            <a:endParaRPr lang="tr-TR"/>
          </a:p>
        </p:txBody>
      </p:sp>
      <p:sp>
        <p:nvSpPr>
          <p:cNvPr id="7" name="Slayt Numarası Yer Tutucusu 6">
            <a:extLst>
              <a:ext uri="{FF2B5EF4-FFF2-40B4-BE49-F238E27FC236}">
                <a16:creationId xmlns:a16="http://schemas.microsoft.com/office/drawing/2014/main" id="{192D4E41-B401-1954-663C-42EEE72F4F62}"/>
              </a:ext>
            </a:extLst>
          </p:cNvPr>
          <p:cNvSpPr txBox="1">
            <a:spLocks noGrp="1"/>
          </p:cNvSpPr>
          <p:nvPr>
            <p:ph type="sldNum" sz="quarter" idx="8"/>
          </p:nvPr>
        </p:nvSpPr>
        <p:spPr/>
        <p:txBody>
          <a:bodyPr/>
          <a:lstStyle>
            <a:lvl1pPr>
              <a:defRPr/>
            </a:lvl1pPr>
          </a:lstStyle>
          <a:p>
            <a:pPr lvl="0"/>
            <a:fld id="{A7A75303-16F9-4D6C-99A1-7422ADB036EC}" type="slidenum">
              <a:t>‹#›</a:t>
            </a:fld>
            <a:endParaRPr lang="tr-TR"/>
          </a:p>
        </p:txBody>
      </p:sp>
    </p:spTree>
    <p:extLst>
      <p:ext uri="{BB962C8B-B14F-4D97-AF65-F5344CB8AC3E}">
        <p14:creationId xmlns:p14="http://schemas.microsoft.com/office/powerpoint/2010/main" val="100896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10911F1-1C81-225A-F936-B22E85B9EB07}"/>
              </a:ext>
            </a:extLst>
          </p:cNvPr>
          <p:cNvSpPr txBox="1">
            <a:spLocks noGrp="1"/>
          </p:cNvSpPr>
          <p:nvPr>
            <p:ph type="title"/>
          </p:nvPr>
        </p:nvSpPr>
        <p:spPr>
          <a:xfrm>
            <a:off x="839784" y="365129"/>
            <a:ext cx="10515600" cy="1325559"/>
          </a:xfrm>
        </p:spPr>
        <p:txBody>
          <a:bodyPr/>
          <a:lstStyle>
            <a:lvl1pPr>
              <a:defRPr/>
            </a:lvl1pPr>
          </a:lstStyle>
          <a:p>
            <a:pPr lvl="0"/>
            <a:r>
              <a:rPr lang="tr-TR"/>
              <a:t>Asıl başlık stili için tıklatın</a:t>
            </a:r>
          </a:p>
        </p:txBody>
      </p:sp>
      <p:sp>
        <p:nvSpPr>
          <p:cNvPr id="3" name="Metin Yer Tutucusu 2">
            <a:extLst>
              <a:ext uri="{FF2B5EF4-FFF2-40B4-BE49-F238E27FC236}">
                <a16:creationId xmlns:a16="http://schemas.microsoft.com/office/drawing/2014/main" id="{B160FDB5-958E-7E3D-6F49-EE985683B5E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tr-TR"/>
              <a:t>Asıl metin stillerini düzenle</a:t>
            </a:r>
          </a:p>
        </p:txBody>
      </p:sp>
      <p:sp>
        <p:nvSpPr>
          <p:cNvPr id="4" name="İçerik Yer Tutucusu 3">
            <a:extLst>
              <a:ext uri="{FF2B5EF4-FFF2-40B4-BE49-F238E27FC236}">
                <a16:creationId xmlns:a16="http://schemas.microsoft.com/office/drawing/2014/main" id="{B7245E73-9000-1961-55C5-7E77CA82E11B}"/>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8CF4072-9965-3F07-252E-6A854090827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tr-TR"/>
              <a:t>Asıl metin stillerini düzenle</a:t>
            </a:r>
          </a:p>
        </p:txBody>
      </p:sp>
      <p:sp>
        <p:nvSpPr>
          <p:cNvPr id="6" name="İçerik Yer Tutucusu 5">
            <a:extLst>
              <a:ext uri="{FF2B5EF4-FFF2-40B4-BE49-F238E27FC236}">
                <a16:creationId xmlns:a16="http://schemas.microsoft.com/office/drawing/2014/main" id="{2ADC3FA7-7D85-B0C8-FDE2-4694D5321383}"/>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3ED0549-695A-E5D5-BA86-56E62F931D5D}"/>
              </a:ext>
            </a:extLst>
          </p:cNvPr>
          <p:cNvSpPr txBox="1">
            <a:spLocks noGrp="1"/>
          </p:cNvSpPr>
          <p:nvPr>
            <p:ph type="dt" sz="half" idx="7"/>
          </p:nvPr>
        </p:nvSpPr>
        <p:spPr/>
        <p:txBody>
          <a:bodyPr/>
          <a:lstStyle>
            <a:lvl1pPr>
              <a:defRPr/>
            </a:lvl1pPr>
          </a:lstStyle>
          <a:p>
            <a:pPr lvl="0"/>
            <a:fld id="{8A884947-71FD-4A28-B40F-9016C9A82A9E}" type="datetime1">
              <a:rPr lang="tr-TR"/>
              <a:pPr lvl="0"/>
              <a:t>29.11.2024</a:t>
            </a:fld>
            <a:endParaRPr lang="tr-TR"/>
          </a:p>
        </p:txBody>
      </p:sp>
      <p:sp>
        <p:nvSpPr>
          <p:cNvPr id="8" name="Altbilgi Yer Tutucusu 7">
            <a:extLst>
              <a:ext uri="{FF2B5EF4-FFF2-40B4-BE49-F238E27FC236}">
                <a16:creationId xmlns:a16="http://schemas.microsoft.com/office/drawing/2014/main" id="{9F6C74A3-707E-23A5-256A-481AD5B3935C}"/>
              </a:ext>
            </a:extLst>
          </p:cNvPr>
          <p:cNvSpPr txBox="1">
            <a:spLocks noGrp="1"/>
          </p:cNvSpPr>
          <p:nvPr>
            <p:ph type="ftr" sz="quarter" idx="9"/>
          </p:nvPr>
        </p:nvSpPr>
        <p:spPr/>
        <p:txBody>
          <a:bodyPr/>
          <a:lstStyle>
            <a:lvl1pPr>
              <a:defRPr/>
            </a:lvl1pPr>
          </a:lstStyle>
          <a:p>
            <a:pPr lvl="0"/>
            <a:endParaRPr lang="tr-TR"/>
          </a:p>
        </p:txBody>
      </p:sp>
      <p:sp>
        <p:nvSpPr>
          <p:cNvPr id="9" name="Slayt Numarası Yer Tutucusu 8">
            <a:extLst>
              <a:ext uri="{FF2B5EF4-FFF2-40B4-BE49-F238E27FC236}">
                <a16:creationId xmlns:a16="http://schemas.microsoft.com/office/drawing/2014/main" id="{CFBF800C-09E5-D290-E3E5-1994D267AEB7}"/>
              </a:ext>
            </a:extLst>
          </p:cNvPr>
          <p:cNvSpPr txBox="1">
            <a:spLocks noGrp="1"/>
          </p:cNvSpPr>
          <p:nvPr>
            <p:ph type="sldNum" sz="quarter" idx="8"/>
          </p:nvPr>
        </p:nvSpPr>
        <p:spPr/>
        <p:txBody>
          <a:bodyPr/>
          <a:lstStyle>
            <a:lvl1pPr>
              <a:defRPr/>
            </a:lvl1pPr>
          </a:lstStyle>
          <a:p>
            <a:pPr lvl="0"/>
            <a:fld id="{FF24196F-A76A-4192-A8CD-06DF25826E85}" type="slidenum">
              <a:t>‹#›</a:t>
            </a:fld>
            <a:endParaRPr lang="tr-TR"/>
          </a:p>
        </p:txBody>
      </p:sp>
    </p:spTree>
    <p:extLst>
      <p:ext uri="{BB962C8B-B14F-4D97-AF65-F5344CB8AC3E}">
        <p14:creationId xmlns:p14="http://schemas.microsoft.com/office/powerpoint/2010/main" val="142231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A126CC7-342E-24AD-5C7C-EB46C2700110}"/>
              </a:ext>
            </a:extLst>
          </p:cNvPr>
          <p:cNvSpPr txBox="1">
            <a:spLocks noGrp="1"/>
          </p:cNvSpPr>
          <p:nvPr>
            <p:ph type="title"/>
          </p:nvPr>
        </p:nvSpPr>
        <p:spPr/>
        <p:txBody>
          <a:bodyPr/>
          <a:lstStyle>
            <a:lvl1pPr>
              <a:defRPr/>
            </a:lvl1pPr>
          </a:lstStyle>
          <a:p>
            <a:pPr lvl="0"/>
            <a:r>
              <a:rPr lang="tr-TR"/>
              <a:t>Asıl başlık stili için tıklatın</a:t>
            </a:r>
          </a:p>
        </p:txBody>
      </p:sp>
      <p:sp>
        <p:nvSpPr>
          <p:cNvPr id="3" name="Veri Yer Tutucusu 2">
            <a:extLst>
              <a:ext uri="{FF2B5EF4-FFF2-40B4-BE49-F238E27FC236}">
                <a16:creationId xmlns:a16="http://schemas.microsoft.com/office/drawing/2014/main" id="{E4C47FAA-6384-4FB3-5E9B-69B497EF126E}"/>
              </a:ext>
            </a:extLst>
          </p:cNvPr>
          <p:cNvSpPr txBox="1">
            <a:spLocks noGrp="1"/>
          </p:cNvSpPr>
          <p:nvPr>
            <p:ph type="dt" sz="half" idx="7"/>
          </p:nvPr>
        </p:nvSpPr>
        <p:spPr/>
        <p:txBody>
          <a:bodyPr/>
          <a:lstStyle>
            <a:lvl1pPr>
              <a:defRPr/>
            </a:lvl1pPr>
          </a:lstStyle>
          <a:p>
            <a:pPr lvl="0"/>
            <a:fld id="{E2A9E5D1-BFB7-4694-AC5C-2707567D6DC7}" type="datetime1">
              <a:rPr lang="tr-TR"/>
              <a:pPr lvl="0"/>
              <a:t>29.11.2024</a:t>
            </a:fld>
            <a:endParaRPr lang="tr-TR"/>
          </a:p>
        </p:txBody>
      </p:sp>
      <p:sp>
        <p:nvSpPr>
          <p:cNvPr id="4" name="Altbilgi Yer Tutucusu 3">
            <a:extLst>
              <a:ext uri="{FF2B5EF4-FFF2-40B4-BE49-F238E27FC236}">
                <a16:creationId xmlns:a16="http://schemas.microsoft.com/office/drawing/2014/main" id="{57CF2FA0-CC34-3A97-9562-31E7D83094D4}"/>
              </a:ext>
            </a:extLst>
          </p:cNvPr>
          <p:cNvSpPr txBox="1">
            <a:spLocks noGrp="1"/>
          </p:cNvSpPr>
          <p:nvPr>
            <p:ph type="ftr" sz="quarter" idx="9"/>
          </p:nvPr>
        </p:nvSpPr>
        <p:spPr/>
        <p:txBody>
          <a:bodyPr/>
          <a:lstStyle>
            <a:lvl1pPr>
              <a:defRPr/>
            </a:lvl1pPr>
          </a:lstStyle>
          <a:p>
            <a:pPr lvl="0"/>
            <a:endParaRPr lang="tr-TR"/>
          </a:p>
        </p:txBody>
      </p:sp>
      <p:sp>
        <p:nvSpPr>
          <p:cNvPr id="5" name="Slayt Numarası Yer Tutucusu 4">
            <a:extLst>
              <a:ext uri="{FF2B5EF4-FFF2-40B4-BE49-F238E27FC236}">
                <a16:creationId xmlns:a16="http://schemas.microsoft.com/office/drawing/2014/main" id="{4E7E9B37-73EB-C055-736F-251A69F3E7A2}"/>
              </a:ext>
            </a:extLst>
          </p:cNvPr>
          <p:cNvSpPr txBox="1">
            <a:spLocks noGrp="1"/>
          </p:cNvSpPr>
          <p:nvPr>
            <p:ph type="sldNum" sz="quarter" idx="8"/>
          </p:nvPr>
        </p:nvSpPr>
        <p:spPr/>
        <p:txBody>
          <a:bodyPr/>
          <a:lstStyle>
            <a:lvl1pPr>
              <a:defRPr/>
            </a:lvl1pPr>
          </a:lstStyle>
          <a:p>
            <a:pPr lvl="0"/>
            <a:fld id="{9A2A5AA6-DF3F-4E23-879B-A765A601FACD}" type="slidenum">
              <a:t>‹#›</a:t>
            </a:fld>
            <a:endParaRPr lang="tr-TR"/>
          </a:p>
        </p:txBody>
      </p:sp>
    </p:spTree>
    <p:extLst>
      <p:ext uri="{BB962C8B-B14F-4D97-AF65-F5344CB8AC3E}">
        <p14:creationId xmlns:p14="http://schemas.microsoft.com/office/powerpoint/2010/main" val="160825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7E8CE91-79D1-C410-6A9A-1863E0060FD3}"/>
              </a:ext>
            </a:extLst>
          </p:cNvPr>
          <p:cNvSpPr txBox="1">
            <a:spLocks noGrp="1"/>
          </p:cNvSpPr>
          <p:nvPr>
            <p:ph type="dt" sz="half" idx="7"/>
          </p:nvPr>
        </p:nvSpPr>
        <p:spPr/>
        <p:txBody>
          <a:bodyPr/>
          <a:lstStyle>
            <a:lvl1pPr>
              <a:defRPr/>
            </a:lvl1pPr>
          </a:lstStyle>
          <a:p>
            <a:pPr lvl="0"/>
            <a:fld id="{8E3D4826-3678-45F6-803C-948B3D3B5A74}" type="datetime1">
              <a:rPr lang="tr-TR"/>
              <a:pPr lvl="0"/>
              <a:t>29.11.2024</a:t>
            </a:fld>
            <a:endParaRPr lang="tr-TR"/>
          </a:p>
        </p:txBody>
      </p:sp>
      <p:sp>
        <p:nvSpPr>
          <p:cNvPr id="3" name="Altbilgi Yer Tutucusu 2">
            <a:extLst>
              <a:ext uri="{FF2B5EF4-FFF2-40B4-BE49-F238E27FC236}">
                <a16:creationId xmlns:a16="http://schemas.microsoft.com/office/drawing/2014/main" id="{E8270F9F-C076-96CE-F04F-0C7EA686CD51}"/>
              </a:ext>
            </a:extLst>
          </p:cNvPr>
          <p:cNvSpPr txBox="1">
            <a:spLocks noGrp="1"/>
          </p:cNvSpPr>
          <p:nvPr>
            <p:ph type="ftr" sz="quarter" idx="9"/>
          </p:nvPr>
        </p:nvSpPr>
        <p:spPr/>
        <p:txBody>
          <a:bodyPr/>
          <a:lstStyle>
            <a:lvl1pPr>
              <a:defRPr/>
            </a:lvl1pPr>
          </a:lstStyle>
          <a:p>
            <a:pPr lvl="0"/>
            <a:endParaRPr lang="tr-TR"/>
          </a:p>
        </p:txBody>
      </p:sp>
      <p:sp>
        <p:nvSpPr>
          <p:cNvPr id="4" name="Slayt Numarası Yer Tutucusu 3">
            <a:extLst>
              <a:ext uri="{FF2B5EF4-FFF2-40B4-BE49-F238E27FC236}">
                <a16:creationId xmlns:a16="http://schemas.microsoft.com/office/drawing/2014/main" id="{2897C0A4-48FC-8B12-6245-EA78FC18EE4A}"/>
              </a:ext>
            </a:extLst>
          </p:cNvPr>
          <p:cNvSpPr txBox="1">
            <a:spLocks noGrp="1"/>
          </p:cNvSpPr>
          <p:nvPr>
            <p:ph type="sldNum" sz="quarter" idx="8"/>
          </p:nvPr>
        </p:nvSpPr>
        <p:spPr/>
        <p:txBody>
          <a:bodyPr/>
          <a:lstStyle>
            <a:lvl1pPr>
              <a:defRPr/>
            </a:lvl1pPr>
          </a:lstStyle>
          <a:p>
            <a:pPr lvl="0"/>
            <a:fld id="{F244A364-3503-493B-A48D-463B3E797468}" type="slidenum">
              <a:t>‹#›</a:t>
            </a:fld>
            <a:endParaRPr lang="tr-TR"/>
          </a:p>
        </p:txBody>
      </p:sp>
    </p:spTree>
    <p:extLst>
      <p:ext uri="{BB962C8B-B14F-4D97-AF65-F5344CB8AC3E}">
        <p14:creationId xmlns:p14="http://schemas.microsoft.com/office/powerpoint/2010/main" val="199254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062D9D-4DD0-B97E-7F38-31289FA95B3E}"/>
              </a:ext>
            </a:extLst>
          </p:cNvPr>
          <p:cNvSpPr txBox="1">
            <a:spLocks noGrp="1"/>
          </p:cNvSpPr>
          <p:nvPr>
            <p:ph type="title"/>
          </p:nvPr>
        </p:nvSpPr>
        <p:spPr>
          <a:xfrm>
            <a:off x="839784" y="457200"/>
            <a:ext cx="3932240" cy="1600200"/>
          </a:xfrm>
        </p:spPr>
        <p:txBody>
          <a:bodyPr anchor="b"/>
          <a:lstStyle>
            <a:lvl1pPr>
              <a:defRPr sz="3200"/>
            </a:lvl1pPr>
          </a:lstStyle>
          <a:p>
            <a:pPr lvl="0"/>
            <a:r>
              <a:rPr lang="tr-TR"/>
              <a:t>Asıl başlık stili için tıklatın</a:t>
            </a:r>
          </a:p>
        </p:txBody>
      </p:sp>
      <p:sp>
        <p:nvSpPr>
          <p:cNvPr id="3" name="İçerik Yer Tutucusu 2">
            <a:extLst>
              <a:ext uri="{FF2B5EF4-FFF2-40B4-BE49-F238E27FC236}">
                <a16:creationId xmlns:a16="http://schemas.microsoft.com/office/drawing/2014/main" id="{4CCD5C1D-D4C1-8551-2B1A-49C380AAF84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1D4799E-7250-78E2-69E3-98BAB26FC11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tr-TR"/>
              <a:t>Asıl metin stillerini düzenle</a:t>
            </a:r>
          </a:p>
        </p:txBody>
      </p:sp>
      <p:sp>
        <p:nvSpPr>
          <p:cNvPr id="5" name="Veri Yer Tutucusu 4">
            <a:extLst>
              <a:ext uri="{FF2B5EF4-FFF2-40B4-BE49-F238E27FC236}">
                <a16:creationId xmlns:a16="http://schemas.microsoft.com/office/drawing/2014/main" id="{39C96B22-2C1B-84B6-06F0-2F4A947491C3}"/>
              </a:ext>
            </a:extLst>
          </p:cNvPr>
          <p:cNvSpPr txBox="1">
            <a:spLocks noGrp="1"/>
          </p:cNvSpPr>
          <p:nvPr>
            <p:ph type="dt" sz="half" idx="7"/>
          </p:nvPr>
        </p:nvSpPr>
        <p:spPr/>
        <p:txBody>
          <a:bodyPr/>
          <a:lstStyle>
            <a:lvl1pPr>
              <a:defRPr/>
            </a:lvl1pPr>
          </a:lstStyle>
          <a:p>
            <a:pPr lvl="0"/>
            <a:fld id="{6D3B4C8F-0616-4574-ABCA-6D1A639A10E4}" type="datetime1">
              <a:rPr lang="tr-TR"/>
              <a:pPr lvl="0"/>
              <a:t>29.11.2024</a:t>
            </a:fld>
            <a:endParaRPr lang="tr-TR"/>
          </a:p>
        </p:txBody>
      </p:sp>
      <p:sp>
        <p:nvSpPr>
          <p:cNvPr id="6" name="Altbilgi Yer Tutucusu 5">
            <a:extLst>
              <a:ext uri="{FF2B5EF4-FFF2-40B4-BE49-F238E27FC236}">
                <a16:creationId xmlns:a16="http://schemas.microsoft.com/office/drawing/2014/main" id="{C33943D2-D971-5B95-F014-FDD0456D366B}"/>
              </a:ext>
            </a:extLst>
          </p:cNvPr>
          <p:cNvSpPr txBox="1">
            <a:spLocks noGrp="1"/>
          </p:cNvSpPr>
          <p:nvPr>
            <p:ph type="ftr" sz="quarter" idx="9"/>
          </p:nvPr>
        </p:nvSpPr>
        <p:spPr/>
        <p:txBody>
          <a:bodyPr/>
          <a:lstStyle>
            <a:lvl1pPr>
              <a:defRPr/>
            </a:lvl1pPr>
          </a:lstStyle>
          <a:p>
            <a:pPr lvl="0"/>
            <a:endParaRPr lang="tr-TR"/>
          </a:p>
        </p:txBody>
      </p:sp>
      <p:sp>
        <p:nvSpPr>
          <p:cNvPr id="7" name="Slayt Numarası Yer Tutucusu 6">
            <a:extLst>
              <a:ext uri="{FF2B5EF4-FFF2-40B4-BE49-F238E27FC236}">
                <a16:creationId xmlns:a16="http://schemas.microsoft.com/office/drawing/2014/main" id="{F49826BD-E177-3825-63B7-38520896CBF8}"/>
              </a:ext>
            </a:extLst>
          </p:cNvPr>
          <p:cNvSpPr txBox="1">
            <a:spLocks noGrp="1"/>
          </p:cNvSpPr>
          <p:nvPr>
            <p:ph type="sldNum" sz="quarter" idx="8"/>
          </p:nvPr>
        </p:nvSpPr>
        <p:spPr/>
        <p:txBody>
          <a:bodyPr/>
          <a:lstStyle>
            <a:lvl1pPr>
              <a:defRPr/>
            </a:lvl1pPr>
          </a:lstStyle>
          <a:p>
            <a:pPr lvl="0"/>
            <a:fld id="{2E94B356-2893-4023-9DC4-F36C4F84AEC9}" type="slidenum">
              <a:t>‹#›</a:t>
            </a:fld>
            <a:endParaRPr lang="tr-TR"/>
          </a:p>
        </p:txBody>
      </p:sp>
    </p:spTree>
    <p:extLst>
      <p:ext uri="{BB962C8B-B14F-4D97-AF65-F5344CB8AC3E}">
        <p14:creationId xmlns:p14="http://schemas.microsoft.com/office/powerpoint/2010/main" val="376790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ED0B615-51A2-5CB8-6A7C-67BF78DFE441}"/>
              </a:ext>
            </a:extLst>
          </p:cNvPr>
          <p:cNvSpPr txBox="1">
            <a:spLocks noGrp="1"/>
          </p:cNvSpPr>
          <p:nvPr>
            <p:ph type="title"/>
          </p:nvPr>
        </p:nvSpPr>
        <p:spPr>
          <a:xfrm>
            <a:off x="839784" y="457200"/>
            <a:ext cx="3932240" cy="1600200"/>
          </a:xfrm>
        </p:spPr>
        <p:txBody>
          <a:bodyPr anchor="b"/>
          <a:lstStyle>
            <a:lvl1pPr>
              <a:defRPr sz="3200"/>
            </a:lvl1pPr>
          </a:lstStyle>
          <a:p>
            <a:pPr lvl="0"/>
            <a:r>
              <a:rPr lang="tr-TR"/>
              <a:t>Asıl başlık stili için tıklatın</a:t>
            </a:r>
          </a:p>
        </p:txBody>
      </p:sp>
      <p:sp>
        <p:nvSpPr>
          <p:cNvPr id="3" name="Resim Yer Tutucusu 2">
            <a:extLst>
              <a:ext uri="{FF2B5EF4-FFF2-40B4-BE49-F238E27FC236}">
                <a16:creationId xmlns:a16="http://schemas.microsoft.com/office/drawing/2014/main" id="{0AE9404B-E8B4-80F8-7977-83FDE271172C}"/>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tr-TR"/>
          </a:p>
        </p:txBody>
      </p:sp>
      <p:sp>
        <p:nvSpPr>
          <p:cNvPr id="4" name="Metin Yer Tutucusu 3">
            <a:extLst>
              <a:ext uri="{FF2B5EF4-FFF2-40B4-BE49-F238E27FC236}">
                <a16:creationId xmlns:a16="http://schemas.microsoft.com/office/drawing/2014/main" id="{2D6DFAC0-EA0B-FBC9-4437-621CAA8753A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tr-TR"/>
              <a:t>Asıl metin stillerini düzenle</a:t>
            </a:r>
          </a:p>
        </p:txBody>
      </p:sp>
      <p:sp>
        <p:nvSpPr>
          <p:cNvPr id="5" name="Veri Yer Tutucusu 4">
            <a:extLst>
              <a:ext uri="{FF2B5EF4-FFF2-40B4-BE49-F238E27FC236}">
                <a16:creationId xmlns:a16="http://schemas.microsoft.com/office/drawing/2014/main" id="{A4E691CC-92F6-9BD6-540B-052589C73662}"/>
              </a:ext>
            </a:extLst>
          </p:cNvPr>
          <p:cNvSpPr txBox="1">
            <a:spLocks noGrp="1"/>
          </p:cNvSpPr>
          <p:nvPr>
            <p:ph type="dt" sz="half" idx="7"/>
          </p:nvPr>
        </p:nvSpPr>
        <p:spPr/>
        <p:txBody>
          <a:bodyPr/>
          <a:lstStyle>
            <a:lvl1pPr>
              <a:defRPr/>
            </a:lvl1pPr>
          </a:lstStyle>
          <a:p>
            <a:pPr lvl="0"/>
            <a:fld id="{04427127-F5F5-4AD2-8318-6110C5886849}" type="datetime1">
              <a:rPr lang="tr-TR"/>
              <a:pPr lvl="0"/>
              <a:t>29.11.2024</a:t>
            </a:fld>
            <a:endParaRPr lang="tr-TR"/>
          </a:p>
        </p:txBody>
      </p:sp>
      <p:sp>
        <p:nvSpPr>
          <p:cNvPr id="6" name="Altbilgi Yer Tutucusu 5">
            <a:extLst>
              <a:ext uri="{FF2B5EF4-FFF2-40B4-BE49-F238E27FC236}">
                <a16:creationId xmlns:a16="http://schemas.microsoft.com/office/drawing/2014/main" id="{DE06EFA1-B359-54FB-BC65-D0BB3661E9E5}"/>
              </a:ext>
            </a:extLst>
          </p:cNvPr>
          <p:cNvSpPr txBox="1">
            <a:spLocks noGrp="1"/>
          </p:cNvSpPr>
          <p:nvPr>
            <p:ph type="ftr" sz="quarter" idx="9"/>
          </p:nvPr>
        </p:nvSpPr>
        <p:spPr/>
        <p:txBody>
          <a:bodyPr/>
          <a:lstStyle>
            <a:lvl1pPr>
              <a:defRPr/>
            </a:lvl1pPr>
          </a:lstStyle>
          <a:p>
            <a:pPr lvl="0"/>
            <a:endParaRPr lang="tr-TR"/>
          </a:p>
        </p:txBody>
      </p:sp>
      <p:sp>
        <p:nvSpPr>
          <p:cNvPr id="7" name="Slayt Numarası Yer Tutucusu 6">
            <a:extLst>
              <a:ext uri="{FF2B5EF4-FFF2-40B4-BE49-F238E27FC236}">
                <a16:creationId xmlns:a16="http://schemas.microsoft.com/office/drawing/2014/main" id="{F61B4A3D-E662-2432-563C-9089B0BE465E}"/>
              </a:ext>
            </a:extLst>
          </p:cNvPr>
          <p:cNvSpPr txBox="1">
            <a:spLocks noGrp="1"/>
          </p:cNvSpPr>
          <p:nvPr>
            <p:ph type="sldNum" sz="quarter" idx="8"/>
          </p:nvPr>
        </p:nvSpPr>
        <p:spPr/>
        <p:txBody>
          <a:bodyPr/>
          <a:lstStyle>
            <a:lvl1pPr>
              <a:defRPr/>
            </a:lvl1pPr>
          </a:lstStyle>
          <a:p>
            <a:pPr lvl="0"/>
            <a:fld id="{3AFAF8FD-216B-488D-92E8-881CE9C7E124}" type="slidenum">
              <a:t>‹#›</a:t>
            </a:fld>
            <a:endParaRPr lang="tr-TR"/>
          </a:p>
        </p:txBody>
      </p:sp>
    </p:spTree>
    <p:extLst>
      <p:ext uri="{BB962C8B-B14F-4D97-AF65-F5344CB8AC3E}">
        <p14:creationId xmlns:p14="http://schemas.microsoft.com/office/powerpoint/2010/main" val="406236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92A2B8D-B31F-BA84-262D-E3A0630CF77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tr-TR"/>
              <a:t>Asıl başlık stili için tıklatın</a:t>
            </a:r>
          </a:p>
        </p:txBody>
      </p:sp>
      <p:sp>
        <p:nvSpPr>
          <p:cNvPr id="3" name="Metin Yer Tutucusu 2">
            <a:extLst>
              <a:ext uri="{FF2B5EF4-FFF2-40B4-BE49-F238E27FC236}">
                <a16:creationId xmlns:a16="http://schemas.microsoft.com/office/drawing/2014/main" id="{CF47AB66-0441-F4A6-6E32-192EAAE5CACA}"/>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75A6D24-E29D-E1F1-FC93-83DBAFF2168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898989"/>
                </a:solidFill>
                <a:uFillTx/>
                <a:latin typeface="Calibri"/>
              </a:defRPr>
            </a:lvl1pPr>
          </a:lstStyle>
          <a:p>
            <a:pPr lvl="0"/>
            <a:fld id="{FF3767B0-1978-4A86-B40D-52077D397B4A}" type="datetime1">
              <a:rPr lang="tr-TR"/>
              <a:pPr lvl="0"/>
              <a:t>29.11.2024</a:t>
            </a:fld>
            <a:endParaRPr lang="tr-TR"/>
          </a:p>
        </p:txBody>
      </p:sp>
      <p:sp>
        <p:nvSpPr>
          <p:cNvPr id="5" name="Altbilgi Yer Tutucusu 4">
            <a:extLst>
              <a:ext uri="{FF2B5EF4-FFF2-40B4-BE49-F238E27FC236}">
                <a16:creationId xmlns:a16="http://schemas.microsoft.com/office/drawing/2014/main" id="{6459B90A-9AB9-69D3-C251-C0970CC32241}"/>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tr-TR" sz="1200" b="0" i="0" u="none" strike="noStrike" kern="1200" cap="none" spc="0" baseline="0">
                <a:solidFill>
                  <a:srgbClr val="898989"/>
                </a:solidFill>
                <a:uFillTx/>
                <a:latin typeface="Calibri"/>
              </a:defRPr>
            </a:lvl1pPr>
          </a:lstStyle>
          <a:p>
            <a:pPr lvl="0"/>
            <a:endParaRPr lang="tr-TR"/>
          </a:p>
        </p:txBody>
      </p:sp>
      <p:sp>
        <p:nvSpPr>
          <p:cNvPr id="6" name="Slayt Numarası Yer Tutucusu 5">
            <a:extLst>
              <a:ext uri="{FF2B5EF4-FFF2-40B4-BE49-F238E27FC236}">
                <a16:creationId xmlns:a16="http://schemas.microsoft.com/office/drawing/2014/main" id="{5490AC9B-9FDF-BC94-E54C-5319FE860DF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tr-TR" sz="1200" b="0" i="0" u="none" strike="noStrike" kern="1200" cap="none" spc="0" baseline="0">
                <a:solidFill>
                  <a:srgbClr val="898989"/>
                </a:solidFill>
                <a:uFillTx/>
                <a:latin typeface="Calibri"/>
              </a:defRPr>
            </a:lvl1pPr>
          </a:lstStyle>
          <a:p>
            <a:pPr lvl="0"/>
            <a:fld id="{CBCC2228-BF0E-439D-8854-843F0B3B6F40}" type="slidenum">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tr-TR"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tr-T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tr-T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tr-T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tr-T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tr-T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1BFD7C7-6307-491E-B199-82ED9B3FE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3F6C76E-23F4-421B-8D35-E07EDF5E7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7907107-5630-465C-A73A-4C765A8232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7A18F-BA57-4CCF-923F-9EF602FE96F1}" type="datetimeFigureOut">
              <a:rPr lang="tr-TR" smtClean="0"/>
              <a:t>29.11.2024</a:t>
            </a:fld>
            <a:endParaRPr lang="tr-TR"/>
          </a:p>
        </p:txBody>
      </p:sp>
      <p:sp>
        <p:nvSpPr>
          <p:cNvPr id="5" name="Alt Bilgi Yer Tutucusu 4">
            <a:extLst>
              <a:ext uri="{FF2B5EF4-FFF2-40B4-BE49-F238E27FC236}">
                <a16:creationId xmlns:a16="http://schemas.microsoft.com/office/drawing/2014/main" id="{3C223DEC-10A7-4B2D-9612-650EDB961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7521ACE-8941-49EC-8520-1CD27DCFE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4D5E7-0F77-47D6-BF64-35C293353980}" type="slidenum">
              <a:rPr lang="tr-TR" smtClean="0"/>
              <a:t>‹#›</a:t>
            </a:fld>
            <a:endParaRPr lang="tr-TR"/>
          </a:p>
        </p:txBody>
      </p:sp>
    </p:spTree>
    <p:extLst>
      <p:ext uri="{BB962C8B-B14F-4D97-AF65-F5344CB8AC3E}">
        <p14:creationId xmlns:p14="http://schemas.microsoft.com/office/powerpoint/2010/main" val="3350238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mutlu.karatay.edu.tr/index.html"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www.karatay.edu.tr/"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akif.ergurum@karatay.edu.tr"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0.jpe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3.jpg"/></Relationships>
</file>

<file path=ppt/slides/_rels/slide5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1.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jpe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6.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3.jpg"/></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jpe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3.jpg"/></Relationships>
</file>

<file path=ppt/slides/_rels/slide5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1.jpe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2.png"/><Relationship Id="rId9" Type="http://schemas.openxmlformats.org/officeDocument/2006/relationships/image" Target="../media/image48.jpeg"/></Relationships>
</file>

<file path=ppt/slides/_rels/slide5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jpe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3.jpg"/></Relationships>
</file>

<file path=ppt/slides/_rels/slide5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3.jpg"/><Relationship Id="rId7"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1.jpeg"/><Relationship Id="rId9" Type="http://schemas.openxmlformats.org/officeDocument/2006/relationships/image" Target="../media/image33.jpeg"/></Relationships>
</file>

<file path=ppt/slides/_rels/slide5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3.jp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52.png"/><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11">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92F7A21-0C42-47FF-E53E-CB2F50D5EEFD}"/>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Freeform: Shape 9">
            <a:extLst>
              <a:ext uri="{FF2B5EF4-FFF2-40B4-BE49-F238E27FC236}">
                <a16:creationId xmlns:a16="http://schemas.microsoft.com/office/drawing/2014/main" id="{5798EB48-6539-F370-6CFF-955C55AA934E}"/>
              </a:ext>
              <a:ext uri="{C183D7F6-B498-43B3-948B-1728B52AA6E4}">
                <adec:decorative xmlns:adec="http://schemas.microsoft.com/office/drawing/2017/decorative" val="1"/>
              </a:ext>
            </a:extLst>
          </p:cNvPr>
          <p:cNvSpPr>
            <a:spLocks noMove="1" noResize="1"/>
          </p:cNvSpPr>
          <p:nvPr/>
        </p:nvSpPr>
        <p:spPr>
          <a:xfrm rot="18899994" flipH="1">
            <a:off x="-376145" y="-253677"/>
            <a:ext cx="1827638" cy="1376985"/>
          </a:xfrm>
          <a:custGeom>
            <a:avLst/>
            <a:gdLst>
              <a:gd name="f0" fmla="val 10800000"/>
              <a:gd name="f1" fmla="val 5400000"/>
              <a:gd name="f2" fmla="val 180"/>
              <a:gd name="f3" fmla="val w"/>
              <a:gd name="f4" fmla="val h"/>
              <a:gd name="f5" fmla="val 0"/>
              <a:gd name="f6" fmla="val 1827638"/>
              <a:gd name="f7" fmla="val 1376989"/>
              <a:gd name="f8" fmla="val 987379"/>
              <a:gd name="f9" fmla="val 840260"/>
              <a:gd name="f10" fmla="+- 0 0 -90"/>
              <a:gd name="f11" fmla="*/ f3 1 1827638"/>
              <a:gd name="f12" fmla="*/ f4 1 1376989"/>
              <a:gd name="f13" fmla="+- f7 0 f5"/>
              <a:gd name="f14" fmla="+- f6 0 f5"/>
              <a:gd name="f15" fmla="*/ f10 f0 1"/>
              <a:gd name="f16" fmla="*/ f14 1 1827638"/>
              <a:gd name="f17" fmla="*/ f13 1 1376989"/>
              <a:gd name="f18" fmla="*/ 0 f14 1"/>
              <a:gd name="f19" fmla="*/ 987379 f13 1"/>
              <a:gd name="f20" fmla="*/ 987379 f14 1"/>
              <a:gd name="f21" fmla="*/ 0 f13 1"/>
              <a:gd name="f22" fmla="*/ 1827638 f14 1"/>
              <a:gd name="f23" fmla="*/ 840260 f13 1"/>
              <a:gd name="f24" fmla="*/ 1376989 f13 1"/>
              <a:gd name="f25" fmla="*/ f15 1 f2"/>
              <a:gd name="f26" fmla="*/ f18 1 1827638"/>
              <a:gd name="f27" fmla="*/ f19 1 1376989"/>
              <a:gd name="f28" fmla="*/ f20 1 1827638"/>
              <a:gd name="f29" fmla="*/ f21 1 1376989"/>
              <a:gd name="f30" fmla="*/ f22 1 1827638"/>
              <a:gd name="f31" fmla="*/ f23 1 1376989"/>
              <a:gd name="f32" fmla="*/ f24 1 1376989"/>
              <a:gd name="f33" fmla="*/ f5 1 f16"/>
              <a:gd name="f34" fmla="*/ f6 1 f16"/>
              <a:gd name="f35" fmla="*/ f5 1 f17"/>
              <a:gd name="f36" fmla="*/ f7 1 f17"/>
              <a:gd name="f37" fmla="+- f25 0 f1"/>
              <a:gd name="f38" fmla="*/ f26 1 f16"/>
              <a:gd name="f39" fmla="*/ f27 1 f17"/>
              <a:gd name="f40" fmla="*/ f28 1 f16"/>
              <a:gd name="f41" fmla="*/ f29 1 f17"/>
              <a:gd name="f42" fmla="*/ f30 1 f16"/>
              <a:gd name="f43" fmla="*/ f31 1 f17"/>
              <a:gd name="f44" fmla="*/ f32 1 f17"/>
              <a:gd name="f45" fmla="*/ f33 f11 1"/>
              <a:gd name="f46" fmla="*/ f34 f11 1"/>
              <a:gd name="f47" fmla="*/ f36 f12 1"/>
              <a:gd name="f48" fmla="*/ f35 f12 1"/>
              <a:gd name="f49" fmla="*/ f38 f11 1"/>
              <a:gd name="f50" fmla="*/ f39 f12 1"/>
              <a:gd name="f51" fmla="*/ f40 f11 1"/>
              <a:gd name="f52" fmla="*/ f41 f12 1"/>
              <a:gd name="f53" fmla="*/ f42 f11 1"/>
              <a:gd name="f54" fmla="*/ f43 f12 1"/>
              <a:gd name="f55" fmla="*/ f44 f12 1"/>
            </a:gdLst>
            <a:ahLst/>
            <a:cxnLst>
              <a:cxn ang="3cd4">
                <a:pos x="hc" y="t"/>
              </a:cxn>
              <a:cxn ang="0">
                <a:pos x="r" y="vc"/>
              </a:cxn>
              <a:cxn ang="cd4">
                <a:pos x="hc" y="b"/>
              </a:cxn>
              <a:cxn ang="cd2">
                <a:pos x="l" y="vc"/>
              </a:cxn>
              <a:cxn ang="f37">
                <a:pos x="f49" y="f50"/>
              </a:cxn>
              <a:cxn ang="f37">
                <a:pos x="f51" y="f52"/>
              </a:cxn>
              <a:cxn ang="f37">
                <a:pos x="f53" y="f54"/>
              </a:cxn>
              <a:cxn ang="f37">
                <a:pos x="f53" y="f55"/>
              </a:cxn>
              <a:cxn ang="f37">
                <a:pos x="f49" y="f55"/>
              </a:cxn>
            </a:cxnLst>
            <a:rect l="f45" t="f48" r="f46" b="f47"/>
            <a:pathLst>
              <a:path w="1827638" h="1376989">
                <a:moveTo>
                  <a:pt x="f5" y="f8"/>
                </a:moveTo>
                <a:lnTo>
                  <a:pt x="f8" y="f5"/>
                </a:lnTo>
                <a:lnTo>
                  <a:pt x="f6" y="f9"/>
                </a:lnTo>
                <a:lnTo>
                  <a:pt x="f6" y="f7"/>
                </a:lnTo>
                <a:lnTo>
                  <a:pt x="f5" y="f7"/>
                </a:lnTo>
                <a:close/>
              </a:path>
            </a:pathLst>
          </a:custGeom>
          <a:solidFill>
            <a:srgbClr val="5B9BD5">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1">
            <a:extLst>
              <a:ext uri="{FF2B5EF4-FFF2-40B4-BE49-F238E27FC236}">
                <a16:creationId xmlns:a16="http://schemas.microsoft.com/office/drawing/2014/main" id="{99B07406-2333-0B46-5196-33E6D375BFCD}"/>
              </a:ext>
              <a:ext uri="{C183D7F6-B498-43B3-948B-1728B52AA6E4}">
                <adec:decorative xmlns:adec="http://schemas.microsoft.com/office/drawing/2017/decorative" val="1"/>
              </a:ext>
            </a:extLst>
          </p:cNvPr>
          <p:cNvSpPr>
            <a:spLocks noMove="1" noResize="1"/>
          </p:cNvSpPr>
          <p:nvPr/>
        </p:nvSpPr>
        <p:spPr>
          <a:xfrm rot="18899994" flipH="1">
            <a:off x="891641" y="422151"/>
            <a:ext cx="645365" cy="645365"/>
          </a:xfrm>
          <a:prstGeom prst="rect">
            <a:avLst/>
          </a:prstGeom>
          <a:solidFill>
            <a:srgbClr val="5B9BD5">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3">
            <a:extLst>
              <a:ext uri="{FF2B5EF4-FFF2-40B4-BE49-F238E27FC236}">
                <a16:creationId xmlns:a16="http://schemas.microsoft.com/office/drawing/2014/main" id="{7B296918-DEFC-340C-CEFC-885A278733DA}"/>
              </a:ext>
              <a:ext uri="{C183D7F6-B498-43B3-948B-1728B52AA6E4}">
                <adec:decorative xmlns:adec="http://schemas.microsoft.com/office/drawing/2017/decorative" val="1"/>
              </a:ext>
            </a:extLst>
          </p:cNvPr>
          <p:cNvSpPr>
            <a:spLocks noMove="1" noResize="1"/>
          </p:cNvSpPr>
          <p:nvPr/>
        </p:nvSpPr>
        <p:spPr>
          <a:xfrm rot="18899994" flipH="1">
            <a:off x="10043497" y="655136"/>
            <a:ext cx="687473" cy="687473"/>
          </a:xfrm>
          <a:prstGeom prst="rect">
            <a:avLst/>
          </a:prstGeom>
          <a:solidFill>
            <a:srgbClr val="FFC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Freeform: Shape 15">
            <a:extLst>
              <a:ext uri="{FF2B5EF4-FFF2-40B4-BE49-F238E27FC236}">
                <a16:creationId xmlns:a16="http://schemas.microsoft.com/office/drawing/2014/main" id="{C571CBCE-8E2F-5831-13E0-8FD62A5025F5}"/>
              </a:ext>
              <a:ext uri="{C183D7F6-B498-43B3-948B-1728B52AA6E4}">
                <adec:decorative xmlns:adec="http://schemas.microsoft.com/office/drawing/2017/decorative" val="1"/>
              </a:ext>
            </a:extLst>
          </p:cNvPr>
          <p:cNvSpPr>
            <a:spLocks noMove="1" noResize="1"/>
          </p:cNvSpPr>
          <p:nvPr/>
        </p:nvSpPr>
        <p:spPr>
          <a:xfrm rot="10800009" flipH="1">
            <a:off x="9356643" y="0"/>
            <a:ext cx="2835353" cy="1480834"/>
          </a:xfrm>
          <a:custGeom>
            <a:avLst/>
            <a:gdLst>
              <a:gd name="f0" fmla="val 10800000"/>
              <a:gd name="f1" fmla="val 5400000"/>
              <a:gd name="f2" fmla="val 180"/>
              <a:gd name="f3" fmla="val w"/>
              <a:gd name="f4" fmla="val h"/>
              <a:gd name="f5" fmla="val 0"/>
              <a:gd name="f6" fmla="val 2835357"/>
              <a:gd name="f7" fmla="val 1480837"/>
              <a:gd name="f8" fmla="val 1552727"/>
              <a:gd name="f9" fmla="val 1223245"/>
              <a:gd name="f10" fmla="+- 0 0 -90"/>
              <a:gd name="f11" fmla="*/ f3 1 2835357"/>
              <a:gd name="f12" fmla="*/ f4 1 1480837"/>
              <a:gd name="f13" fmla="+- f7 0 f5"/>
              <a:gd name="f14" fmla="+- f6 0 f5"/>
              <a:gd name="f15" fmla="*/ f10 f0 1"/>
              <a:gd name="f16" fmla="*/ f14 1 2835357"/>
              <a:gd name="f17" fmla="*/ f13 1 1480837"/>
              <a:gd name="f18" fmla="*/ 2835357 f14 1"/>
              <a:gd name="f19" fmla="*/ 1480837 f13 1"/>
              <a:gd name="f20" fmla="*/ 0 f14 1"/>
              <a:gd name="f21" fmla="*/ 1552727 f14 1"/>
              <a:gd name="f22" fmla="*/ 0 f13 1"/>
              <a:gd name="f23" fmla="*/ 1223245 f13 1"/>
              <a:gd name="f24" fmla="*/ f15 1 f2"/>
              <a:gd name="f25" fmla="*/ f18 1 2835357"/>
              <a:gd name="f26" fmla="*/ f19 1 1480837"/>
              <a:gd name="f27" fmla="*/ f20 1 2835357"/>
              <a:gd name="f28" fmla="*/ f21 1 2835357"/>
              <a:gd name="f29" fmla="*/ f22 1 1480837"/>
              <a:gd name="f30" fmla="*/ f23 1 1480837"/>
              <a:gd name="f31" fmla="*/ f5 1 f16"/>
              <a:gd name="f32" fmla="*/ f6 1 f16"/>
              <a:gd name="f33" fmla="*/ f5 1 f17"/>
              <a:gd name="f34" fmla="*/ f7 1 f17"/>
              <a:gd name="f35" fmla="+- f24 0 f1"/>
              <a:gd name="f36" fmla="*/ f25 1 f16"/>
              <a:gd name="f37" fmla="*/ f26 1 f17"/>
              <a:gd name="f38" fmla="*/ f27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Lst>
            <a:rect l="f42" t="f45" r="f43" b="f44"/>
            <a:pathLst>
              <a:path w="2835357" h="1480837">
                <a:moveTo>
                  <a:pt x="f6" y="f7"/>
                </a:moveTo>
                <a:lnTo>
                  <a:pt x="f5" y="f7"/>
                </a:lnTo>
                <a:lnTo>
                  <a:pt x="f8" y="f5"/>
                </a:lnTo>
                <a:lnTo>
                  <a:pt x="f6" y="f9"/>
                </a:lnTo>
                <a:close/>
              </a:path>
            </a:pathLst>
          </a:custGeom>
          <a:solidFill>
            <a:srgbClr val="FFC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Isosceles Triangle 17">
            <a:extLst>
              <a:ext uri="{FF2B5EF4-FFF2-40B4-BE49-F238E27FC236}">
                <a16:creationId xmlns:a16="http://schemas.microsoft.com/office/drawing/2014/main" id="{E39FD4B9-4269-DC5B-B434-C7D3C79CBDF0}"/>
              </a:ext>
              <a:ext uri="{C183D7F6-B498-43B3-948B-1728B52AA6E4}">
                <adec:decorative xmlns:adec="http://schemas.microsoft.com/office/drawing/2017/decorative" val="1"/>
              </a:ext>
            </a:extLst>
          </p:cNvPr>
          <p:cNvSpPr>
            <a:spLocks noMove="1" noResize="1"/>
          </p:cNvSpPr>
          <p:nvPr/>
        </p:nvSpPr>
        <p:spPr>
          <a:xfrm flipH="1">
            <a:off x="7976347" y="6115498"/>
            <a:ext cx="1494513" cy="742501"/>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5B9BD5">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taslak, çizim, çizgi sanatı, taramalı çizim içeren bir resim&#10;&#10;Açıklama otomatik olarak oluşturuldu">
            <a:extLst>
              <a:ext uri="{FF2B5EF4-FFF2-40B4-BE49-F238E27FC236}">
                <a16:creationId xmlns:a16="http://schemas.microsoft.com/office/drawing/2014/main" id="{3F754200-5E11-EE43-7254-796E5B06D06F}"/>
              </a:ext>
            </a:extLst>
          </p:cNvPr>
          <p:cNvPicPr>
            <a:picLocks noChangeAspect="1"/>
          </p:cNvPicPr>
          <p:nvPr/>
        </p:nvPicPr>
        <p:blipFill>
          <a:blip r:embed="rId2"/>
          <a:srcRect b="13882"/>
          <a:stretch>
            <a:fillRect/>
          </a:stretch>
        </p:blipFill>
        <p:spPr>
          <a:xfrm>
            <a:off x="643463" y="5124325"/>
            <a:ext cx="10905070" cy="1713896"/>
          </a:xfrm>
          <a:prstGeom prst="rect">
            <a:avLst/>
          </a:prstGeom>
          <a:noFill/>
          <a:ln cap="flat">
            <a:noFill/>
          </a:ln>
        </p:spPr>
      </p:pic>
      <p:sp>
        <p:nvSpPr>
          <p:cNvPr id="9" name="Isosceles Triangle 19">
            <a:extLst>
              <a:ext uri="{FF2B5EF4-FFF2-40B4-BE49-F238E27FC236}">
                <a16:creationId xmlns:a16="http://schemas.microsoft.com/office/drawing/2014/main" id="{902784AF-7FAE-B324-ED95-A2E771175BC1}"/>
              </a:ext>
              <a:ext uri="{C183D7F6-B498-43B3-948B-1728B52AA6E4}">
                <adec:decorative xmlns:adec="http://schemas.microsoft.com/office/drawing/2017/decorative" val="1"/>
              </a:ext>
            </a:extLst>
          </p:cNvPr>
          <p:cNvSpPr>
            <a:spLocks noMove="1" noResize="1"/>
          </p:cNvSpPr>
          <p:nvPr/>
        </p:nvSpPr>
        <p:spPr>
          <a:xfrm flipH="1">
            <a:off x="7604077" y="6453140"/>
            <a:ext cx="814904" cy="404859"/>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5B9BD5">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TextBox 13">
            <a:extLst>
              <a:ext uri="{FF2B5EF4-FFF2-40B4-BE49-F238E27FC236}">
                <a16:creationId xmlns:a16="http://schemas.microsoft.com/office/drawing/2014/main" id="{993810E4-6837-5770-5F74-290339EB55E7}"/>
              </a:ext>
            </a:extLst>
          </p:cNvPr>
          <p:cNvSpPr txBox="1"/>
          <p:nvPr/>
        </p:nvSpPr>
        <p:spPr>
          <a:xfrm>
            <a:off x="1573051" y="2439472"/>
            <a:ext cx="4944974" cy="16281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50000"/>
              </a:lnSpc>
              <a:spcBef>
                <a:spcPts val="600"/>
              </a:spcBef>
              <a:spcAft>
                <a:spcPts val="1200"/>
              </a:spcAft>
              <a:buNone/>
              <a:tabLst/>
              <a:defRPr sz="1800" b="0" i="0" u="none" strike="noStrike" kern="0" cap="none" spc="0" baseline="0">
                <a:solidFill>
                  <a:srgbClr val="000000"/>
                </a:solidFill>
                <a:uFillTx/>
              </a:defRPr>
            </a:pPr>
            <a:r>
              <a:rPr lang="tr-TR" sz="3200" b="1" i="0" u="none" strike="noStrike" kern="1200" cap="none" spc="0" baseline="0">
                <a:solidFill>
                  <a:srgbClr val="221F20"/>
                </a:solidFill>
                <a:uFillTx/>
                <a:latin typeface="Cambria" pitchFamily="18"/>
                <a:ea typeface="Cambria" pitchFamily="18"/>
              </a:rPr>
              <a:t>ORYANTASYON SUNUMU</a:t>
            </a:r>
          </a:p>
          <a:p>
            <a:pPr marL="0" marR="0" lvl="0" indent="0" algn="ctr" defTabSz="914400" rtl="0" fontAlgn="auto" hangingPunct="1">
              <a:lnSpc>
                <a:spcPct val="150000"/>
              </a:lnSpc>
              <a:spcBef>
                <a:spcPts val="600"/>
              </a:spcBef>
              <a:spcAft>
                <a:spcPts val="1200"/>
              </a:spcAft>
              <a:buNone/>
              <a:tabLst/>
              <a:defRPr sz="1800" b="0" i="0" u="none" strike="noStrike" kern="0" cap="none" spc="0" baseline="0">
                <a:solidFill>
                  <a:srgbClr val="000000"/>
                </a:solidFill>
                <a:uFillTx/>
              </a:defRPr>
            </a:pPr>
            <a:r>
              <a:rPr lang="tr-TR" sz="2800" b="0" i="0" u="none" strike="noStrike" kern="1200" cap="none" spc="0" baseline="0">
                <a:solidFill>
                  <a:srgbClr val="221F20"/>
                </a:solidFill>
                <a:uFillTx/>
                <a:latin typeface="Cambria" pitchFamily="18"/>
                <a:ea typeface="Cambria" pitchFamily="18"/>
              </a:rPr>
              <a:t>EYLÜL</a:t>
            </a:r>
            <a:r>
              <a:rPr lang="tr-TR" sz="2800" b="1" i="0" u="none" strike="noStrike" kern="1200" cap="none" spc="0" baseline="0">
                <a:solidFill>
                  <a:srgbClr val="221F20"/>
                </a:solidFill>
                <a:uFillTx/>
                <a:latin typeface="Cambria" pitchFamily="18"/>
                <a:ea typeface="Cambria" pitchFamily="18"/>
              </a:rPr>
              <a:t> 2024</a:t>
            </a:r>
            <a:endParaRPr lang="en-US" sz="2800" b="1" i="0" u="none" strike="noStrike" kern="1200" cap="none" spc="0" baseline="0">
              <a:solidFill>
                <a:srgbClr val="53C5CF"/>
              </a:solidFill>
              <a:uFillTx/>
              <a:latin typeface="Cambria" pitchFamily="18"/>
              <a:ea typeface="Cambria" pitchFamily="18"/>
            </a:endParaRPr>
          </a:p>
        </p:txBody>
      </p:sp>
      <p:pic>
        <p:nvPicPr>
          <p:cNvPr id="11" name="Resim 5" descr="metin, yazı tipi, grafik, poster içeren bir resim">
            <a:extLst>
              <a:ext uri="{FF2B5EF4-FFF2-40B4-BE49-F238E27FC236}">
                <a16:creationId xmlns:a16="http://schemas.microsoft.com/office/drawing/2014/main" id="{7F8B8FCD-1EAA-3804-1920-76D67C9812D1}"/>
              </a:ext>
            </a:extLst>
          </p:cNvPr>
          <p:cNvPicPr>
            <a:picLocks noChangeAspect="1"/>
          </p:cNvPicPr>
          <p:nvPr/>
        </p:nvPicPr>
        <p:blipFill>
          <a:blip r:embed="rId3"/>
          <a:stretch>
            <a:fillRect/>
          </a:stretch>
        </p:blipFill>
        <p:spPr>
          <a:xfrm>
            <a:off x="8434087" y="2673458"/>
            <a:ext cx="1597849" cy="104765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B9F8DE60-9A6F-4886-57A2-7737A381E1CF}"/>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1B2D4B9E-712C-197B-E3FA-59B5752CA5B1}"/>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KAMPÜSLERİMİZ I TEKNOLOJİ VE EĞİTİM KAMPÜSÜ</a:t>
            </a:r>
          </a:p>
        </p:txBody>
      </p:sp>
      <p:sp>
        <p:nvSpPr>
          <p:cNvPr id="4" name="Metin kutusu 4">
            <a:extLst>
              <a:ext uri="{FF2B5EF4-FFF2-40B4-BE49-F238E27FC236}">
                <a16:creationId xmlns:a16="http://schemas.microsoft.com/office/drawing/2014/main" id="{6F4550D8-0D5D-C65C-DC60-CA20EE35EA0F}"/>
              </a:ext>
            </a:extLst>
          </p:cNvPr>
          <p:cNvSpPr txBox="1"/>
          <p:nvPr/>
        </p:nvSpPr>
        <p:spPr>
          <a:xfrm>
            <a:off x="1957730" y="1595481"/>
            <a:ext cx="8996626" cy="2764798"/>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Konya Ticaret Odası Teknoloji ve Eğitim Kampüsü (KTOTEK) içerisinde Mesleki Eğitim Merkezi (KTOMEM), Model Fabrika, Dış Ticaret Merkezi (KTODTM), Akıllı Teknolojiler Merkezi (AKİTEK), KTO Karatay Üniversitesi Ticaret ve Sanayi MYO ve Konya Ticaret Odası Fuar Şubesi bulunmaktadır.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Konya Ticaret Odası Teknoloji ve Eğitim Kampüsünde (KTOTEK) yeni teknolojilerin geliştirilmesi, bilgisayar yazılımları gibi konularda öğrencilere öncülük edilmektedir.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01E13A9C-6269-BF2B-9404-A4FE8FA09EB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48720A82-E31E-31C0-7AC0-2B9708A5AB04}"/>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KAMPÜSLERİMİZ I HAVACILIK EĞİTİM KAMPÜSÜ</a:t>
            </a:r>
          </a:p>
        </p:txBody>
      </p:sp>
      <p:pic>
        <p:nvPicPr>
          <p:cNvPr id="4" name="Resim 2" descr="çayır, sahne, yol, açık hava içeren bir resim&#10;&#10;Açıklama otomatik olarak oluşturuldu">
            <a:extLst>
              <a:ext uri="{FF2B5EF4-FFF2-40B4-BE49-F238E27FC236}">
                <a16:creationId xmlns:a16="http://schemas.microsoft.com/office/drawing/2014/main" id="{DEB830E0-9676-36B4-C6D8-7B18273E7F39}"/>
              </a:ext>
            </a:extLst>
          </p:cNvPr>
          <p:cNvPicPr>
            <a:picLocks noChangeAspect="1"/>
          </p:cNvPicPr>
          <p:nvPr/>
        </p:nvPicPr>
        <p:blipFill>
          <a:blip r:embed="rId3"/>
          <a:stretch>
            <a:fillRect/>
          </a:stretch>
        </p:blipFill>
        <p:spPr>
          <a:xfrm>
            <a:off x="1957730" y="1508183"/>
            <a:ext cx="8996626" cy="4912111"/>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888045D7-7F75-3DC1-5E49-BBFB2451A9FE}"/>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F37760F4-C7A6-FF09-3A94-150C8CD244BD}"/>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KAMPÜSLERİMİZ I HAVACILIK EĞİTİM KAMPÜSÜ</a:t>
            </a:r>
          </a:p>
        </p:txBody>
      </p:sp>
      <p:sp>
        <p:nvSpPr>
          <p:cNvPr id="4" name="Metin kutusu 4">
            <a:extLst>
              <a:ext uri="{FF2B5EF4-FFF2-40B4-BE49-F238E27FC236}">
                <a16:creationId xmlns:a16="http://schemas.microsoft.com/office/drawing/2014/main" id="{72FBB902-F063-8380-5340-B5F5FB5927E8}"/>
              </a:ext>
            </a:extLst>
          </p:cNvPr>
          <p:cNvSpPr txBox="1"/>
          <p:nvPr/>
        </p:nvSpPr>
        <p:spPr>
          <a:xfrm>
            <a:off x="1957730" y="1595481"/>
            <a:ext cx="8996626" cy="2764798"/>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libri" pitchFamily="34"/>
                <a:cs typeface="Times New Roman (Headings CS)"/>
              </a:rPr>
              <a:t>Uygulamalı Bilimler Yüksekokulu Pilotaj Bölümü öğrencilerine, Konya Eğribayat’ta yer alan Hava Parkında uluslararası düzeyde lisans eğitimi verilmektedir.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libri" pitchFamily="34"/>
                <a:cs typeface="Times New Roman (Headings CS)"/>
              </a:rPr>
              <a:t>Hava Parkımız; 1.200 metre çim pist, 1.500 metre asfalt pist, 1.500 metre taksi yolu ve uçak bakım hangarına sahiptir. Filomuzda  bulunan 4 adet planör, 8 adet eğitim uçağı ve 1 adet çeker uçak ve ALSIM AL250 simülatör ile Pilotaj Bölümü öğrencilerimiz gerçek bir uygulama eğitimi görmektedir.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C462D0A-B9FA-2C2D-B028-B07267D4BFF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FC05EAC4-ADA8-7CED-A8D3-34C1B4E6FCE4}"/>
              </a:ext>
            </a:extLst>
          </p:cNvPr>
          <p:cNvSpPr/>
          <p:nvPr/>
        </p:nvSpPr>
        <p:spPr>
          <a:xfrm>
            <a:off x="1987869" y="306896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İLETİŞİM KANALLARI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F067E68C-6779-4217-8B67-48669640778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539FFAC1-4C10-EF82-5232-7ACAC9945EEB}"/>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MUTLU ÜNİVERSİTE</a:t>
            </a:r>
          </a:p>
        </p:txBody>
      </p:sp>
      <p:sp>
        <p:nvSpPr>
          <p:cNvPr id="4" name="Metin kutusu 2">
            <a:extLst>
              <a:ext uri="{FF2B5EF4-FFF2-40B4-BE49-F238E27FC236}">
                <a16:creationId xmlns:a16="http://schemas.microsoft.com/office/drawing/2014/main" id="{4A07A52D-2B87-8903-F1C2-03CF7B7EB104}"/>
              </a:ext>
            </a:extLst>
          </p:cNvPr>
          <p:cNvSpPr txBox="1"/>
          <p:nvPr/>
        </p:nvSpPr>
        <p:spPr>
          <a:xfrm>
            <a:off x="1957730" y="1534024"/>
            <a:ext cx="4868585" cy="502695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KTO Karatay Üniversitesi’nin eğitim öğretim ve hizmet sunumunda, öğrencileri tarafından duyulan memnuniyetin arttırılması öncelikli hedefleri arasında yer almaktadır. </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Üniversitemiz tarafından sunulan hizmetlerin sürekli iyileştirilebilmesi için görüş ve önerileriniz hakkında </a:t>
            </a:r>
            <a:r>
              <a:rPr lang="tr-TR" sz="1800" b="1" i="0" u="none" strike="noStrike" kern="1200" cap="none" spc="0" baseline="0">
                <a:solidFill>
                  <a:srgbClr val="763E56"/>
                </a:solidFill>
                <a:uFillTx/>
                <a:latin typeface="Cambria" pitchFamily="18"/>
                <a:ea typeface="Cambria" pitchFamily="18"/>
              </a:rPr>
              <a:t>‘Mutlu Üniversite’ </a:t>
            </a:r>
            <a:r>
              <a:rPr lang="tr-TR" sz="1800" b="0" i="0" u="none" strike="noStrike" kern="1200" cap="none" spc="0" baseline="0">
                <a:solidFill>
                  <a:srgbClr val="000000"/>
                </a:solidFill>
                <a:uFillTx/>
                <a:latin typeface="Cambria" pitchFamily="18"/>
                <a:ea typeface="Cambria" pitchFamily="18"/>
              </a:rPr>
              <a:t>platformu üzerinden geri dönüş sağlayabilirsiniz.</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‘Mutlu Üniversite’ </a:t>
            </a:r>
            <a:r>
              <a:rPr lang="tr-TR" sz="1800" b="0" i="0" u="none" strike="noStrike" kern="1200" cap="none" spc="0" baseline="0">
                <a:solidFill>
                  <a:srgbClr val="000000"/>
                </a:solidFill>
                <a:uFillTx/>
                <a:latin typeface="Cambria" pitchFamily="18"/>
                <a:ea typeface="Cambria" pitchFamily="18"/>
              </a:rPr>
              <a:t>platformuna, </a:t>
            </a:r>
            <a:r>
              <a:rPr lang="tr-TR" sz="1800" b="0" i="0" u="none" strike="noStrike" kern="1200" cap="none" spc="0" baseline="0">
                <a:solidFill>
                  <a:srgbClr val="000000"/>
                </a:solidFill>
                <a:uFillTx/>
                <a:latin typeface="Cambria" pitchFamily="18"/>
                <a:ea typeface="Cambria" pitchFamily="18"/>
                <a:hlinkClick r:id="rId3">
                  <a:extLst>
                    <a:ext uri="{A12FA001-AC4F-418D-AE19-62706E023703}">
                      <ahyp:hlinkClr xmlns:ahyp="http://schemas.microsoft.com/office/drawing/2018/hyperlinkcolor" val="tx"/>
                    </a:ext>
                  </a:extLst>
                </a:hlinkClick>
              </a:rPr>
              <a:t>mutlu.karatay.edu.tr/index.html</a:t>
            </a:r>
            <a:r>
              <a:rPr lang="tr-TR" sz="1800" b="0" i="0" u="none" strike="noStrike" kern="1200" cap="none" spc="0" baseline="0">
                <a:solidFill>
                  <a:srgbClr val="000000"/>
                </a:solidFill>
                <a:uFillTx/>
                <a:latin typeface="Cambria" pitchFamily="18"/>
                <a:ea typeface="Cambria" pitchFamily="18"/>
              </a:rPr>
              <a:t> adresinden erişebilirsiniz.</a:t>
            </a:r>
          </a:p>
        </p:txBody>
      </p:sp>
      <p:pic>
        <p:nvPicPr>
          <p:cNvPr id="5" name="Resim 3" descr="grafik, logo, yazı tipi, grafik tasarım içeren bir resim&#10;&#10;Açıklama otomatik olarak oluşturuldu">
            <a:extLst>
              <a:ext uri="{FF2B5EF4-FFF2-40B4-BE49-F238E27FC236}">
                <a16:creationId xmlns:a16="http://schemas.microsoft.com/office/drawing/2014/main" id="{BDDF4CB8-54C8-6F83-D0E6-1D3677B1337A}"/>
              </a:ext>
            </a:extLst>
          </p:cNvPr>
          <p:cNvPicPr>
            <a:picLocks noChangeAspect="1"/>
          </p:cNvPicPr>
          <p:nvPr/>
        </p:nvPicPr>
        <p:blipFill>
          <a:blip r:embed="rId4"/>
          <a:stretch>
            <a:fillRect/>
          </a:stretch>
        </p:blipFill>
        <p:spPr>
          <a:xfrm>
            <a:off x="7357884" y="2432148"/>
            <a:ext cx="3596472" cy="1993693"/>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77B644B0-88DD-58FD-C692-9257988EC49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03CE6D05-088D-8E1A-0819-1FBB06752BA2}"/>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SOSYAL MEDYA</a:t>
            </a:r>
          </a:p>
        </p:txBody>
      </p:sp>
      <p:sp>
        <p:nvSpPr>
          <p:cNvPr id="4" name="Metin kutusu 2">
            <a:extLst>
              <a:ext uri="{FF2B5EF4-FFF2-40B4-BE49-F238E27FC236}">
                <a16:creationId xmlns:a16="http://schemas.microsoft.com/office/drawing/2014/main" id="{CD941B97-143C-DC39-7AEA-D9C2F879B939}"/>
              </a:ext>
            </a:extLst>
          </p:cNvPr>
          <p:cNvSpPr txBox="1"/>
          <p:nvPr/>
        </p:nvSpPr>
        <p:spPr>
          <a:xfrm>
            <a:off x="1957730" y="1534024"/>
            <a:ext cx="9576081" cy="1933800"/>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Üniversitemiz tarafından düzenlenen bilimsel, kültürel, sanatsal, sportif faaliyetler ve etkinliklerden daha etkili bir şekilde haberdar olmak için üniversitemizin kurumsal sosyal medya hesaplarını takip edebilirsiniz.</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Ayrıca soru ve taleplerinizi de sosyal medya kanallarımız vasıtasıyla iletebilirsiniz.</a:t>
            </a:r>
          </a:p>
        </p:txBody>
      </p:sp>
      <p:pic>
        <p:nvPicPr>
          <p:cNvPr id="5" name="Resim 5" descr="simge, sembol, logo, yazı tipi, metin içeren bir resim&#10;&#10;Açıklama otomatik olarak oluşturuldu">
            <a:extLst>
              <a:ext uri="{FF2B5EF4-FFF2-40B4-BE49-F238E27FC236}">
                <a16:creationId xmlns:a16="http://schemas.microsoft.com/office/drawing/2014/main" id="{995A2B19-00E4-C574-2C5C-258265453878}"/>
              </a:ext>
            </a:extLst>
          </p:cNvPr>
          <p:cNvPicPr>
            <a:picLocks noChangeAspect="1"/>
          </p:cNvPicPr>
          <p:nvPr/>
        </p:nvPicPr>
        <p:blipFill>
          <a:blip r:embed="rId3"/>
          <a:stretch>
            <a:fillRect/>
          </a:stretch>
        </p:blipFill>
        <p:spPr>
          <a:xfrm>
            <a:off x="5335267" y="4217093"/>
            <a:ext cx="1582232" cy="1661803"/>
          </a:xfrm>
          <a:prstGeom prst="rect">
            <a:avLst/>
          </a:prstGeom>
          <a:noFill/>
          <a:ln cap="flat">
            <a:noFill/>
          </a:ln>
          <a:effectLst>
            <a:outerShdw dir="16200000" algn="tl">
              <a:srgbClr val="000000">
                <a:alpha val="70000"/>
              </a:srgbClr>
            </a:outerShdw>
          </a:effectLst>
        </p:spPr>
      </p:pic>
      <p:pic>
        <p:nvPicPr>
          <p:cNvPr id="6" name="Resim 7" descr="yazı tipi, logo, simge, sembol, beyaz içeren bir resim&#10;&#10;Açıklama otomatik olarak oluşturuldu">
            <a:extLst>
              <a:ext uri="{FF2B5EF4-FFF2-40B4-BE49-F238E27FC236}">
                <a16:creationId xmlns:a16="http://schemas.microsoft.com/office/drawing/2014/main" id="{9139C90A-DF01-68B0-D52C-718FF44607D9}"/>
              </a:ext>
            </a:extLst>
          </p:cNvPr>
          <p:cNvPicPr>
            <a:picLocks noChangeAspect="1"/>
          </p:cNvPicPr>
          <p:nvPr/>
        </p:nvPicPr>
        <p:blipFill>
          <a:blip r:embed="rId4"/>
          <a:stretch>
            <a:fillRect/>
          </a:stretch>
        </p:blipFill>
        <p:spPr>
          <a:xfrm>
            <a:off x="3572323" y="4217093"/>
            <a:ext cx="1582232" cy="1661803"/>
          </a:xfrm>
          <a:prstGeom prst="rect">
            <a:avLst/>
          </a:prstGeom>
          <a:noFill/>
          <a:ln cap="flat">
            <a:noFill/>
          </a:ln>
          <a:effectLst>
            <a:outerShdw dir="16200000" algn="tl">
              <a:srgbClr val="000000">
                <a:alpha val="70000"/>
              </a:srgbClr>
            </a:outerShdw>
          </a:effectLst>
        </p:spPr>
      </p:pic>
      <p:pic>
        <p:nvPicPr>
          <p:cNvPr id="7" name="Resim 9" descr="metin, grafik, yazı tipi, logo içeren bir resim&#10;&#10;Açıklama otomatik olarak oluşturuldu">
            <a:extLst>
              <a:ext uri="{FF2B5EF4-FFF2-40B4-BE49-F238E27FC236}">
                <a16:creationId xmlns:a16="http://schemas.microsoft.com/office/drawing/2014/main" id="{8E6ED192-305D-B99D-F577-8C7778D9FA74}"/>
              </a:ext>
            </a:extLst>
          </p:cNvPr>
          <p:cNvPicPr>
            <a:picLocks noChangeAspect="1"/>
          </p:cNvPicPr>
          <p:nvPr/>
        </p:nvPicPr>
        <p:blipFill>
          <a:blip r:embed="rId5"/>
          <a:stretch>
            <a:fillRect/>
          </a:stretch>
        </p:blipFill>
        <p:spPr>
          <a:xfrm>
            <a:off x="8814825" y="4213381"/>
            <a:ext cx="1582232" cy="1661803"/>
          </a:xfrm>
          <a:prstGeom prst="rect">
            <a:avLst/>
          </a:prstGeom>
          <a:noFill/>
          <a:ln cap="flat">
            <a:noFill/>
          </a:ln>
          <a:effectLst>
            <a:outerShdw dir="16200000" algn="tl">
              <a:srgbClr val="000000">
                <a:alpha val="70000"/>
              </a:srgbClr>
            </a:outerShdw>
          </a:effectLst>
        </p:spPr>
      </p:pic>
      <p:pic>
        <p:nvPicPr>
          <p:cNvPr id="8" name="Resim 12" descr="metin, yazı tipi, grafik, logo içeren bir resim&#10;&#10;Açıklama otomatik olarak oluşturuldu">
            <a:extLst>
              <a:ext uri="{FF2B5EF4-FFF2-40B4-BE49-F238E27FC236}">
                <a16:creationId xmlns:a16="http://schemas.microsoft.com/office/drawing/2014/main" id="{882A55A3-0B39-ED1F-AA45-E5638BB01A1F}"/>
              </a:ext>
            </a:extLst>
          </p:cNvPr>
          <p:cNvPicPr>
            <a:picLocks noChangeAspect="1"/>
          </p:cNvPicPr>
          <p:nvPr/>
        </p:nvPicPr>
        <p:blipFill>
          <a:blip r:embed="rId6"/>
          <a:stretch>
            <a:fillRect/>
          </a:stretch>
        </p:blipFill>
        <p:spPr>
          <a:xfrm>
            <a:off x="10538789" y="4213381"/>
            <a:ext cx="1582232" cy="1661803"/>
          </a:xfrm>
          <a:prstGeom prst="rect">
            <a:avLst/>
          </a:prstGeom>
          <a:noFill/>
          <a:ln cap="flat">
            <a:noFill/>
          </a:ln>
          <a:effectLst>
            <a:outerShdw dir="16200000" algn="tl">
              <a:srgbClr val="000000">
                <a:alpha val="70000"/>
              </a:srgbClr>
            </a:outerShdw>
          </a:effectLst>
        </p:spPr>
      </p:pic>
      <p:pic>
        <p:nvPicPr>
          <p:cNvPr id="9" name="Resim 14" descr="metin, yazı tipi, logo, grafik içeren bir resim&#10;&#10;Açıklama otomatik olarak oluşturuldu">
            <a:extLst>
              <a:ext uri="{FF2B5EF4-FFF2-40B4-BE49-F238E27FC236}">
                <a16:creationId xmlns:a16="http://schemas.microsoft.com/office/drawing/2014/main" id="{42234731-D544-4744-3A23-C1D7DCE1813F}"/>
              </a:ext>
            </a:extLst>
          </p:cNvPr>
          <p:cNvPicPr>
            <a:picLocks noChangeAspect="1"/>
          </p:cNvPicPr>
          <p:nvPr/>
        </p:nvPicPr>
        <p:blipFill>
          <a:blip r:embed="rId7"/>
          <a:stretch>
            <a:fillRect/>
          </a:stretch>
        </p:blipFill>
        <p:spPr>
          <a:xfrm>
            <a:off x="7051889" y="4217093"/>
            <a:ext cx="1666082" cy="1658090"/>
          </a:xfrm>
          <a:prstGeom prst="rect">
            <a:avLst/>
          </a:prstGeom>
          <a:noFill/>
          <a:ln cap="flat">
            <a:noFill/>
          </a:ln>
          <a:effectLst>
            <a:outerShdw dir="16200000" algn="tl">
              <a:srgbClr val="000000">
                <a:alpha val="70000"/>
              </a:srgbClr>
            </a:outerShdw>
          </a:effectLst>
        </p:spPr>
      </p:pic>
      <p:pic>
        <p:nvPicPr>
          <p:cNvPr id="10" name="Resim 16" descr="metin, grafik, ekran görüntüsü, yazı tipi içeren bir resim&#10;&#10;Açıklama otomatik olarak oluşturuldu">
            <a:extLst>
              <a:ext uri="{FF2B5EF4-FFF2-40B4-BE49-F238E27FC236}">
                <a16:creationId xmlns:a16="http://schemas.microsoft.com/office/drawing/2014/main" id="{AFBA4B15-C019-AF6D-F223-487B09B28E35}"/>
              </a:ext>
            </a:extLst>
          </p:cNvPr>
          <p:cNvPicPr>
            <a:picLocks noChangeAspect="1"/>
          </p:cNvPicPr>
          <p:nvPr/>
        </p:nvPicPr>
        <p:blipFill>
          <a:blip r:embed="rId8"/>
          <a:stretch>
            <a:fillRect/>
          </a:stretch>
        </p:blipFill>
        <p:spPr>
          <a:xfrm>
            <a:off x="1774868" y="4217093"/>
            <a:ext cx="1640762" cy="1661803"/>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F061614-4F21-762B-7FB6-E62E82910602}"/>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1B512E3B-1D80-9B29-DC5D-C2A39673596B}"/>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KURUMSAL WEB SİTESİ</a:t>
            </a:r>
          </a:p>
        </p:txBody>
      </p:sp>
      <p:sp>
        <p:nvSpPr>
          <p:cNvPr id="4" name="Metin kutusu 2">
            <a:extLst>
              <a:ext uri="{FF2B5EF4-FFF2-40B4-BE49-F238E27FC236}">
                <a16:creationId xmlns:a16="http://schemas.microsoft.com/office/drawing/2014/main" id="{F43B2E3F-1DE3-CEE8-B5A9-2D32717AE182}"/>
              </a:ext>
            </a:extLst>
          </p:cNvPr>
          <p:cNvSpPr txBox="1"/>
          <p:nvPr/>
        </p:nvSpPr>
        <p:spPr>
          <a:xfrm>
            <a:off x="1957730" y="1534024"/>
            <a:ext cx="8996626" cy="1933800"/>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Üniversitemiz ile ilgili tüm bilgiler, öğrencileri ilgilendiren tüm önemli duyuruların takibi, düzenlenen bilimsel, kültürel, sanatsal, sportif faaliyetler ve öğrenci topluluklarının etkinliklerini kurumsal web sitemiz üzerinden takip edebilirsiniz.</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Kurumsal web sitesine, </a:t>
            </a:r>
            <a:r>
              <a:rPr lang="tr-TR" sz="1800" b="0" i="0" u="none" strike="noStrike" kern="1200" cap="none" spc="0" baseline="0">
                <a:solidFill>
                  <a:srgbClr val="000000"/>
                </a:solidFill>
                <a:uFillTx/>
                <a:latin typeface="Cambria" pitchFamily="18"/>
                <a:ea typeface="Cambria" pitchFamily="18"/>
                <a:hlinkClick r:id="rId3">
                  <a:extLst>
                    <a:ext uri="{A12FA001-AC4F-418D-AE19-62706E023703}">
                      <ahyp:hlinkClr xmlns:ahyp="http://schemas.microsoft.com/office/drawing/2018/hyperlinkcolor" val="tx"/>
                    </a:ext>
                  </a:extLst>
                </a:hlinkClick>
              </a:rPr>
              <a:t>www.karatay.edu.tr</a:t>
            </a:r>
            <a:r>
              <a:rPr lang="tr-TR" sz="1800" b="0" i="0" u="none" strike="noStrike" kern="1200" cap="none" spc="0" baseline="0">
                <a:solidFill>
                  <a:srgbClr val="000000"/>
                </a:solidFill>
                <a:uFillTx/>
                <a:latin typeface="Cambria" pitchFamily="18"/>
                <a:ea typeface="Cambria" pitchFamily="18"/>
              </a:rPr>
              <a:t> adresinden ulaşabilirsiniz.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19">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C0465083-D1E7-1FCD-4C45-6D2CA0FEB33F}"/>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C9A51756-B5C0-CEA4-3750-74FCAE2C5491}"/>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KURUMSAL WEB SİTESİ</a:t>
            </a:r>
          </a:p>
        </p:txBody>
      </p:sp>
      <p:pic>
        <p:nvPicPr>
          <p:cNvPr id="4" name="Resim 3" descr="metin, ekran görüntüsü, web sitesi, yazılım içeren bir resim&#10;&#10;Açıklama otomatik olarak oluşturuldu">
            <a:extLst>
              <a:ext uri="{FF2B5EF4-FFF2-40B4-BE49-F238E27FC236}">
                <a16:creationId xmlns:a16="http://schemas.microsoft.com/office/drawing/2014/main" id="{C55C9D1F-5717-5DA3-657B-A5B84356C1AA}"/>
              </a:ext>
            </a:extLst>
          </p:cNvPr>
          <p:cNvPicPr>
            <a:picLocks noChangeAspect="1"/>
          </p:cNvPicPr>
          <p:nvPr/>
        </p:nvPicPr>
        <p:blipFill>
          <a:blip r:embed="rId3"/>
          <a:stretch>
            <a:fillRect/>
          </a:stretch>
        </p:blipFill>
        <p:spPr>
          <a:xfrm>
            <a:off x="2598578" y="1330854"/>
            <a:ext cx="7976174" cy="5193289"/>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B8338704-8AA9-04D9-E704-A1544819CE4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40247366-1C1D-4EE0-6262-20984FA7532B}"/>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KURUMSAL WEB SİTESİ</a:t>
            </a:r>
          </a:p>
        </p:txBody>
      </p:sp>
      <p:pic>
        <p:nvPicPr>
          <p:cNvPr id="4" name="Resim 2" descr="metin, ekran görüntüsü, web sitesi, yazılım içeren bir resim&#10;&#10;Açıklama otomatik olarak oluşturuldu">
            <a:extLst>
              <a:ext uri="{FF2B5EF4-FFF2-40B4-BE49-F238E27FC236}">
                <a16:creationId xmlns:a16="http://schemas.microsoft.com/office/drawing/2014/main" id="{39DCE9F3-78A0-8A21-BE91-5AFE74001D00}"/>
              </a:ext>
            </a:extLst>
          </p:cNvPr>
          <p:cNvPicPr>
            <a:picLocks noChangeAspect="1"/>
          </p:cNvPicPr>
          <p:nvPr/>
        </p:nvPicPr>
        <p:blipFill>
          <a:blip r:embed="rId3"/>
          <a:stretch>
            <a:fillRect/>
          </a:stretch>
        </p:blipFill>
        <p:spPr>
          <a:xfrm>
            <a:off x="2514609" y="1445108"/>
            <a:ext cx="7882868" cy="5125550"/>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880A06C-ACCC-29AB-FF90-71FAA27CD34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96ADE56D-1937-0CC4-CC0A-ACE7FDDA70CE}"/>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PROGRAM FOTOĞRAFLARININ TALEBİ</a:t>
            </a:r>
          </a:p>
        </p:txBody>
      </p:sp>
      <p:sp>
        <p:nvSpPr>
          <p:cNvPr id="4" name="Metin kutusu 2">
            <a:extLst>
              <a:ext uri="{FF2B5EF4-FFF2-40B4-BE49-F238E27FC236}">
                <a16:creationId xmlns:a16="http://schemas.microsoft.com/office/drawing/2014/main" id="{B125407B-930F-2800-B4E8-2E9D04CA9D87}"/>
              </a:ext>
            </a:extLst>
          </p:cNvPr>
          <p:cNvSpPr txBox="1"/>
          <p:nvPr/>
        </p:nvSpPr>
        <p:spPr>
          <a:xfrm>
            <a:off x="1957730" y="1534024"/>
            <a:ext cx="8996626" cy="3595795"/>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Bilimsel, kültürel, sanatsal ve sportif etkinliklerde fotoğraf ve/veya video çekim talepleriniz için </a:t>
            </a:r>
            <a:r>
              <a:rPr lang="tr-TR" sz="1800" b="1" i="0" u="none" strike="noStrike" kern="1200" cap="none" spc="0" baseline="0">
                <a:solidFill>
                  <a:srgbClr val="763E56"/>
                </a:solidFill>
                <a:uFillTx/>
                <a:latin typeface="Cambria" pitchFamily="18"/>
                <a:ea typeface="Cambria" pitchFamily="18"/>
              </a:rPr>
              <a:t>‘Fotoğraf ve Video Çekimi İstek Formu’</a:t>
            </a:r>
            <a:r>
              <a:rPr lang="tr-TR" sz="1800" b="0" i="0" u="none" strike="noStrike" kern="1200" cap="none" spc="0" baseline="0">
                <a:solidFill>
                  <a:srgbClr val="000000"/>
                </a:solidFill>
                <a:uFillTx/>
                <a:latin typeface="Cambria" pitchFamily="18"/>
                <a:ea typeface="Cambria" pitchFamily="18"/>
              </a:rPr>
              <a:t>nu doldurmanız gerekmektedir. İlgili etkinlikten en az 10 gün önce formun doldurularak EBYS üzerinden Kurumsal İletişim ve Tanıtım Direktörlüğüne ulaştırılması gerekmektedir. Bu konuda Fakülte Sekreterliğiniz ile iletişime geçmelisiniz.</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Gerçekleştirilen etkinliklerin fotoğraf ve/veya video kayıtlarını ise Kurumsal İletişim ve Tanıtım Direktörlüğü’nden bizzat flash bellek ile teslim alabilirsiniz. Ayrıca </a:t>
            </a:r>
            <a:r>
              <a:rPr lang="tr-TR" sz="1800" b="0" i="0" u="none" strike="noStrike" kern="1200" cap="none" spc="0" baseline="0">
                <a:solidFill>
                  <a:srgbClr val="000000"/>
                </a:solidFill>
                <a:uFillTx/>
                <a:latin typeface="Cambria" pitchFamily="18"/>
                <a:ea typeface="Cambria" pitchFamily="18"/>
                <a:hlinkClick r:id="rId3">
                  <a:extLst>
                    <a:ext uri="{A12FA001-AC4F-418D-AE19-62706E023703}">
                      <ahyp:hlinkClr xmlns:ahyp="http://schemas.microsoft.com/office/drawing/2018/hyperlinkcolor" val="tx"/>
                    </a:ext>
                  </a:extLst>
                </a:hlinkClick>
              </a:rPr>
              <a:t>akif.ergurum@karatay.edu.tr</a:t>
            </a:r>
            <a:r>
              <a:rPr lang="tr-TR" sz="1800" b="0" i="0" u="none" strike="noStrike" kern="1200" cap="none" spc="0" baseline="0">
                <a:solidFill>
                  <a:srgbClr val="000000"/>
                </a:solidFill>
                <a:uFillTx/>
                <a:latin typeface="Cambria" pitchFamily="18"/>
                <a:ea typeface="Cambria" pitchFamily="18"/>
              </a:rPr>
              <a:t> adresine e-mail atarak da talepte bulunabilirsiniz.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3FEB77D9-989E-0421-66BE-75E8EFDB11D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8359B333-92D0-5232-A1CF-C2F1A2C0F38E}"/>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TARİHÇE</a:t>
            </a:r>
          </a:p>
        </p:txBody>
      </p:sp>
      <p:grpSp>
        <p:nvGrpSpPr>
          <p:cNvPr id="4" name="Diyagram 2">
            <a:extLst>
              <a:ext uri="{FF2B5EF4-FFF2-40B4-BE49-F238E27FC236}">
                <a16:creationId xmlns:a16="http://schemas.microsoft.com/office/drawing/2014/main" id="{9EA5F300-9EBE-1BEE-2A16-E57CCAF9ACA7}"/>
              </a:ext>
            </a:extLst>
          </p:cNvPr>
          <p:cNvGrpSpPr/>
          <p:nvPr/>
        </p:nvGrpSpPr>
        <p:grpSpPr>
          <a:xfrm>
            <a:off x="2652912" y="2007272"/>
            <a:ext cx="8147697" cy="3620100"/>
            <a:chOff x="2652912" y="2007272"/>
            <a:chExt cx="8147697" cy="3620100"/>
          </a:xfrm>
        </p:grpSpPr>
        <p:sp>
          <p:nvSpPr>
            <p:cNvPr id="5" name="Serbest Form: Şekil 4">
              <a:extLst>
                <a:ext uri="{FF2B5EF4-FFF2-40B4-BE49-F238E27FC236}">
                  <a16:creationId xmlns:a16="http://schemas.microsoft.com/office/drawing/2014/main" id="{FF5DE1E6-67D1-D457-4B8D-4CB7D376E5D2}"/>
                </a:ext>
              </a:extLst>
            </p:cNvPr>
            <p:cNvSpPr/>
            <p:nvPr/>
          </p:nvSpPr>
          <p:spPr>
            <a:xfrm>
              <a:off x="2652912" y="3113568"/>
              <a:ext cx="2231675" cy="1526115"/>
            </a:xfrm>
            <a:custGeom>
              <a:avLst/>
              <a:gdLst>
                <a:gd name="f0" fmla="val 10800000"/>
                <a:gd name="f1" fmla="val 5400000"/>
                <a:gd name="f2" fmla="val 180"/>
                <a:gd name="f3" fmla="val w"/>
                <a:gd name="f4" fmla="val h"/>
                <a:gd name="f5" fmla="val 0"/>
                <a:gd name="f6" fmla="val 2231671"/>
                <a:gd name="f7" fmla="val 1526114"/>
                <a:gd name="f8" fmla="val 152611"/>
                <a:gd name="f9" fmla="val 68326"/>
                <a:gd name="f10" fmla="val 2079060"/>
                <a:gd name="f11" fmla="val 2163345"/>
                <a:gd name="f12" fmla="val 1373503"/>
                <a:gd name="f13" fmla="val 1457788"/>
                <a:gd name="f14" fmla="+- 0 0 -90"/>
                <a:gd name="f15" fmla="*/ f3 1 2231671"/>
                <a:gd name="f16" fmla="*/ f4 1 1526114"/>
                <a:gd name="f17" fmla="+- f7 0 f5"/>
                <a:gd name="f18" fmla="+- f6 0 f5"/>
                <a:gd name="f19" fmla="*/ f14 f0 1"/>
                <a:gd name="f20" fmla="*/ f18 1 2231671"/>
                <a:gd name="f21" fmla="*/ f17 1 1526114"/>
                <a:gd name="f22" fmla="*/ 0 f18 1"/>
                <a:gd name="f23" fmla="*/ 152611 f17 1"/>
                <a:gd name="f24" fmla="*/ 152611 f18 1"/>
                <a:gd name="f25" fmla="*/ 0 f17 1"/>
                <a:gd name="f26" fmla="*/ 2079060 f18 1"/>
                <a:gd name="f27" fmla="*/ 2231671 f18 1"/>
                <a:gd name="f28" fmla="*/ 1373503 f17 1"/>
                <a:gd name="f29" fmla="*/ 1526114 f17 1"/>
                <a:gd name="f30" fmla="*/ f19 1 f2"/>
                <a:gd name="f31" fmla="*/ f22 1 2231671"/>
                <a:gd name="f32" fmla="*/ f23 1 1526114"/>
                <a:gd name="f33" fmla="*/ f24 1 2231671"/>
                <a:gd name="f34" fmla="*/ f25 1 1526114"/>
                <a:gd name="f35" fmla="*/ f26 1 2231671"/>
                <a:gd name="f36" fmla="*/ f27 1 2231671"/>
                <a:gd name="f37" fmla="*/ f28 1 1526114"/>
                <a:gd name="f38" fmla="*/ f29 1 152611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231671" h="152611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63E56"/>
              </a:solidFill>
              <a:prstDash val="solid"/>
              <a:miter/>
            </a:ln>
          </p:spPr>
          <p:txBody>
            <a:bodyPr vert="horz" wrap="square" lIns="158941" tIns="158941" rIns="158941" bIns="485967" anchor="t" anchorCtr="1" compatLnSpc="1">
              <a:noAutofit/>
            </a:bodyPr>
            <a:lstStyle/>
            <a:p>
              <a:pPr marL="171450" marR="0" lvl="1" indent="-171450" algn="ctr"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tr-TR" sz="1600" b="0" i="0" u="none" strike="noStrike" kern="1200" cap="none" spc="0" baseline="0">
                  <a:solidFill>
                    <a:srgbClr val="000000"/>
                  </a:solidFill>
                  <a:uFillTx/>
                  <a:latin typeface="Cambria" pitchFamily="18"/>
                  <a:ea typeface="Cambria" pitchFamily="18"/>
                </a:rPr>
                <a:t>Karatay Medresesi</a:t>
              </a:r>
            </a:p>
          </p:txBody>
        </p:sp>
        <p:sp>
          <p:nvSpPr>
            <p:cNvPr id="6" name="Serbest Form: Şekil 5">
              <a:extLst>
                <a:ext uri="{FF2B5EF4-FFF2-40B4-BE49-F238E27FC236}">
                  <a16:creationId xmlns:a16="http://schemas.microsoft.com/office/drawing/2014/main" id="{31AA2C4B-FF06-741D-5DF2-F752149459AE}"/>
                </a:ext>
              </a:extLst>
            </p:cNvPr>
            <p:cNvSpPr/>
            <p:nvPr/>
          </p:nvSpPr>
          <p:spPr>
            <a:xfrm>
              <a:off x="3857076" y="3147931"/>
              <a:ext cx="2479441" cy="2479441"/>
            </a:xfrm>
            <a:custGeom>
              <a:avLst/>
              <a:gdLst>
                <a:gd name="f0" fmla="val 10800000"/>
                <a:gd name="f1" fmla="val 5400000"/>
                <a:gd name="f2" fmla="val 180"/>
                <a:gd name="f3" fmla="val w"/>
                <a:gd name="f4" fmla="val h"/>
                <a:gd name="f5" fmla="val 0"/>
                <a:gd name="f6" fmla="val 2479443"/>
                <a:gd name="f7" fmla="+- 0 0 6937949"/>
                <a:gd name="f8" fmla="val 197622"/>
                <a:gd name="f9" fmla="val 1831520"/>
                <a:gd name="f10" fmla="val 251480"/>
                <a:gd name="f11" fmla="val 1800935"/>
                <a:gd name="f12" fmla="val 1136477"/>
                <a:gd name="f13" fmla="val 9024489"/>
                <a:gd name="f14" fmla="val 2137402"/>
                <a:gd name="f15" fmla="val 1867591"/>
                <a:gd name="f16" fmla="val 2254892"/>
                <a:gd name="f17" fmla="val 1816227"/>
                <a:gd name="f18" fmla="val 2263099"/>
                <a:gd name="f19" fmla="val 1938973"/>
                <a:gd name="f20" fmla="val 2227282"/>
                <a:gd name="f21" fmla="val 1918633"/>
                <a:gd name="f22" fmla="val 1198414"/>
                <a:gd name="f23" fmla="val 2070425"/>
                <a:gd name="f24" fmla="val 6954064"/>
                <a:gd name="f25" fmla="+- 0 0 -330"/>
                <a:gd name="f26" fmla="+- 0 0 -119"/>
                <a:gd name="f27" fmla="+- 0 0 -29"/>
                <a:gd name="f28" fmla="+- 0 0 -299"/>
                <a:gd name="f29" fmla="*/ f3 1 2479443"/>
                <a:gd name="f30" fmla="*/ f4 1 2479443"/>
                <a:gd name="f31" fmla="+- f6 0 f5"/>
                <a:gd name="f32" fmla="*/ f25 f0 1"/>
                <a:gd name="f33" fmla="*/ f26 f0 1"/>
                <a:gd name="f34" fmla="*/ f27 f0 1"/>
                <a:gd name="f35" fmla="*/ f28 f0 1"/>
                <a:gd name="f36" fmla="*/ f31 1 2479443"/>
                <a:gd name="f37" fmla="*/ f32 1 f2"/>
                <a:gd name="f38" fmla="*/ f33 1 f2"/>
                <a:gd name="f39" fmla="*/ f34 1 f2"/>
                <a:gd name="f40" fmla="*/ f35 1 f2"/>
                <a:gd name="f41" fmla="*/ 224551 1 f36"/>
                <a:gd name="f42" fmla="*/ 1816227 1 f36"/>
                <a:gd name="f43" fmla="*/ 2263099 1 f36"/>
                <a:gd name="f44" fmla="*/ 1938973 1 f36"/>
                <a:gd name="f45" fmla="*/ 2254892 1 f36"/>
                <a:gd name="f46" fmla="*/ 2137402 1 f36"/>
                <a:gd name="f47" fmla="*/ 1867591 1 f36"/>
                <a:gd name="f48" fmla="*/ 392315 1 f36"/>
                <a:gd name="f49" fmla="*/ 2087128 1 f36"/>
                <a:gd name="f50" fmla="+- f37 0 f1"/>
                <a:gd name="f51" fmla="+- f38 0 f1"/>
                <a:gd name="f52" fmla="+- f39 0 f1"/>
                <a:gd name="f53" fmla="+- f40 0 f1"/>
                <a:gd name="f54" fmla="*/ f48 f29 1"/>
                <a:gd name="f55" fmla="*/ f49 f29 1"/>
                <a:gd name="f56" fmla="*/ f49 f30 1"/>
                <a:gd name="f57" fmla="*/ f48 f30 1"/>
                <a:gd name="f58" fmla="*/ f41 f29 1"/>
                <a:gd name="f59" fmla="*/ f42 f30 1"/>
                <a:gd name="f60" fmla="*/ f43 f29 1"/>
                <a:gd name="f61" fmla="*/ f44 f30 1"/>
                <a:gd name="f62" fmla="*/ f45 f29 1"/>
                <a:gd name="f63" fmla="*/ f46 f29 1"/>
                <a:gd name="f64" fmla="*/ f47 f30 1"/>
              </a:gdLst>
              <a:ahLst/>
              <a:cxnLst>
                <a:cxn ang="3cd4">
                  <a:pos x="hc" y="t"/>
                </a:cxn>
                <a:cxn ang="0">
                  <a:pos x="r" y="vc"/>
                </a:cxn>
                <a:cxn ang="cd4">
                  <a:pos x="hc" y="b"/>
                </a:cxn>
                <a:cxn ang="cd2">
                  <a:pos x="l" y="vc"/>
                </a:cxn>
                <a:cxn ang="f50">
                  <a:pos x="f58" y="f59"/>
                </a:cxn>
                <a:cxn ang="f51">
                  <a:pos x="f60" y="f61"/>
                </a:cxn>
                <a:cxn ang="f52">
                  <a:pos x="f62" y="f59"/>
                </a:cxn>
                <a:cxn ang="f53">
                  <a:pos x="f63" y="f64"/>
                </a:cxn>
              </a:cxnLst>
              <a:rect l="f54" t="f57" r="f55" b="f56"/>
              <a:pathLst>
                <a:path w="2479443" h="2479443">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2C8087"/>
            </a:solidFill>
            <a:ln cap="flat">
              <a:noFill/>
              <a:prstDash val="solid"/>
            </a:ln>
            <a:effectLst>
              <a:outerShdw dist="19046" dir="5400000" algn="tl">
                <a:srgbClr val="000000">
                  <a:alpha val="63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000000"/>
                </a:solidFill>
                <a:uFillTx/>
                <a:latin typeface="Aptos"/>
              </a:endParaRPr>
            </a:p>
          </p:txBody>
        </p:sp>
        <p:sp>
          <p:nvSpPr>
            <p:cNvPr id="7" name="Serbest Form: Şekil 6">
              <a:extLst>
                <a:ext uri="{FF2B5EF4-FFF2-40B4-BE49-F238E27FC236}">
                  <a16:creationId xmlns:a16="http://schemas.microsoft.com/office/drawing/2014/main" id="{6472FAA5-956E-7BC7-A195-E29A818B316A}"/>
                </a:ext>
              </a:extLst>
            </p:cNvPr>
            <p:cNvSpPr/>
            <p:nvPr/>
          </p:nvSpPr>
          <p:spPr>
            <a:xfrm>
              <a:off x="3254779" y="4312657"/>
              <a:ext cx="1644712" cy="654052"/>
            </a:xfrm>
            <a:custGeom>
              <a:avLst/>
              <a:gdLst>
                <a:gd name="f0" fmla="val 10800000"/>
                <a:gd name="f1" fmla="val 5400000"/>
                <a:gd name="f2" fmla="val 180"/>
                <a:gd name="f3" fmla="val w"/>
                <a:gd name="f4" fmla="val h"/>
                <a:gd name="f5" fmla="val 0"/>
                <a:gd name="f6" fmla="val 1644715"/>
                <a:gd name="f7" fmla="val 654049"/>
                <a:gd name="f8" fmla="val 65405"/>
                <a:gd name="f9" fmla="val 29283"/>
                <a:gd name="f10" fmla="val 1579310"/>
                <a:gd name="f11" fmla="val 1615432"/>
                <a:gd name="f12" fmla="val 588644"/>
                <a:gd name="f13" fmla="val 624766"/>
                <a:gd name="f14" fmla="+- 0 0 -90"/>
                <a:gd name="f15" fmla="*/ f3 1 1644715"/>
                <a:gd name="f16" fmla="*/ f4 1 654049"/>
                <a:gd name="f17" fmla="+- f7 0 f5"/>
                <a:gd name="f18" fmla="+- f6 0 f5"/>
                <a:gd name="f19" fmla="*/ f14 f0 1"/>
                <a:gd name="f20" fmla="*/ f18 1 1644715"/>
                <a:gd name="f21" fmla="*/ f17 1 654049"/>
                <a:gd name="f22" fmla="*/ 0 f18 1"/>
                <a:gd name="f23" fmla="*/ 65405 f17 1"/>
                <a:gd name="f24" fmla="*/ 65405 f18 1"/>
                <a:gd name="f25" fmla="*/ 0 f17 1"/>
                <a:gd name="f26" fmla="*/ 1579310 f18 1"/>
                <a:gd name="f27" fmla="*/ 1644715 f18 1"/>
                <a:gd name="f28" fmla="*/ 588644 f17 1"/>
                <a:gd name="f29" fmla="*/ 654049 f17 1"/>
                <a:gd name="f30" fmla="*/ f19 1 f2"/>
                <a:gd name="f31" fmla="*/ f22 1 1644715"/>
                <a:gd name="f32" fmla="*/ f23 1 654049"/>
                <a:gd name="f33" fmla="*/ f24 1 1644715"/>
                <a:gd name="f34" fmla="*/ f25 1 654049"/>
                <a:gd name="f35" fmla="*/ f26 1 1644715"/>
                <a:gd name="f36" fmla="*/ f27 1 1644715"/>
                <a:gd name="f37" fmla="*/ f28 1 654049"/>
                <a:gd name="f38" fmla="*/ f29 1 654049"/>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644715" h="654049">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3E56"/>
            </a:solidFill>
            <a:ln cap="flat">
              <a:noFill/>
              <a:prstDash val="solid"/>
            </a:ln>
            <a:effectLst>
              <a:outerShdw dist="19046" dir="5400000" algn="tl">
                <a:srgbClr val="000000">
                  <a:alpha val="63000"/>
                </a:srgbClr>
              </a:outerShdw>
            </a:effectLst>
          </p:spPr>
          <p:txBody>
            <a:bodyPr vert="horz" wrap="square" lIns="49633" tIns="39474" rIns="49633" bIns="39474"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tr-TR" sz="1600" b="1" i="0" u="none" strike="noStrike" kern="1200" cap="none" spc="0" baseline="0">
                  <a:solidFill>
                    <a:srgbClr val="FFFFFF"/>
                  </a:solidFill>
                  <a:uFillTx/>
                  <a:latin typeface="Cambria" pitchFamily="18"/>
                  <a:ea typeface="Cambria" pitchFamily="18"/>
                </a:rPr>
                <a:t>1251 </a:t>
              </a:r>
            </a:p>
          </p:txBody>
        </p:sp>
        <p:sp>
          <p:nvSpPr>
            <p:cNvPr id="8" name="Serbest Form: Şekil 7">
              <a:extLst>
                <a:ext uri="{FF2B5EF4-FFF2-40B4-BE49-F238E27FC236}">
                  <a16:creationId xmlns:a16="http://schemas.microsoft.com/office/drawing/2014/main" id="{197DB6F9-9472-D346-71D4-A249B6512D0A}"/>
                </a:ext>
              </a:extLst>
            </p:cNvPr>
            <p:cNvSpPr/>
            <p:nvPr/>
          </p:nvSpPr>
          <p:spPr>
            <a:xfrm>
              <a:off x="5194459" y="3113568"/>
              <a:ext cx="2645825" cy="1526115"/>
            </a:xfrm>
            <a:custGeom>
              <a:avLst/>
              <a:gdLst>
                <a:gd name="f0" fmla="val 10800000"/>
                <a:gd name="f1" fmla="val 5400000"/>
                <a:gd name="f2" fmla="val 180"/>
                <a:gd name="f3" fmla="val w"/>
                <a:gd name="f4" fmla="val h"/>
                <a:gd name="f5" fmla="val 0"/>
                <a:gd name="f6" fmla="val 2645824"/>
                <a:gd name="f7" fmla="val 1526114"/>
                <a:gd name="f8" fmla="val 152611"/>
                <a:gd name="f9" fmla="val 68326"/>
                <a:gd name="f10" fmla="val 2493213"/>
                <a:gd name="f11" fmla="val 2577498"/>
                <a:gd name="f12" fmla="val 1373503"/>
                <a:gd name="f13" fmla="val 1457788"/>
                <a:gd name="f14" fmla="+- 0 0 -90"/>
                <a:gd name="f15" fmla="*/ f3 1 2645824"/>
                <a:gd name="f16" fmla="*/ f4 1 1526114"/>
                <a:gd name="f17" fmla="+- f7 0 f5"/>
                <a:gd name="f18" fmla="+- f6 0 f5"/>
                <a:gd name="f19" fmla="*/ f14 f0 1"/>
                <a:gd name="f20" fmla="*/ f18 1 2645824"/>
                <a:gd name="f21" fmla="*/ f17 1 1526114"/>
                <a:gd name="f22" fmla="*/ 0 f18 1"/>
                <a:gd name="f23" fmla="*/ 152611 f17 1"/>
                <a:gd name="f24" fmla="*/ 152611 f18 1"/>
                <a:gd name="f25" fmla="*/ 0 f17 1"/>
                <a:gd name="f26" fmla="*/ 2493213 f18 1"/>
                <a:gd name="f27" fmla="*/ 2645824 f18 1"/>
                <a:gd name="f28" fmla="*/ 1373503 f17 1"/>
                <a:gd name="f29" fmla="*/ 1526114 f17 1"/>
                <a:gd name="f30" fmla="*/ f19 1 f2"/>
                <a:gd name="f31" fmla="*/ f22 1 2645824"/>
                <a:gd name="f32" fmla="*/ f23 1 1526114"/>
                <a:gd name="f33" fmla="*/ f24 1 2645824"/>
                <a:gd name="f34" fmla="*/ f25 1 1526114"/>
                <a:gd name="f35" fmla="*/ f26 1 2645824"/>
                <a:gd name="f36" fmla="*/ f27 1 2645824"/>
                <a:gd name="f37" fmla="*/ f28 1 1526114"/>
                <a:gd name="f38" fmla="*/ f29 1 152611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645824" h="152611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63E56"/>
              </a:solidFill>
              <a:prstDash val="solid"/>
              <a:miter/>
            </a:ln>
          </p:spPr>
          <p:txBody>
            <a:bodyPr vert="horz" wrap="square" lIns="158941" tIns="485967" rIns="158941" bIns="158950" anchor="t" anchorCtr="1" compatLnSpc="1">
              <a:noAutofit/>
            </a:bodyPr>
            <a:lstStyle/>
            <a:p>
              <a:pPr marL="171450" marR="0" lvl="1" indent="-171450" algn="ctr" defTabSz="711202"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tr-TR" sz="1600" b="0" i="0" u="none" strike="noStrike" kern="1200" cap="none" spc="0" baseline="0">
                  <a:solidFill>
                    <a:srgbClr val="000000"/>
                  </a:solidFill>
                  <a:uFillTx/>
                  <a:latin typeface="Cambria" pitchFamily="18"/>
                </a:rPr>
                <a:t>Konya Ticaret </a:t>
              </a:r>
            </a:p>
            <a:p>
              <a:pPr marL="171450" marR="0" lvl="1" indent="-171450" algn="ctr" defTabSz="711202"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tr-TR" sz="1600" b="0" i="0" u="none" strike="noStrike" kern="1200" cap="none" spc="0" baseline="0">
                  <a:solidFill>
                    <a:srgbClr val="000000"/>
                  </a:solidFill>
                  <a:uFillTx/>
                  <a:latin typeface="Cambria" pitchFamily="18"/>
                </a:rPr>
                <a:t>Odası (KTO)</a:t>
              </a:r>
            </a:p>
          </p:txBody>
        </p:sp>
        <p:sp>
          <p:nvSpPr>
            <p:cNvPr id="9" name="Serbest Form: Şekil 8">
              <a:extLst>
                <a:ext uri="{FF2B5EF4-FFF2-40B4-BE49-F238E27FC236}">
                  <a16:creationId xmlns:a16="http://schemas.microsoft.com/office/drawing/2014/main" id="{121B17E5-266C-1FE4-D60E-5840F647526B}"/>
                </a:ext>
              </a:extLst>
            </p:cNvPr>
            <p:cNvSpPr/>
            <p:nvPr/>
          </p:nvSpPr>
          <p:spPr>
            <a:xfrm>
              <a:off x="6575130" y="2007272"/>
              <a:ext cx="2948098" cy="2948098"/>
            </a:xfrm>
            <a:custGeom>
              <a:avLst/>
              <a:gdLst>
                <a:gd name="f0" fmla="val 10800000"/>
                <a:gd name="f1" fmla="val 5400000"/>
                <a:gd name="f2" fmla="val 180"/>
                <a:gd name="f3" fmla="val w"/>
                <a:gd name="f4" fmla="val h"/>
                <a:gd name="f5" fmla="val 0"/>
                <a:gd name="f6" fmla="val 2948102"/>
                <a:gd name="f7" fmla="+- 0 0 6990959"/>
                <a:gd name="f8" fmla="val 228170"/>
                <a:gd name="f9" fmla="val 766527"/>
                <a:gd name="f10" fmla="val 1432763"/>
                <a:gd name="f11" fmla="val 12575511"/>
                <a:gd name="f12" fmla="val 7002133"/>
                <a:gd name="f13" fmla="val 2701793"/>
                <a:gd name="f14" fmla="val 658619"/>
                <a:gd name="f15" fmla="val 2693001"/>
                <a:gd name="f16" fmla="val 781820"/>
                <a:gd name="f17" fmla="val 2576127"/>
                <a:gd name="f18" fmla="val 729983"/>
                <a:gd name="f19" fmla="val 2611956"/>
                <a:gd name="f20" fmla="val 709637"/>
                <a:gd name="f21" fmla="val 1370823"/>
                <a:gd name="f22" fmla="val 19566470"/>
                <a:gd name="f23" fmla="+- 0 0 -209"/>
                <a:gd name="f24" fmla="+- 0 0 -420"/>
                <a:gd name="f25" fmla="+- 0 0 -510"/>
                <a:gd name="f26" fmla="+- 0 0 -600"/>
                <a:gd name="f27" fmla="*/ f3 1 2948102"/>
                <a:gd name="f28" fmla="*/ f4 1 2948102"/>
                <a:gd name="f29" fmla="+- f6 0 f5"/>
                <a:gd name="f30" fmla="*/ f23 f0 1"/>
                <a:gd name="f31" fmla="*/ f24 f0 1"/>
                <a:gd name="f32" fmla="*/ f25 f0 1"/>
                <a:gd name="f33" fmla="*/ f26 f0 1"/>
                <a:gd name="f34" fmla="*/ f29 1 2948102"/>
                <a:gd name="f35" fmla="*/ f30 1 f2"/>
                <a:gd name="f36" fmla="*/ f31 1 f2"/>
                <a:gd name="f37" fmla="*/ f32 1 f2"/>
                <a:gd name="f38" fmla="*/ f33 1 f2"/>
                <a:gd name="f39" fmla="*/ 255101 1 f34"/>
                <a:gd name="f40" fmla="*/ 781820 1 f34"/>
                <a:gd name="f41" fmla="*/ 2701793 1 f34"/>
                <a:gd name="f42" fmla="*/ 658619 1 f34"/>
                <a:gd name="f43" fmla="*/ 2693001 1 f34"/>
                <a:gd name="f44" fmla="*/ 2576127 1 f34"/>
                <a:gd name="f45" fmla="*/ 729983 1 f34"/>
                <a:gd name="f46" fmla="*/ 460935 1 f34"/>
                <a:gd name="f47" fmla="*/ 2487167 1 f34"/>
                <a:gd name="f48" fmla="+- f35 0 f1"/>
                <a:gd name="f49" fmla="+- f36 0 f1"/>
                <a:gd name="f50" fmla="+- f37 0 f1"/>
                <a:gd name="f51" fmla="+- f38 0 f1"/>
                <a:gd name="f52" fmla="*/ f46 f27 1"/>
                <a:gd name="f53" fmla="*/ f47 f27 1"/>
                <a:gd name="f54" fmla="*/ f47 f28 1"/>
                <a:gd name="f55" fmla="*/ f46 f28 1"/>
                <a:gd name="f56" fmla="*/ f39 f27 1"/>
                <a:gd name="f57" fmla="*/ f40 f28 1"/>
                <a:gd name="f58" fmla="*/ f41 f27 1"/>
                <a:gd name="f59" fmla="*/ f42 f28 1"/>
                <a:gd name="f60" fmla="*/ f43 f27 1"/>
                <a:gd name="f61" fmla="*/ f44 f27 1"/>
                <a:gd name="f62" fmla="*/ f45 f28 1"/>
              </a:gdLst>
              <a:ahLst/>
              <a:cxnLst>
                <a:cxn ang="3cd4">
                  <a:pos x="hc" y="t"/>
                </a:cxn>
                <a:cxn ang="0">
                  <a:pos x="r" y="vc"/>
                </a:cxn>
                <a:cxn ang="cd4">
                  <a:pos x="hc" y="b"/>
                </a:cxn>
                <a:cxn ang="cd2">
                  <a:pos x="l" y="vc"/>
                </a:cxn>
                <a:cxn ang="f48">
                  <a:pos x="f56" y="f57"/>
                </a:cxn>
                <a:cxn ang="f49">
                  <a:pos x="f58" y="f59"/>
                </a:cxn>
                <a:cxn ang="f50">
                  <a:pos x="f60" y="f57"/>
                </a:cxn>
                <a:cxn ang="f51">
                  <a:pos x="f61" y="f62"/>
                </a:cxn>
              </a:cxnLst>
              <a:rect l="f52" t="f55" r="f53" b="f54"/>
              <a:pathLst>
                <a:path w="2948102" h="2948102">
                  <a:moveTo>
                    <a:pt x="f8" y="f9"/>
                  </a:moveTo>
                  <a:arcTo wR="f10" hR="f10" stAng="f11" swAng="f12"/>
                  <a:lnTo>
                    <a:pt x="f13" y="f14"/>
                  </a:lnTo>
                  <a:lnTo>
                    <a:pt x="f15" y="f16"/>
                  </a:lnTo>
                  <a:lnTo>
                    <a:pt x="f17" y="f18"/>
                  </a:lnTo>
                  <a:lnTo>
                    <a:pt x="f19" y="f20"/>
                  </a:lnTo>
                  <a:arcTo wR="f21" hR="f21" stAng="f22" swAng="f7"/>
                  <a:close/>
                </a:path>
              </a:pathLst>
            </a:custGeom>
            <a:solidFill>
              <a:srgbClr val="2C8087"/>
            </a:solidFill>
            <a:ln cap="flat">
              <a:noFill/>
              <a:prstDash val="solid"/>
            </a:ln>
            <a:effectLst>
              <a:outerShdw dist="19046" dir="5400000" algn="tl">
                <a:srgbClr val="000000">
                  <a:alpha val="63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000000"/>
                </a:solidFill>
                <a:uFillTx/>
                <a:latin typeface="Aptos"/>
              </a:endParaRPr>
            </a:p>
          </p:txBody>
        </p:sp>
        <p:sp>
          <p:nvSpPr>
            <p:cNvPr id="10" name="Serbest Form: Şekil 9">
              <a:extLst>
                <a:ext uri="{FF2B5EF4-FFF2-40B4-BE49-F238E27FC236}">
                  <a16:creationId xmlns:a16="http://schemas.microsoft.com/office/drawing/2014/main" id="{97D250EF-1282-D726-FE24-5ED748057580}"/>
                </a:ext>
              </a:extLst>
            </p:cNvPr>
            <p:cNvSpPr/>
            <p:nvPr/>
          </p:nvSpPr>
          <p:spPr>
            <a:xfrm>
              <a:off x="6003392" y="2786542"/>
              <a:ext cx="1644712" cy="654052"/>
            </a:xfrm>
            <a:custGeom>
              <a:avLst/>
              <a:gdLst>
                <a:gd name="f0" fmla="val 10800000"/>
                <a:gd name="f1" fmla="val 5400000"/>
                <a:gd name="f2" fmla="val 180"/>
                <a:gd name="f3" fmla="val w"/>
                <a:gd name="f4" fmla="val h"/>
                <a:gd name="f5" fmla="val 0"/>
                <a:gd name="f6" fmla="val 1644715"/>
                <a:gd name="f7" fmla="val 654049"/>
                <a:gd name="f8" fmla="val 65405"/>
                <a:gd name="f9" fmla="val 29283"/>
                <a:gd name="f10" fmla="val 1579310"/>
                <a:gd name="f11" fmla="val 1615432"/>
                <a:gd name="f12" fmla="val 588644"/>
                <a:gd name="f13" fmla="val 624766"/>
                <a:gd name="f14" fmla="+- 0 0 -90"/>
                <a:gd name="f15" fmla="*/ f3 1 1644715"/>
                <a:gd name="f16" fmla="*/ f4 1 654049"/>
                <a:gd name="f17" fmla="+- f7 0 f5"/>
                <a:gd name="f18" fmla="+- f6 0 f5"/>
                <a:gd name="f19" fmla="*/ f14 f0 1"/>
                <a:gd name="f20" fmla="*/ f18 1 1644715"/>
                <a:gd name="f21" fmla="*/ f17 1 654049"/>
                <a:gd name="f22" fmla="*/ 0 f18 1"/>
                <a:gd name="f23" fmla="*/ 65405 f17 1"/>
                <a:gd name="f24" fmla="*/ 65405 f18 1"/>
                <a:gd name="f25" fmla="*/ 0 f17 1"/>
                <a:gd name="f26" fmla="*/ 1579310 f18 1"/>
                <a:gd name="f27" fmla="*/ 1644715 f18 1"/>
                <a:gd name="f28" fmla="*/ 588644 f17 1"/>
                <a:gd name="f29" fmla="*/ 654049 f17 1"/>
                <a:gd name="f30" fmla="*/ f19 1 f2"/>
                <a:gd name="f31" fmla="*/ f22 1 1644715"/>
                <a:gd name="f32" fmla="*/ f23 1 654049"/>
                <a:gd name="f33" fmla="*/ f24 1 1644715"/>
                <a:gd name="f34" fmla="*/ f25 1 654049"/>
                <a:gd name="f35" fmla="*/ f26 1 1644715"/>
                <a:gd name="f36" fmla="*/ f27 1 1644715"/>
                <a:gd name="f37" fmla="*/ f28 1 654049"/>
                <a:gd name="f38" fmla="*/ f29 1 654049"/>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644715" h="654049">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3E56"/>
            </a:solidFill>
            <a:ln cap="flat">
              <a:noFill/>
              <a:prstDash val="solid"/>
            </a:ln>
            <a:effectLst>
              <a:outerShdw dist="19046" dir="5400000" algn="tl">
                <a:srgbClr val="000000">
                  <a:alpha val="63000"/>
                </a:srgbClr>
              </a:outerShdw>
            </a:effectLst>
          </p:spPr>
          <p:txBody>
            <a:bodyPr vert="horz" wrap="square" lIns="49633" tIns="39474" rIns="49633" bIns="39474"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tr-TR" sz="1600" b="1" i="0" u="none" strike="noStrike" kern="1200" cap="none" spc="0" baseline="0">
                  <a:solidFill>
                    <a:srgbClr val="FFFFFF"/>
                  </a:solidFill>
                  <a:uFillTx/>
                  <a:latin typeface="Cambria" pitchFamily="18"/>
                  <a:ea typeface="Cambria" pitchFamily="18"/>
                </a:rPr>
                <a:t>1882 </a:t>
              </a:r>
            </a:p>
          </p:txBody>
        </p:sp>
        <p:sp>
          <p:nvSpPr>
            <p:cNvPr id="11" name="Serbest Form: Şekil 10">
              <a:extLst>
                <a:ext uri="{FF2B5EF4-FFF2-40B4-BE49-F238E27FC236}">
                  <a16:creationId xmlns:a16="http://schemas.microsoft.com/office/drawing/2014/main" id="{0755F83A-E721-2083-D106-CF0CE74EB781}"/>
                </a:ext>
              </a:extLst>
            </p:cNvPr>
            <p:cNvSpPr/>
            <p:nvPr/>
          </p:nvSpPr>
          <p:spPr>
            <a:xfrm>
              <a:off x="8135243" y="3113568"/>
              <a:ext cx="2665366" cy="1526115"/>
            </a:xfrm>
            <a:custGeom>
              <a:avLst/>
              <a:gdLst>
                <a:gd name="f0" fmla="val 10800000"/>
                <a:gd name="f1" fmla="val 5400000"/>
                <a:gd name="f2" fmla="val 180"/>
                <a:gd name="f3" fmla="val w"/>
                <a:gd name="f4" fmla="val h"/>
                <a:gd name="f5" fmla="val 0"/>
                <a:gd name="f6" fmla="val 2665363"/>
                <a:gd name="f7" fmla="val 1526114"/>
                <a:gd name="f8" fmla="val 152611"/>
                <a:gd name="f9" fmla="val 68326"/>
                <a:gd name="f10" fmla="val 2512752"/>
                <a:gd name="f11" fmla="val 2597037"/>
                <a:gd name="f12" fmla="val 1373503"/>
                <a:gd name="f13" fmla="val 1457788"/>
                <a:gd name="f14" fmla="+- 0 0 -90"/>
                <a:gd name="f15" fmla="*/ f3 1 2665363"/>
                <a:gd name="f16" fmla="*/ f4 1 1526114"/>
                <a:gd name="f17" fmla="+- f7 0 f5"/>
                <a:gd name="f18" fmla="+- f6 0 f5"/>
                <a:gd name="f19" fmla="*/ f14 f0 1"/>
                <a:gd name="f20" fmla="*/ f18 1 2665363"/>
                <a:gd name="f21" fmla="*/ f17 1 1526114"/>
                <a:gd name="f22" fmla="*/ 0 f18 1"/>
                <a:gd name="f23" fmla="*/ 152611 f17 1"/>
                <a:gd name="f24" fmla="*/ 152611 f18 1"/>
                <a:gd name="f25" fmla="*/ 0 f17 1"/>
                <a:gd name="f26" fmla="*/ 2512752 f18 1"/>
                <a:gd name="f27" fmla="*/ 2665363 f18 1"/>
                <a:gd name="f28" fmla="*/ 1373503 f17 1"/>
                <a:gd name="f29" fmla="*/ 1526114 f17 1"/>
                <a:gd name="f30" fmla="*/ f19 1 f2"/>
                <a:gd name="f31" fmla="*/ f22 1 2665363"/>
                <a:gd name="f32" fmla="*/ f23 1 1526114"/>
                <a:gd name="f33" fmla="*/ f24 1 2665363"/>
                <a:gd name="f34" fmla="*/ f25 1 1526114"/>
                <a:gd name="f35" fmla="*/ f26 1 2665363"/>
                <a:gd name="f36" fmla="*/ f27 1 2665363"/>
                <a:gd name="f37" fmla="*/ f28 1 1526114"/>
                <a:gd name="f38" fmla="*/ f29 1 152611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665363" h="152611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6345" cap="flat">
              <a:solidFill>
                <a:srgbClr val="763E56"/>
              </a:solidFill>
              <a:prstDash val="solid"/>
              <a:miter/>
            </a:ln>
          </p:spPr>
          <p:txBody>
            <a:bodyPr vert="horz" wrap="square" lIns="158941" tIns="158941" rIns="158941" bIns="485967" anchor="t" anchorCtr="1" compatLnSpc="1">
              <a:noAutofit/>
            </a:bodyPr>
            <a:lstStyle/>
            <a:p>
              <a:pPr marL="171450" marR="0" lvl="1" indent="-171450" algn="ctr" defTabSz="711202"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tr-TR" sz="1600" b="0" i="0" u="none" strike="noStrike" kern="1200" cap="none" spc="0" baseline="0">
                  <a:solidFill>
                    <a:srgbClr val="000000"/>
                  </a:solidFill>
                  <a:uFillTx/>
                  <a:latin typeface="Cambria" pitchFamily="18"/>
                </a:rPr>
                <a:t>KTO Karatay </a:t>
              </a:r>
            </a:p>
            <a:p>
              <a:pPr marL="171450" marR="0" lvl="1" indent="-171450" algn="ctr" defTabSz="711202"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tr-TR" sz="1600" b="0" i="0" u="none" strike="noStrike" kern="1200" cap="none" spc="0" baseline="0">
                  <a:solidFill>
                    <a:srgbClr val="000000"/>
                  </a:solidFill>
                  <a:uFillTx/>
                  <a:latin typeface="Cambria" pitchFamily="18"/>
                </a:rPr>
                <a:t>Üniversitesi</a:t>
              </a:r>
            </a:p>
          </p:txBody>
        </p:sp>
        <p:sp>
          <p:nvSpPr>
            <p:cNvPr id="12" name="Serbest Form: Şekil 11">
              <a:extLst>
                <a:ext uri="{FF2B5EF4-FFF2-40B4-BE49-F238E27FC236}">
                  <a16:creationId xmlns:a16="http://schemas.microsoft.com/office/drawing/2014/main" id="{2CA9D313-BFE5-1836-B96B-9D2C10276126}"/>
                </a:ext>
              </a:extLst>
            </p:cNvPr>
            <p:cNvSpPr/>
            <p:nvPr/>
          </p:nvSpPr>
          <p:spPr>
            <a:xfrm>
              <a:off x="8953951" y="4312657"/>
              <a:ext cx="1644712" cy="654052"/>
            </a:xfrm>
            <a:custGeom>
              <a:avLst/>
              <a:gdLst>
                <a:gd name="f0" fmla="val 10800000"/>
                <a:gd name="f1" fmla="val 5400000"/>
                <a:gd name="f2" fmla="val 180"/>
                <a:gd name="f3" fmla="val w"/>
                <a:gd name="f4" fmla="val h"/>
                <a:gd name="f5" fmla="val 0"/>
                <a:gd name="f6" fmla="val 1644715"/>
                <a:gd name="f7" fmla="val 654049"/>
                <a:gd name="f8" fmla="val 65405"/>
                <a:gd name="f9" fmla="val 29283"/>
                <a:gd name="f10" fmla="val 1579310"/>
                <a:gd name="f11" fmla="val 1615432"/>
                <a:gd name="f12" fmla="val 588644"/>
                <a:gd name="f13" fmla="val 624766"/>
                <a:gd name="f14" fmla="+- 0 0 -90"/>
                <a:gd name="f15" fmla="*/ f3 1 1644715"/>
                <a:gd name="f16" fmla="*/ f4 1 654049"/>
                <a:gd name="f17" fmla="+- f7 0 f5"/>
                <a:gd name="f18" fmla="+- f6 0 f5"/>
                <a:gd name="f19" fmla="*/ f14 f0 1"/>
                <a:gd name="f20" fmla="*/ f18 1 1644715"/>
                <a:gd name="f21" fmla="*/ f17 1 654049"/>
                <a:gd name="f22" fmla="*/ 0 f18 1"/>
                <a:gd name="f23" fmla="*/ 65405 f17 1"/>
                <a:gd name="f24" fmla="*/ 65405 f18 1"/>
                <a:gd name="f25" fmla="*/ 0 f17 1"/>
                <a:gd name="f26" fmla="*/ 1579310 f18 1"/>
                <a:gd name="f27" fmla="*/ 1644715 f18 1"/>
                <a:gd name="f28" fmla="*/ 588644 f17 1"/>
                <a:gd name="f29" fmla="*/ 654049 f17 1"/>
                <a:gd name="f30" fmla="*/ f19 1 f2"/>
                <a:gd name="f31" fmla="*/ f22 1 1644715"/>
                <a:gd name="f32" fmla="*/ f23 1 654049"/>
                <a:gd name="f33" fmla="*/ f24 1 1644715"/>
                <a:gd name="f34" fmla="*/ f25 1 654049"/>
                <a:gd name="f35" fmla="*/ f26 1 1644715"/>
                <a:gd name="f36" fmla="*/ f27 1 1644715"/>
                <a:gd name="f37" fmla="*/ f28 1 654049"/>
                <a:gd name="f38" fmla="*/ f29 1 654049"/>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644715" h="654049">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3E56"/>
            </a:solidFill>
            <a:ln cap="flat">
              <a:noFill/>
              <a:prstDash val="solid"/>
            </a:ln>
            <a:effectLst>
              <a:outerShdw dist="19046" dir="5400000" algn="tl">
                <a:srgbClr val="000000">
                  <a:alpha val="63000"/>
                </a:srgbClr>
              </a:outerShdw>
            </a:effectLst>
          </p:spPr>
          <p:txBody>
            <a:bodyPr vert="horz" wrap="square" lIns="49633" tIns="39474" rIns="49633" bIns="39474"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tr-TR" sz="1600" b="1" i="0" u="none" strike="noStrike" kern="1200" cap="none" spc="0" baseline="0">
                  <a:solidFill>
                    <a:srgbClr val="FFFFFF"/>
                  </a:solidFill>
                  <a:uFillTx/>
                  <a:latin typeface="Cambria" pitchFamily="18"/>
                </a:rPr>
                <a:t>2009</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9449DB28-E4CD-B7CA-1672-D9591084268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5276CC94-CBFD-1799-944A-F0F0FFBB7C52}"/>
              </a:ext>
            </a:extLst>
          </p:cNvPr>
          <p:cNvSpPr/>
          <p:nvPr/>
        </p:nvSpPr>
        <p:spPr>
          <a:xfrm>
            <a:off x="1987869" y="306896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ÖĞRENCİ İŞLERİ FAALİYETLERİ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08">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70F6F2D4-4510-7658-C05A-48D54D8A701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319B2CDD-CB0C-5443-B54C-066871E29A44}"/>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AKADEMİK TAKVİM</a:t>
            </a:r>
          </a:p>
        </p:txBody>
      </p:sp>
      <p:sp>
        <p:nvSpPr>
          <p:cNvPr id="4" name="Metin kutusu 2">
            <a:extLst>
              <a:ext uri="{FF2B5EF4-FFF2-40B4-BE49-F238E27FC236}">
                <a16:creationId xmlns:a16="http://schemas.microsoft.com/office/drawing/2014/main" id="{41827114-0460-08E0-4239-2306F6D6C429}"/>
              </a:ext>
            </a:extLst>
          </p:cNvPr>
          <p:cNvSpPr txBox="1"/>
          <p:nvPr/>
        </p:nvSpPr>
        <p:spPr>
          <a:xfrm>
            <a:off x="1957730" y="1534024"/>
            <a:ext cx="8996626" cy="3826626"/>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000000"/>
                </a:solidFill>
                <a:uFillTx/>
                <a:latin typeface="Cambria" pitchFamily="18"/>
                <a:ea typeface="Cambria" pitchFamily="18"/>
              </a:rPr>
              <a:t>Akademik takvim</a:t>
            </a:r>
            <a:r>
              <a:rPr lang="tr-TR" sz="1800" b="0" i="0" u="none" strike="noStrike" kern="1200" cap="none" spc="0" baseline="0">
                <a:solidFill>
                  <a:srgbClr val="000000"/>
                </a:solidFill>
                <a:uFillTx/>
                <a:latin typeface="Cambria" pitchFamily="18"/>
                <a:ea typeface="Cambria" pitchFamily="18"/>
              </a:rPr>
              <a:t>, bir akademik yılda eğitim öğretim faaliyetlerinin tarihlerini belirten çizelgedir. Akademik takvimde; kayıt yenileme, ders ekle-bırak, derslerin başlangıcı, ara sınav, derslerin bitişi, yıl sonu sınavı, bütünleme sınavı ve tek ders sınavı gibi önemli tarihler bulunmaktadır.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Akademik takvime ait bilgilere, Öğrenci İşleri Direktörlüğü’nün web sayfasından erişebilirsiniz:</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5B9BD5"/>
                </a:solidFill>
                <a:uFillTx/>
                <a:latin typeface="Cambria" pitchFamily="18"/>
                <a:ea typeface="Cambria" pitchFamily="18"/>
              </a:rPr>
              <a:t>https://www.karatay.edu.tr/tr/birim/ogrenci-isleri-direktorlugu/akademik-takvim/2024-2025-akademik-takvim</a:t>
            </a:r>
            <a:endParaRPr lang="tr-TR" sz="1800" b="0" i="0" u="none" strike="noStrike" kern="1200" cap="none" spc="0" baseline="0">
              <a:solidFill>
                <a:srgbClr val="000000"/>
              </a:solidFill>
              <a:uFillTx/>
              <a:latin typeface="Cambria" pitchFamily="18"/>
              <a:ea typeface="Cambria" pitchFamily="1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10">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9FCB45A0-6BA5-237C-656D-23D05E8471B2}"/>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732703D8-8AB1-B064-869D-2610D85F1012}"/>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DERS KAYIT İŞLEMLERİ</a:t>
            </a:r>
          </a:p>
        </p:txBody>
      </p:sp>
      <p:sp>
        <p:nvSpPr>
          <p:cNvPr id="4" name="Metin kutusu 2">
            <a:extLst>
              <a:ext uri="{FF2B5EF4-FFF2-40B4-BE49-F238E27FC236}">
                <a16:creationId xmlns:a16="http://schemas.microsoft.com/office/drawing/2014/main" id="{C5B5A536-F4D3-30D4-1403-9055E03073A8}"/>
              </a:ext>
            </a:extLst>
          </p:cNvPr>
          <p:cNvSpPr txBox="1"/>
          <p:nvPr/>
        </p:nvSpPr>
        <p:spPr>
          <a:xfrm>
            <a:off x="1957730" y="1534024"/>
            <a:ext cx="9576081" cy="4888455"/>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 Bilgi Sistemi (OBS) (obs.karatay.edu.tr) adresinden </a:t>
            </a:r>
            <a:r>
              <a:rPr lang="tr-TR" sz="1800" b="1" i="0" u="none" strike="noStrike" kern="1200" cap="none" spc="0" baseline="0">
                <a:solidFill>
                  <a:srgbClr val="763E56"/>
                </a:solidFill>
                <a:uFillTx/>
                <a:latin typeface="Cambria" pitchFamily="18"/>
                <a:ea typeface="Cambria" pitchFamily="18"/>
              </a:rPr>
              <a:t>Ders ve Dönem İşlemleri-Ders Kayıt </a:t>
            </a:r>
            <a:r>
              <a:rPr lang="tr-TR" sz="1800" b="0" i="0" u="none" strike="noStrike" kern="1200" cap="none" spc="0" baseline="0">
                <a:solidFill>
                  <a:srgbClr val="000000"/>
                </a:solidFill>
                <a:uFillTx/>
                <a:latin typeface="Cambria" pitchFamily="18"/>
                <a:ea typeface="Cambria" pitchFamily="18"/>
              </a:rPr>
              <a:t>sekmesinden ders seçimleri yapılabilmektedir.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Ders kaydınızı, her yıl ilan edilen akademik takvimde belirtilen ders kayıt tarihleri arasında OBS üzerinden yapabilirsiniz. (YKS ile yerleşen 1.sınıf öğrencilerinin ders kayıtları otomatik olarak yapılmaktadır.)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OBS üzerinden ders seçiminizi yaptıktan sonra, kesinleştirme durumunda ders kaydınız </a:t>
            </a:r>
            <a:r>
              <a:rPr lang="tr-TR" sz="1800" b="1" i="0" u="none" strike="noStrike" kern="1200" cap="none" spc="0" baseline="0">
                <a:solidFill>
                  <a:srgbClr val="000000"/>
                </a:solidFill>
                <a:uFillTx/>
                <a:latin typeface="Cambria" pitchFamily="18"/>
                <a:ea typeface="Cambria" pitchFamily="18"/>
              </a:rPr>
              <a:t>danışmanınızın onayına sunulmakta </a:t>
            </a:r>
            <a:r>
              <a:rPr lang="tr-TR" sz="1800" b="0" i="0" u="none" strike="noStrike" kern="1200" cap="none" spc="0" baseline="0">
                <a:solidFill>
                  <a:srgbClr val="000000"/>
                </a:solidFill>
                <a:uFillTx/>
                <a:latin typeface="Cambria" pitchFamily="18"/>
                <a:ea typeface="Cambria" pitchFamily="18"/>
              </a:rPr>
              <a:t>ve </a:t>
            </a:r>
            <a:r>
              <a:rPr lang="tr-TR" sz="1800" b="1" i="0" u="none" strike="noStrike" kern="1200" cap="none" spc="0" baseline="0">
                <a:solidFill>
                  <a:srgbClr val="000000"/>
                </a:solidFill>
                <a:uFillTx/>
                <a:latin typeface="Cambria" pitchFamily="18"/>
                <a:ea typeface="Cambria" pitchFamily="18"/>
              </a:rPr>
              <a:t>danışman onayı </a:t>
            </a:r>
            <a:r>
              <a:rPr lang="tr-TR" sz="1800" b="0" i="0" u="none" strike="noStrike" kern="1200" cap="none" spc="0" baseline="0">
                <a:solidFill>
                  <a:srgbClr val="000000"/>
                </a:solidFill>
                <a:uFillTx/>
                <a:latin typeface="Cambria" pitchFamily="18"/>
                <a:ea typeface="Cambria" pitchFamily="18"/>
              </a:rPr>
              <a:t>neticesinde ders kayıt süreciniz tamamlanmaktadır.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Ders kaydı için öncelikle öğrenim gördüğünüz bölüme ait belirlenen dönemlik-yıllık ücreti ödemeniz gerekmektedir.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09">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D4712CF-2D78-B60B-138C-C625C71424E3}"/>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F3A8BF01-E545-894A-9CC7-C74F410BE32A}"/>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DERS PROGRAMI</a:t>
            </a:r>
          </a:p>
        </p:txBody>
      </p:sp>
      <p:sp>
        <p:nvSpPr>
          <p:cNvPr id="4" name="Metin kutusu 2">
            <a:extLst>
              <a:ext uri="{FF2B5EF4-FFF2-40B4-BE49-F238E27FC236}">
                <a16:creationId xmlns:a16="http://schemas.microsoft.com/office/drawing/2014/main" id="{70561A2C-CEF4-B386-AC7E-478804726C8A}"/>
              </a:ext>
            </a:extLst>
          </p:cNvPr>
          <p:cNvSpPr txBox="1"/>
          <p:nvPr/>
        </p:nvSpPr>
        <p:spPr>
          <a:xfrm>
            <a:off x="1957730" y="1534024"/>
            <a:ext cx="8996626" cy="2764798"/>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Her eğitim-öğretim yılında ve döneminde ders programları </a:t>
            </a:r>
            <a:r>
              <a:rPr lang="tr-TR" sz="1800" b="1" i="0" u="none" strike="noStrike" kern="1200" cap="none" spc="0" baseline="0">
                <a:solidFill>
                  <a:srgbClr val="763E56"/>
                </a:solidFill>
                <a:uFillTx/>
                <a:latin typeface="Cambria" pitchFamily="18"/>
                <a:ea typeface="Cambria" pitchFamily="18"/>
              </a:rPr>
              <a:t>Fakülte/Yüksekokul/Meslek Yüksekokullarının ‘Duyurular’</a:t>
            </a:r>
            <a:r>
              <a:rPr lang="tr-TR" sz="1800" b="0" i="0" u="none" strike="noStrike" kern="1200" cap="none" spc="0" baseline="0">
                <a:solidFill>
                  <a:srgbClr val="000000"/>
                </a:solidFill>
                <a:uFillTx/>
                <a:latin typeface="Cambria" pitchFamily="18"/>
                <a:ea typeface="Cambria" pitchFamily="18"/>
              </a:rPr>
              <a:t> menüsünde yayımlanmaktadır.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Öğrenci Bilgi Sistemindeki </a:t>
            </a:r>
            <a:r>
              <a:rPr lang="tr-TR" sz="1800" b="0" i="0" u="none" strike="noStrike" kern="1200" cap="none" spc="0" baseline="0">
                <a:solidFill>
                  <a:srgbClr val="000000"/>
                </a:solidFill>
                <a:uFillTx/>
                <a:latin typeface="Cambria" pitchFamily="18"/>
                <a:ea typeface="Cambria" pitchFamily="18"/>
              </a:rPr>
              <a:t>menülerden, </a:t>
            </a:r>
            <a:r>
              <a:rPr lang="tr-TR" sz="1800" b="1" i="0" u="none" strike="noStrike" kern="1200" cap="none" spc="0" baseline="0">
                <a:solidFill>
                  <a:srgbClr val="763E56"/>
                </a:solidFill>
                <a:uFillTx/>
                <a:latin typeface="Cambria" pitchFamily="18"/>
                <a:ea typeface="Cambria" pitchFamily="18"/>
              </a:rPr>
              <a:t>Akademik Bilgiler-Danışman Bilgileri </a:t>
            </a:r>
            <a:r>
              <a:rPr lang="tr-TR" sz="1800" b="0" i="0" u="none" strike="noStrike" kern="1200" cap="none" spc="0" baseline="0">
                <a:solidFill>
                  <a:srgbClr val="000000"/>
                </a:solidFill>
                <a:uFillTx/>
                <a:latin typeface="Cambria" pitchFamily="18"/>
                <a:ea typeface="Cambria" pitchFamily="18"/>
              </a:rPr>
              <a:t>sekmesinden danışmanınızla ilgili bilgileri görebilir, aynı menü içerisinden </a:t>
            </a:r>
            <a:r>
              <a:rPr lang="tr-TR" sz="1800" b="1" i="0" u="none" strike="noStrike" kern="1200" cap="none" spc="0" baseline="0">
                <a:solidFill>
                  <a:srgbClr val="763E56"/>
                </a:solidFill>
                <a:uFillTx/>
                <a:latin typeface="Cambria" pitchFamily="18"/>
                <a:ea typeface="Cambria" pitchFamily="18"/>
              </a:rPr>
              <a:t>ders programınızı </a:t>
            </a:r>
            <a:r>
              <a:rPr lang="tr-TR" sz="1800" b="0" i="0" u="none" strike="noStrike" kern="1200" cap="none" spc="0" baseline="0">
                <a:solidFill>
                  <a:srgbClr val="000000"/>
                </a:solidFill>
                <a:uFillTx/>
                <a:latin typeface="Cambria" pitchFamily="18"/>
                <a:ea typeface="Cambria" pitchFamily="18"/>
              </a:rPr>
              <a:t>görüntüleyebilirsiniz.</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5F9BF8D7-D681-88EA-035A-8AF366CBFD6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AFC52FCA-3918-1B5E-735D-43F99A7C4100}"/>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BELGE TALEP ETME ve BELGE SÜREÇLERİ</a:t>
            </a:r>
          </a:p>
        </p:txBody>
      </p:sp>
      <p:sp>
        <p:nvSpPr>
          <p:cNvPr id="4" name="Metin kutusu 2">
            <a:extLst>
              <a:ext uri="{FF2B5EF4-FFF2-40B4-BE49-F238E27FC236}">
                <a16:creationId xmlns:a16="http://schemas.microsoft.com/office/drawing/2014/main" id="{C07F6203-4ECD-07D7-635B-F5020EC9F0F0}"/>
              </a:ext>
            </a:extLst>
          </p:cNvPr>
          <p:cNvSpPr txBox="1"/>
          <p:nvPr/>
        </p:nvSpPr>
        <p:spPr>
          <a:xfrm>
            <a:off x="1957730" y="1534024"/>
            <a:ext cx="9576081" cy="4057457"/>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 İşleri Direktörlüğünden öğrenci belgesi, not döküm belgesi (transkript), disiplin belgesi, diploma vb. belgeleri temin edebilirsiniz. </a:t>
            </a:r>
          </a:p>
          <a:p>
            <a:pPr marL="285750" marR="0" lvl="0" indent="-285750" algn="l"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İlgili belgeleri Öğrenci İşleri Direktörlüğünden aynı gün içinde temin edebilirsiniz. </a:t>
            </a:r>
          </a:p>
          <a:p>
            <a:pPr marL="285750" marR="0" lvl="0" indent="-285750" algn="l"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Bununla birlikte bizzat başvuruya gerek olmadan Öğrenci Bilgi Sisteminde bulunan (obs.karatay.edu.tr) “Belge Talepleri” sekmesinden talepte bulunarak, elektronik imzalı şekilde ilgili belgeleri elektronik ortamda temin edebilirsiniz.</a:t>
            </a:r>
          </a:p>
          <a:p>
            <a:pPr marL="285750" marR="0" lvl="0" indent="-285750" algn="l"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 kimlik kartınızın kaybolması durumunda yeni kimlik kartı temininde talep edilen ücreti ödemeniz gerekmektedir.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5853D05-FBEF-A4BB-10FA-42E3A88F89F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3248ABBA-B6FB-80E9-F516-58FA6E272062}"/>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AKADEMİSYEN GÖRÜŞME SAATLERİ</a:t>
            </a:r>
          </a:p>
        </p:txBody>
      </p:sp>
      <p:sp>
        <p:nvSpPr>
          <p:cNvPr id="4" name="Metin kutusu 2">
            <a:extLst>
              <a:ext uri="{FF2B5EF4-FFF2-40B4-BE49-F238E27FC236}">
                <a16:creationId xmlns:a16="http://schemas.microsoft.com/office/drawing/2014/main" id="{C57D246B-85F7-06CF-D189-D5ED79EE22CA}"/>
              </a:ext>
            </a:extLst>
          </p:cNvPr>
          <p:cNvSpPr txBox="1"/>
          <p:nvPr/>
        </p:nvSpPr>
        <p:spPr>
          <a:xfrm>
            <a:off x="1957730" y="1534024"/>
            <a:ext cx="8996626" cy="1856853"/>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Üniversitemizin web sayfasında </a:t>
            </a:r>
            <a:r>
              <a:rPr lang="tr-TR" sz="1800" b="1" i="0" u="none" strike="noStrike" kern="1200" cap="none" spc="0" baseline="0">
                <a:solidFill>
                  <a:srgbClr val="763E56"/>
                </a:solidFill>
                <a:uFillTx/>
                <a:latin typeface="Cambria" pitchFamily="18"/>
                <a:ea typeface="Cambria" pitchFamily="18"/>
              </a:rPr>
              <a:t>‘Akademik’ </a:t>
            </a:r>
            <a:r>
              <a:rPr lang="tr-TR" sz="1800" b="0" i="0" u="none" strike="noStrike" kern="1200" cap="none" spc="0" baseline="0">
                <a:solidFill>
                  <a:srgbClr val="000000"/>
                </a:solidFill>
                <a:uFillTx/>
                <a:latin typeface="Cambria" pitchFamily="18"/>
                <a:ea typeface="Cambria" pitchFamily="18"/>
              </a:rPr>
              <a:t>sekmesinde bulunan fakülteniz ile ilgili programlar menüsünden, </a:t>
            </a:r>
            <a:r>
              <a:rPr lang="tr-TR" sz="1800" b="1" i="0" u="none" strike="noStrike" kern="1200" cap="none" spc="0" baseline="0">
                <a:solidFill>
                  <a:srgbClr val="763E56"/>
                </a:solidFill>
                <a:uFillTx/>
                <a:latin typeface="Cambria" pitchFamily="18"/>
                <a:ea typeface="Cambria" pitchFamily="18"/>
              </a:rPr>
              <a:t>‘Akademik ve İdari Kadro’ </a:t>
            </a:r>
            <a:r>
              <a:rPr lang="tr-TR" sz="1800" b="0" i="0" u="none" strike="noStrike" kern="1200" cap="none" spc="0" baseline="0">
                <a:solidFill>
                  <a:srgbClr val="000000"/>
                </a:solidFill>
                <a:uFillTx/>
                <a:latin typeface="Cambria" pitchFamily="18"/>
                <a:ea typeface="Cambria" pitchFamily="18"/>
              </a:rPr>
              <a:t>sekmesinden akademisyeninizin görüşme saatleri için uygun olduğu zamanı görebilirsiniz.</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tr-TR" sz="1800" b="0" i="0" u="none" strike="noStrike" kern="1200" cap="none" spc="0" baseline="0">
              <a:solidFill>
                <a:srgbClr val="000000"/>
              </a:solidFill>
              <a:uFillTx/>
              <a:latin typeface="Cambria" pitchFamily="18"/>
              <a:ea typeface="Cambria" pitchFamily="18"/>
            </a:endParaRPr>
          </a:p>
        </p:txBody>
      </p:sp>
      <p:pic>
        <p:nvPicPr>
          <p:cNvPr id="5" name="Resim 1">
            <a:extLst>
              <a:ext uri="{FF2B5EF4-FFF2-40B4-BE49-F238E27FC236}">
                <a16:creationId xmlns:a16="http://schemas.microsoft.com/office/drawing/2014/main" id="{D66C1034-69BB-0492-61F6-606E444F444A}"/>
              </a:ext>
            </a:extLst>
          </p:cNvPr>
          <p:cNvPicPr>
            <a:picLocks noChangeAspect="1"/>
          </p:cNvPicPr>
          <p:nvPr/>
        </p:nvPicPr>
        <p:blipFill>
          <a:blip r:embed="rId3"/>
          <a:stretch>
            <a:fillRect/>
          </a:stretch>
        </p:blipFill>
        <p:spPr>
          <a:xfrm>
            <a:off x="8535750" y="2419145"/>
            <a:ext cx="2024947" cy="883218"/>
          </a:xfrm>
          <a:prstGeom prst="rect">
            <a:avLst/>
          </a:prstGeom>
          <a:noFill/>
          <a:ln cap="flat">
            <a:noFill/>
          </a:ln>
        </p:spPr>
      </p:pic>
      <p:sp>
        <p:nvSpPr>
          <p:cNvPr id="6" name="Metin kutusu 4">
            <a:extLst>
              <a:ext uri="{FF2B5EF4-FFF2-40B4-BE49-F238E27FC236}">
                <a16:creationId xmlns:a16="http://schemas.microsoft.com/office/drawing/2014/main" id="{456B6F2B-172F-63A9-5765-00F251CCE8BF}"/>
              </a:ext>
            </a:extLst>
          </p:cNvPr>
          <p:cNvSpPr txBox="1"/>
          <p:nvPr/>
        </p:nvSpPr>
        <p:spPr>
          <a:xfrm>
            <a:off x="2297411" y="3295991"/>
            <a:ext cx="8656935" cy="2118463"/>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Ofis Danışmanlık Sistemi </a:t>
            </a:r>
            <a:r>
              <a:rPr lang="tr-TR" sz="1800" b="0" i="0" u="none" strike="noStrike" kern="1200" cap="none" spc="0" baseline="0">
                <a:solidFill>
                  <a:srgbClr val="000000"/>
                </a:solidFill>
                <a:uFillTx/>
                <a:latin typeface="Cambria" pitchFamily="18"/>
                <a:ea typeface="Cambria" pitchFamily="18"/>
              </a:rPr>
              <a:t>için </a:t>
            </a:r>
            <a:r>
              <a:rPr lang="tr-TR" sz="1800" b="1" i="0" u="none" strike="noStrike" kern="1200" cap="none" spc="0" baseline="0">
                <a:solidFill>
                  <a:srgbClr val="763E56"/>
                </a:solidFill>
                <a:uFillTx/>
                <a:latin typeface="Cambria" pitchFamily="18"/>
                <a:ea typeface="Cambria" pitchFamily="18"/>
              </a:rPr>
              <a:t>Öğrenci Bilgi Sistemindeki </a:t>
            </a:r>
            <a:r>
              <a:rPr lang="tr-TR" sz="1800" b="0" i="0" u="none" strike="noStrike" kern="1200" cap="none" spc="0" baseline="0">
                <a:solidFill>
                  <a:srgbClr val="000000"/>
                </a:solidFill>
                <a:uFillTx/>
                <a:latin typeface="Cambria" pitchFamily="18"/>
                <a:ea typeface="Cambria" pitchFamily="18"/>
              </a:rPr>
              <a:t>menülerden </a:t>
            </a:r>
            <a:r>
              <a:rPr lang="tr-TR" sz="1800" b="1" i="0" u="none" strike="noStrike" kern="1200" cap="none" spc="0" baseline="0">
                <a:solidFill>
                  <a:srgbClr val="763E56"/>
                </a:solidFill>
                <a:uFillTx/>
                <a:latin typeface="Cambria" pitchFamily="18"/>
                <a:ea typeface="Cambria" pitchFamily="18"/>
              </a:rPr>
              <a:t>Akademik Bilgiler-Danışman Bilgileri </a:t>
            </a:r>
            <a:r>
              <a:rPr lang="tr-TR" sz="1800" b="0" i="0" u="none" strike="noStrike" kern="1200" cap="none" spc="0" baseline="0">
                <a:solidFill>
                  <a:srgbClr val="000000"/>
                </a:solidFill>
                <a:uFillTx/>
                <a:latin typeface="Cambria" pitchFamily="18"/>
                <a:ea typeface="Cambria" pitchFamily="18"/>
              </a:rPr>
              <a:t>sekmesinde yer alan danışmanınızla ilgili bilgileri görebilir, aynı menü içerisinden ders programı ile devam ettiğiniz takdirde </a:t>
            </a:r>
            <a:r>
              <a:rPr lang="tr-TR" sz="1800" b="1" i="0" u="none" strike="noStrike" kern="1200" cap="none" spc="0" baseline="0">
                <a:solidFill>
                  <a:srgbClr val="763E56"/>
                </a:solidFill>
                <a:uFillTx/>
                <a:latin typeface="Cambria" pitchFamily="18"/>
                <a:ea typeface="Cambria" pitchFamily="18"/>
              </a:rPr>
              <a:t>Ofis Danışmanlık Saatlerini Öğrenci Bilgi Sistemi </a:t>
            </a:r>
            <a:r>
              <a:rPr lang="tr-TR" sz="1800" b="0" i="0" u="none" strike="noStrike" kern="1200" cap="none" spc="0" baseline="0">
                <a:solidFill>
                  <a:srgbClr val="000000"/>
                </a:solidFill>
                <a:uFillTx/>
                <a:latin typeface="Cambria" pitchFamily="18"/>
                <a:ea typeface="Cambria" pitchFamily="18"/>
              </a:rPr>
              <a:t>üzerinden görüntüleyebilirsiniz.</a:t>
            </a:r>
          </a:p>
        </p:txBody>
      </p:sp>
      <p:pic>
        <p:nvPicPr>
          <p:cNvPr id="7" name="Resim 5">
            <a:extLst>
              <a:ext uri="{FF2B5EF4-FFF2-40B4-BE49-F238E27FC236}">
                <a16:creationId xmlns:a16="http://schemas.microsoft.com/office/drawing/2014/main" id="{438BD7B4-7031-92C4-1B97-F2DD192DDB4A}"/>
              </a:ext>
            </a:extLst>
          </p:cNvPr>
          <p:cNvPicPr>
            <a:picLocks noChangeAspect="1"/>
          </p:cNvPicPr>
          <p:nvPr/>
        </p:nvPicPr>
        <p:blipFill>
          <a:blip r:embed="rId4"/>
          <a:stretch>
            <a:fillRect/>
          </a:stretch>
        </p:blipFill>
        <p:spPr>
          <a:xfrm>
            <a:off x="6115653" y="5097213"/>
            <a:ext cx="4838703" cy="752478"/>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3">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46B8569-416C-A37D-A1BC-20B84AC0422F}"/>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E3EE0F27-C50E-3BFB-061C-FC415DE026F7}"/>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ÇİFT ANADAL PROGRAMI (ÇAP)</a:t>
            </a:r>
          </a:p>
        </p:txBody>
      </p:sp>
      <p:sp>
        <p:nvSpPr>
          <p:cNvPr id="4" name="Metin kutusu 2">
            <a:extLst>
              <a:ext uri="{FF2B5EF4-FFF2-40B4-BE49-F238E27FC236}">
                <a16:creationId xmlns:a16="http://schemas.microsoft.com/office/drawing/2014/main" id="{E312066B-1076-129C-3EA8-A322DBA59563}"/>
              </a:ext>
            </a:extLst>
          </p:cNvPr>
          <p:cNvSpPr txBox="1"/>
          <p:nvPr/>
        </p:nvSpPr>
        <p:spPr>
          <a:xfrm>
            <a:off x="1957730" y="1534024"/>
            <a:ext cx="8996626" cy="5303949"/>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Çift anadal programı (ÇAP); Bir diploma programına kayıtlı öğrencinin belirtilen şartlarını sağlaması kaydıyla aynı yükseköğretim kurumunun ikinci bir programından eş zamanlı olarak ders alıp, iki ayrı diploma alabilmesini sağlayan programdır.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Çift anadal programlarına başvurabilmek için KTO Karatay Üniversite’sinin bir lisans ya da ön lisans programına kayıtlı olmak gerekir.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Lisans programına kayıtlı olan öğrenciler lisans ve ön lisans programlarına çift anadal başvurusunda bulunabilir, ancak ön lisans programlarında kayıtlı olan öğrenciler sadece ön lisans programlarına çift anadal için başvurabilirler.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Çift anadal programlarına başvurular, KTO Karatay Üniversite Senatosu tarafından belirlenen akademik takvimde öngörülen tarih aralığında Öğrenci Bilgi Sistemi üzerinden yapılır.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14">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0FC1F1CF-795B-0060-D2C0-842670ED06E3}"/>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B5D2A67F-C291-3778-196F-B837F43D5708}"/>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ÇİFT ANADAL PROGRAMI (ÇAP)</a:t>
            </a:r>
          </a:p>
        </p:txBody>
      </p:sp>
      <p:sp>
        <p:nvSpPr>
          <p:cNvPr id="4" name="Metin kutusu 2">
            <a:extLst>
              <a:ext uri="{FF2B5EF4-FFF2-40B4-BE49-F238E27FC236}">
                <a16:creationId xmlns:a16="http://schemas.microsoft.com/office/drawing/2014/main" id="{D0CEB61B-2767-6D13-0ECA-151F2AC11764}"/>
              </a:ext>
            </a:extLst>
          </p:cNvPr>
          <p:cNvSpPr txBox="1"/>
          <p:nvPr/>
        </p:nvSpPr>
        <p:spPr>
          <a:xfrm>
            <a:off x="1957730" y="1534024"/>
            <a:ext cx="8996626" cy="4426793"/>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 çift anadal programına, anadal diploma programının </a:t>
            </a:r>
            <a:r>
              <a:rPr lang="tr-TR" sz="1800" b="1" i="0" u="none" strike="noStrike" kern="1200" cap="none" spc="0" baseline="0">
                <a:solidFill>
                  <a:srgbClr val="000000"/>
                </a:solidFill>
                <a:uFillTx/>
                <a:latin typeface="Cambria" pitchFamily="18"/>
                <a:ea typeface="Cambria" pitchFamily="18"/>
              </a:rPr>
              <a:t>en erken üçüncü yarıyılın başında</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rPr>
              <a:t>en geç ise dört yıllık programlarda beşinci yarıyılın başında</a:t>
            </a:r>
            <a:r>
              <a:rPr lang="tr-TR" sz="1800" b="0" i="0" u="none" strike="noStrike" kern="1200" cap="none" spc="0" baseline="0">
                <a:solidFill>
                  <a:srgbClr val="000000"/>
                </a:solidFill>
                <a:uFillTx/>
                <a:latin typeface="Cambria" pitchFamily="18"/>
                <a:ea typeface="Cambria" pitchFamily="18"/>
              </a:rPr>
              <a:t>, anadal ön lisans diploma programında </a:t>
            </a:r>
            <a:r>
              <a:rPr lang="tr-TR" sz="1800" b="1" i="0" u="none" strike="noStrike" kern="1200" cap="none" spc="0" baseline="0">
                <a:solidFill>
                  <a:srgbClr val="000000"/>
                </a:solidFill>
                <a:uFillTx/>
                <a:latin typeface="Cambria" pitchFamily="18"/>
                <a:ea typeface="Cambria" pitchFamily="18"/>
              </a:rPr>
              <a:t>en erken ikinci yarıyılın başında</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rPr>
              <a:t>en geç ise üçüncü yarıyılın başında </a:t>
            </a:r>
            <a:r>
              <a:rPr lang="tr-TR" sz="1800" b="0" i="0" u="none" strike="noStrike" kern="1200" cap="none" spc="0" baseline="0">
                <a:solidFill>
                  <a:srgbClr val="000000"/>
                </a:solidFill>
                <a:uFillTx/>
                <a:latin typeface="Cambria" pitchFamily="18"/>
                <a:ea typeface="Cambria" pitchFamily="18"/>
              </a:rPr>
              <a:t>başvurabilir. Öğrencinin bu programa başvurabilmesi için başvurduğu yarıyıla kadar anadal diploma programında aldığı tüm dersleri başarıyla tamamlaması gerekir.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Başarı sıralaması şartı aranan programlarda çift anadal yapmak isteyen öğrencinin, bu yönergede belirlenen diğer şartların yanı sıra kayıt olduğu yıldaki ilgili programın Yükseköğretim Kurulu tarafından belirlenen başarı sıralaması şartını sağlamış olması gerekir.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115">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4E1FA549-4425-E25A-6D66-E00C1A1FDE1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0B6C8A93-321A-1FBF-C252-D74203042B9C}"/>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ÇİFT ANADAL PROGRAMI (ÇAP)</a:t>
            </a:r>
          </a:p>
        </p:txBody>
      </p:sp>
      <p:sp>
        <p:nvSpPr>
          <p:cNvPr id="4" name="Metin kutusu 2">
            <a:extLst>
              <a:ext uri="{FF2B5EF4-FFF2-40B4-BE49-F238E27FC236}">
                <a16:creationId xmlns:a16="http://schemas.microsoft.com/office/drawing/2014/main" id="{97F3E3C5-493A-3F4D-3A65-BC460E0A6050}"/>
              </a:ext>
            </a:extLst>
          </p:cNvPr>
          <p:cNvSpPr txBox="1"/>
          <p:nvPr/>
        </p:nvSpPr>
        <p:spPr>
          <a:xfrm>
            <a:off x="1957730" y="1534024"/>
            <a:ext cx="8996626" cy="3595795"/>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Başvuru anında anadal diploma programındaki genel not ortalaması en az </a:t>
            </a:r>
            <a:r>
              <a:rPr lang="tr-TR" sz="1800" b="1" i="0" u="none" strike="noStrike" kern="1200" cap="none" spc="0" baseline="0">
                <a:solidFill>
                  <a:srgbClr val="763E56"/>
                </a:solidFill>
                <a:uFillTx/>
                <a:latin typeface="Cambria" pitchFamily="18"/>
                <a:ea typeface="Cambria" pitchFamily="18"/>
              </a:rPr>
              <a:t>4,00</a:t>
            </a:r>
            <a:r>
              <a:rPr lang="tr-TR" sz="1800" b="0" i="0" u="none" strike="noStrike" kern="1200" cap="none" spc="0" baseline="0">
                <a:solidFill>
                  <a:srgbClr val="000000"/>
                </a:solidFill>
                <a:uFillTx/>
                <a:latin typeface="Cambria" pitchFamily="18"/>
                <a:ea typeface="Cambria" pitchFamily="18"/>
              </a:rPr>
              <a:t> üzerinden </a:t>
            </a:r>
            <a:r>
              <a:rPr lang="tr-TR" sz="1800" b="1" i="0" u="none" strike="noStrike" kern="1200" cap="none" spc="0" baseline="0">
                <a:solidFill>
                  <a:srgbClr val="763E56"/>
                </a:solidFill>
                <a:uFillTx/>
                <a:latin typeface="Cambria" pitchFamily="18"/>
                <a:ea typeface="Cambria" pitchFamily="18"/>
              </a:rPr>
              <a:t>2,75</a:t>
            </a:r>
            <a:r>
              <a:rPr lang="tr-TR" sz="1800" b="0" i="0" u="none" strike="noStrike" kern="1200" cap="none" spc="0" baseline="0">
                <a:solidFill>
                  <a:srgbClr val="000000"/>
                </a:solidFill>
                <a:uFillTx/>
                <a:latin typeface="Cambria" pitchFamily="18"/>
                <a:ea typeface="Cambria" pitchFamily="18"/>
              </a:rPr>
              <a:t> olan ve anadal diploma programının ilgili sınıfında başarı sıralaması itibariyle en üst yüzde </a:t>
            </a:r>
            <a:r>
              <a:rPr lang="tr-TR" sz="1800" b="1" i="0" u="none" strike="noStrike" kern="1200" cap="none" spc="0" baseline="0">
                <a:solidFill>
                  <a:srgbClr val="763E56"/>
                </a:solidFill>
                <a:uFillTx/>
                <a:latin typeface="Cambria" pitchFamily="18"/>
                <a:ea typeface="Cambria" pitchFamily="18"/>
              </a:rPr>
              <a:t>20’lik</a:t>
            </a:r>
            <a:r>
              <a:rPr lang="tr-TR" sz="1800" b="0" i="0" u="none" strike="noStrike" kern="1200" cap="none" spc="0" baseline="0">
                <a:solidFill>
                  <a:srgbClr val="000000"/>
                </a:solidFill>
                <a:uFillTx/>
                <a:latin typeface="Cambria" pitchFamily="18"/>
                <a:ea typeface="Cambria" pitchFamily="18"/>
              </a:rPr>
              <a:t> dilimde bulunan öğrenciler çift anadal diploma programına başvurabilirler.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Anadal diploma programındaki genel not ortalaması, </a:t>
            </a:r>
            <a:r>
              <a:rPr lang="tr-TR" sz="1800" b="1" i="0" u="none" strike="noStrike" kern="1200" cap="none" spc="0" baseline="0">
                <a:solidFill>
                  <a:srgbClr val="763E56"/>
                </a:solidFill>
                <a:uFillTx/>
                <a:latin typeface="Cambria" pitchFamily="18"/>
                <a:ea typeface="Cambria" pitchFamily="18"/>
              </a:rPr>
              <a:t>2,75</a:t>
            </a:r>
            <a:r>
              <a:rPr lang="tr-TR" sz="1800" b="0" i="0" u="none" strike="noStrike" kern="1200" cap="none" spc="0" baseline="0">
                <a:solidFill>
                  <a:srgbClr val="000000"/>
                </a:solidFill>
                <a:uFillTx/>
                <a:latin typeface="Cambria" pitchFamily="18"/>
                <a:ea typeface="Cambria" pitchFamily="18"/>
              </a:rPr>
              <a:t> olan, ancak anadal diploma programının ilgili sınıfında başarı sıralaması itibariyle en üst yüzde </a:t>
            </a:r>
            <a:r>
              <a:rPr lang="tr-TR" sz="1800" b="1" i="0" u="none" strike="noStrike" kern="1200" cap="none" spc="0" baseline="0">
                <a:solidFill>
                  <a:srgbClr val="763E56"/>
                </a:solidFill>
                <a:uFillTx/>
                <a:latin typeface="Cambria" pitchFamily="18"/>
                <a:ea typeface="Cambria" pitchFamily="18"/>
              </a:rPr>
              <a:t>20</a:t>
            </a:r>
            <a:r>
              <a:rPr lang="tr-TR" sz="1800" b="0" i="0" u="none" strike="noStrike" kern="1200" cap="none" spc="0" baseline="0">
                <a:solidFill>
                  <a:srgbClr val="000000"/>
                </a:solidFill>
                <a:uFillTx/>
                <a:latin typeface="Cambria" pitchFamily="18"/>
                <a:ea typeface="Cambria" pitchFamily="18"/>
              </a:rPr>
              <a:t>’sinde yer almayan öğrencilerden, çift anadal yapılacak programın ilgili yıldaki taban puanından az olmamak üzere puana sahip olanlar da çift anadal programına başvurabilirler.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21">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3719DB2-6124-CE1E-4785-87A54720C54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A6122952-FC78-7EEC-59A6-AB3967E391D6}"/>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ÇİFT ANADAL PROGRAMI (ÇAP)</a:t>
            </a:r>
          </a:p>
        </p:txBody>
      </p:sp>
      <p:graphicFrame>
        <p:nvGraphicFramePr>
          <p:cNvPr id="4" name="Tablo 3">
            <a:extLst>
              <a:ext uri="{FF2B5EF4-FFF2-40B4-BE49-F238E27FC236}">
                <a16:creationId xmlns:a16="http://schemas.microsoft.com/office/drawing/2014/main" id="{E9C65699-006A-FBD6-B5C0-12CB7303AB7B}"/>
              </a:ext>
            </a:extLst>
          </p:cNvPr>
          <p:cNvGraphicFramePr>
            <a:graphicFrameLocks noGrp="1"/>
          </p:cNvGraphicFramePr>
          <p:nvPr/>
        </p:nvGraphicFramePr>
        <p:xfrm>
          <a:off x="2242044" y="1840394"/>
          <a:ext cx="8103842" cy="2480620"/>
        </p:xfrm>
        <a:graphic>
          <a:graphicData uri="http://schemas.openxmlformats.org/drawingml/2006/table">
            <a:tbl>
              <a:tblPr>
                <a:effectLst/>
              </a:tblPr>
              <a:tblGrid>
                <a:gridCol w="3643618">
                  <a:extLst>
                    <a:ext uri="{9D8B030D-6E8A-4147-A177-3AD203B41FA5}">
                      <a16:colId xmlns:a16="http://schemas.microsoft.com/office/drawing/2014/main" val="1202832175"/>
                    </a:ext>
                  </a:extLst>
                </a:gridCol>
                <a:gridCol w="4460223">
                  <a:extLst>
                    <a:ext uri="{9D8B030D-6E8A-4147-A177-3AD203B41FA5}">
                      <a16:colId xmlns:a16="http://schemas.microsoft.com/office/drawing/2014/main" val="3969688988"/>
                    </a:ext>
                  </a:extLst>
                </a:gridCol>
              </a:tblGrid>
              <a:tr h="208218">
                <a:tc gridSpan="2">
                  <a:txBody>
                    <a:bodyPr/>
                    <a:lstStyle/>
                    <a:p>
                      <a:pPr lvl="0" algn="ctr" fontAlgn="t"/>
                      <a:endParaRPr lang="tr-TR" sz="1500">
                        <a:latin typeface="Cambria" pitchFamily="18"/>
                        <a:ea typeface="Cambria" pitchFamily="18"/>
                      </a:endParaRPr>
                    </a:p>
                  </a:txBody>
                  <a:tcPr marL="78254" marR="78254" marT="39127" marB="39127">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55C5CF"/>
                    </a:solidFill>
                  </a:tcPr>
                </a:tc>
                <a:tc hMerge="1">
                  <a:txBody>
                    <a:bodyPr/>
                    <a:lstStyle/>
                    <a:p>
                      <a:endParaRPr lang="tr-TR"/>
                    </a:p>
                  </a:txBody>
                  <a:tcPr/>
                </a:tc>
                <a:extLst>
                  <a:ext uri="{0D108BD9-81ED-4DB2-BD59-A6C34878D82A}">
                    <a16:rowId xmlns:a16="http://schemas.microsoft.com/office/drawing/2014/main" val="2959253766"/>
                  </a:ext>
                </a:extLst>
              </a:tr>
              <a:tr h="208218">
                <a:tc>
                  <a:txBody>
                    <a:bodyPr/>
                    <a:lstStyle/>
                    <a:p>
                      <a:pPr lvl="0" fontAlgn="t"/>
                      <a:r>
                        <a:rPr lang="tr-TR" sz="1500" b="1">
                          <a:latin typeface="Cambria" pitchFamily="18"/>
                          <a:ea typeface="Cambria" pitchFamily="18"/>
                        </a:rPr>
                        <a:t>Bölüm Adı</a:t>
                      </a:r>
                      <a:endParaRPr lang="tr-TR" sz="1500">
                        <a:latin typeface="Cambria" pitchFamily="18"/>
                        <a:ea typeface="Cambria" pitchFamily="18"/>
                      </a:endParaRPr>
                    </a:p>
                  </a:txBody>
                  <a:tcPr marL="78254" marR="78254" marT="39127" marB="39127">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00FFFF"/>
                    </a:solidFill>
                  </a:tcPr>
                </a:tc>
                <a:tc>
                  <a:txBody>
                    <a:bodyPr/>
                    <a:lstStyle/>
                    <a:p>
                      <a:pPr lvl="0" fontAlgn="t"/>
                      <a:r>
                        <a:rPr lang="tr-TR" sz="1500" b="1">
                          <a:latin typeface="Cambria" pitchFamily="18"/>
                          <a:ea typeface="Cambria" pitchFamily="18"/>
                        </a:rPr>
                        <a:t>Çift Anadal Yapılabilecek Bölümler</a:t>
                      </a:r>
                      <a:endParaRPr lang="tr-TR" sz="1500">
                        <a:latin typeface="Cambria" pitchFamily="18"/>
                        <a:ea typeface="Cambria" pitchFamily="18"/>
                      </a:endParaRPr>
                    </a:p>
                  </a:txBody>
                  <a:tcPr marL="78254" marR="78254" marT="39127" marB="39127">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00FFFF"/>
                    </a:solidFill>
                  </a:tcPr>
                </a:tc>
                <a:extLst>
                  <a:ext uri="{0D108BD9-81ED-4DB2-BD59-A6C34878D82A}">
                    <a16:rowId xmlns:a16="http://schemas.microsoft.com/office/drawing/2014/main" val="1643683194"/>
                  </a:ext>
                </a:extLst>
              </a:tr>
              <a:tr h="316702">
                <a:tc>
                  <a:txBody>
                    <a:bodyPr/>
                    <a:lstStyle/>
                    <a:p>
                      <a:pPr lvl="0" algn="just" fontAlgn="ctr"/>
                      <a:r>
                        <a:rPr lang="tr-TR" sz="1500" b="1" kern="1200">
                          <a:solidFill>
                            <a:srgbClr val="000000"/>
                          </a:solidFill>
                          <a:latin typeface="Cambria" pitchFamily="18"/>
                          <a:ea typeface="Cambria" pitchFamily="18"/>
                        </a:rPr>
                        <a:t>Mekatronik</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tc>
                  <a:txBody>
                    <a:bodyPr/>
                    <a:lstStyle/>
                    <a:p>
                      <a:pPr lvl="0" algn="just" fontAlgn="ctr"/>
                      <a:r>
                        <a:rPr lang="tr-TR" sz="1500" b="0" kern="1200">
                          <a:solidFill>
                            <a:srgbClr val="000000"/>
                          </a:solidFill>
                          <a:latin typeface="Cambria" pitchFamily="18"/>
                          <a:ea typeface="Cambria" pitchFamily="18"/>
                        </a:rPr>
                        <a:t>Bilgisayar Programcılığı</a:t>
                      </a:r>
                    </a:p>
                    <a:p>
                      <a:pPr lvl="0" algn="just" fontAlgn="ctr"/>
                      <a:r>
                        <a:rPr lang="tr-TR" sz="1500" b="0" kern="1200">
                          <a:solidFill>
                            <a:srgbClr val="000000"/>
                          </a:solidFill>
                          <a:latin typeface="Cambria" pitchFamily="18"/>
                          <a:ea typeface="Cambria" pitchFamily="18"/>
                        </a:rPr>
                        <a:t>Dış Ticaret</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216272157"/>
                  </a:ext>
                </a:extLst>
              </a:tr>
              <a:tr h="316702">
                <a:tc>
                  <a:txBody>
                    <a:bodyPr/>
                    <a:lstStyle/>
                    <a:p>
                      <a:pPr lvl="0" algn="just" fontAlgn="ctr"/>
                      <a:r>
                        <a:rPr lang="tr-TR" sz="1500" b="1" kern="1200">
                          <a:solidFill>
                            <a:srgbClr val="000000"/>
                          </a:solidFill>
                          <a:latin typeface="Cambria" pitchFamily="18"/>
                          <a:ea typeface="Cambria" pitchFamily="18"/>
                        </a:rPr>
                        <a:t>Bilgisayar Programcılığı</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tc>
                  <a:txBody>
                    <a:bodyPr/>
                    <a:lstStyle/>
                    <a:p>
                      <a:pPr lvl="0" algn="just" fontAlgn="ctr"/>
                      <a:r>
                        <a:rPr lang="tr-TR" sz="1500" b="0" kern="1200">
                          <a:solidFill>
                            <a:srgbClr val="000000"/>
                          </a:solidFill>
                          <a:latin typeface="Cambria" pitchFamily="18"/>
                          <a:ea typeface="Cambria" pitchFamily="18"/>
                        </a:rPr>
                        <a:t>Mekatronik </a:t>
                      </a:r>
                    </a:p>
                    <a:p>
                      <a:pPr lvl="0" algn="just" fontAlgn="ctr"/>
                      <a:r>
                        <a:rPr lang="tr-TR" sz="1500" b="0" kern="1200">
                          <a:solidFill>
                            <a:srgbClr val="000000"/>
                          </a:solidFill>
                          <a:latin typeface="Cambria" pitchFamily="18"/>
                          <a:ea typeface="Cambria" pitchFamily="18"/>
                        </a:rPr>
                        <a:t>Dış Ticaret</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366999270"/>
                  </a:ext>
                </a:extLst>
              </a:tr>
              <a:tr h="471821">
                <a:tc>
                  <a:txBody>
                    <a:bodyPr/>
                    <a:lstStyle/>
                    <a:p>
                      <a:pPr lvl="0" algn="just" fontAlgn="ctr"/>
                      <a:r>
                        <a:rPr lang="tr-TR" sz="1500" b="1" kern="1200">
                          <a:solidFill>
                            <a:srgbClr val="000000"/>
                          </a:solidFill>
                          <a:latin typeface="Cambria" pitchFamily="18"/>
                          <a:ea typeface="Cambria" pitchFamily="18"/>
                        </a:rPr>
                        <a:t>Dış Ticaret</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tc>
                  <a:txBody>
                    <a:bodyPr/>
                    <a:lstStyle/>
                    <a:p>
                      <a:pPr lvl="0" algn="just" fontAlgn="ctr"/>
                      <a:r>
                        <a:rPr lang="tr-TR" sz="1500" b="0" kern="1200">
                          <a:solidFill>
                            <a:srgbClr val="000000"/>
                          </a:solidFill>
                          <a:latin typeface="Cambria" pitchFamily="18"/>
                          <a:ea typeface="Cambria" pitchFamily="18"/>
                        </a:rPr>
                        <a:t>Sivil Havacılık Kabin Hizmetleri</a:t>
                      </a:r>
                    </a:p>
                    <a:p>
                      <a:pPr lvl="0" algn="just" fontAlgn="ctr"/>
                      <a:r>
                        <a:rPr lang="tr-TR" sz="1500" b="0" kern="1200">
                          <a:solidFill>
                            <a:srgbClr val="000000"/>
                          </a:solidFill>
                          <a:latin typeface="Cambria" pitchFamily="18"/>
                          <a:ea typeface="Cambria" pitchFamily="18"/>
                        </a:rPr>
                        <a:t>Bilgisayar Programcılığı</a:t>
                      </a:r>
                    </a:p>
                    <a:p>
                      <a:pPr lvl="0" algn="just" fontAlgn="ctr"/>
                      <a:r>
                        <a:rPr lang="tr-TR" sz="1500" b="0" kern="1200">
                          <a:solidFill>
                            <a:srgbClr val="000000"/>
                          </a:solidFill>
                          <a:latin typeface="Cambria" pitchFamily="18"/>
                          <a:ea typeface="Cambria" pitchFamily="18"/>
                        </a:rPr>
                        <a:t>Mekatronik</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553271886"/>
                  </a:ext>
                </a:extLst>
              </a:tr>
              <a:tr h="169922">
                <a:tc>
                  <a:txBody>
                    <a:bodyPr/>
                    <a:lstStyle/>
                    <a:p>
                      <a:pPr lvl="0" algn="just" fontAlgn="ctr"/>
                      <a:r>
                        <a:rPr lang="sv-SE" sz="1500" b="1" kern="1200">
                          <a:solidFill>
                            <a:srgbClr val="000000"/>
                          </a:solidFill>
                          <a:latin typeface="Cambria" pitchFamily="18"/>
                          <a:ea typeface="Cambria" pitchFamily="18"/>
                        </a:rPr>
                        <a:t>Sivil Havacılık Kabin Hizmetleri</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tc>
                  <a:txBody>
                    <a:bodyPr/>
                    <a:lstStyle/>
                    <a:p>
                      <a:pPr lvl="0" algn="just" fontAlgn="ctr"/>
                      <a:r>
                        <a:rPr lang="tr-TR" sz="1500" b="0" kern="1200">
                          <a:solidFill>
                            <a:srgbClr val="000000"/>
                          </a:solidFill>
                          <a:latin typeface="Cambria" pitchFamily="18"/>
                          <a:ea typeface="Cambria" pitchFamily="18"/>
                        </a:rPr>
                        <a:t>Dış Ticaret</a:t>
                      </a:r>
                    </a:p>
                  </a:txBody>
                  <a:tcPr marL="9528" marR="9528" marT="9528" marB="0" anchor="ctr">
                    <a:lnL w="9528" cap="flat" cmpd="sng" algn="ctr">
                      <a:solidFill>
                        <a:srgbClr val="DEE2E6"/>
                      </a:solidFill>
                      <a:prstDash val="solid"/>
                      <a:round/>
                      <a:headEnd type="none" w="med" len="med"/>
                      <a:tailEnd type="none" w="med" len="med"/>
                    </a:lnL>
                    <a:lnR w="9528" cap="flat" cmpd="sng" algn="ctr">
                      <a:solidFill>
                        <a:srgbClr val="DEE2E6"/>
                      </a:solidFill>
                      <a:prstDash val="solid"/>
                      <a:round/>
                      <a:headEnd type="none" w="med" len="med"/>
                      <a:tailEnd type="none" w="med" len="med"/>
                    </a:lnR>
                    <a:lnT w="9528" cap="flat" cmpd="sng" algn="ctr">
                      <a:solidFill>
                        <a:srgbClr val="DEE2E6"/>
                      </a:solidFill>
                      <a:prstDash val="solid"/>
                      <a:round/>
                      <a:headEnd type="none" w="med" len="med"/>
                      <a:tailEnd type="none" w="med" len="med"/>
                    </a:lnT>
                    <a:lnB w="9528"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37404130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32B34134-9868-6572-97C7-0D887DA682D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793E99D3-D5B9-577E-5209-81D229EFD513}"/>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KURULUŞ</a:t>
            </a:r>
          </a:p>
        </p:txBody>
      </p:sp>
      <p:pic>
        <p:nvPicPr>
          <p:cNvPr id="4" name="Picture 4">
            <a:extLst>
              <a:ext uri="{FF2B5EF4-FFF2-40B4-BE49-F238E27FC236}">
                <a16:creationId xmlns:a16="http://schemas.microsoft.com/office/drawing/2014/main" id="{ABE90EC5-23CD-3498-CF65-447011ED3567}"/>
              </a:ext>
            </a:extLst>
          </p:cNvPr>
          <p:cNvPicPr>
            <a:picLocks noChangeAspect="1"/>
          </p:cNvPicPr>
          <p:nvPr/>
        </p:nvPicPr>
        <p:blipFill>
          <a:blip r:embed="rId3"/>
          <a:stretch>
            <a:fillRect/>
          </a:stretch>
        </p:blipFill>
        <p:spPr>
          <a:xfrm>
            <a:off x="1755913" y="2125714"/>
            <a:ext cx="4340089" cy="3255062"/>
          </a:xfrm>
          <a:prstGeom prst="rect">
            <a:avLst/>
          </a:prstGeom>
          <a:noFill/>
          <a:ln cap="flat">
            <a:noFill/>
          </a:ln>
        </p:spPr>
      </p:pic>
      <p:sp>
        <p:nvSpPr>
          <p:cNvPr id="5" name="Metin kutusu 3">
            <a:extLst>
              <a:ext uri="{FF2B5EF4-FFF2-40B4-BE49-F238E27FC236}">
                <a16:creationId xmlns:a16="http://schemas.microsoft.com/office/drawing/2014/main" id="{CBC58BBA-7F00-8CF3-F9EF-FCD6C7361A71}"/>
              </a:ext>
            </a:extLst>
          </p:cNvPr>
          <p:cNvSpPr txBox="1"/>
          <p:nvPr/>
        </p:nvSpPr>
        <p:spPr>
          <a:xfrm>
            <a:off x="6215606" y="2050386"/>
            <a:ext cx="4738749" cy="3364964"/>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İsmini, Selçuklular tarafından 1251 yılında yaptırılmış ilk Vakıf Yükseköğretim Kurumu niteliğinde olan Karatay Medresesi’nden alan KTO Karatay Üniversitesi, 1882 yılında kurulan ve Türkiye'nin en köklü ticaret odalarından olan </a:t>
            </a:r>
            <a:r>
              <a:rPr lang="tr-TR" sz="1800" b="1" i="0" u="none" strike="noStrike" kern="1200" cap="none" spc="0" baseline="0">
                <a:solidFill>
                  <a:srgbClr val="763E56"/>
                </a:solidFill>
                <a:uFillTx/>
                <a:latin typeface="Cambria" pitchFamily="18"/>
                <a:ea typeface="Cambria" pitchFamily="18"/>
              </a:rPr>
              <a:t>Konya Ticaret Odası</a:t>
            </a:r>
            <a:r>
              <a:rPr lang="tr-TR" sz="1800" b="0" i="0" u="none" strike="noStrike" kern="1200" cap="none" spc="0" baseline="0">
                <a:solidFill>
                  <a:srgbClr val="000000"/>
                </a:solidFill>
                <a:uFillTx/>
                <a:latin typeface="Cambria" pitchFamily="18"/>
                <a:ea typeface="Cambria" pitchFamily="18"/>
              </a:rPr>
              <a:t>’nın </a:t>
            </a:r>
            <a:r>
              <a:rPr lang="tr-TR" sz="1800" b="1" i="0" u="none" strike="noStrike" kern="1200" cap="none" spc="0" baseline="0">
                <a:solidFill>
                  <a:srgbClr val="763E56"/>
                </a:solidFill>
                <a:uFillTx/>
                <a:latin typeface="Cambria" pitchFamily="18"/>
                <a:ea typeface="Cambria" pitchFamily="18"/>
              </a:rPr>
              <a:t>Eğitim ve Sağlık Vakfı</a:t>
            </a:r>
            <a:r>
              <a:rPr lang="tr-TR" sz="1800" b="0" i="0" u="none" strike="noStrike" kern="1200" cap="none" spc="0" baseline="0">
                <a:solidFill>
                  <a:srgbClr val="000000"/>
                </a:solidFill>
                <a:uFillTx/>
                <a:latin typeface="Cambria" pitchFamily="18"/>
                <a:ea typeface="Cambria" pitchFamily="18"/>
              </a:rPr>
              <a:t> tarafından </a:t>
            </a:r>
            <a:r>
              <a:rPr lang="tr-TR" sz="1800" b="1" i="0" u="none" strike="noStrike" kern="1200" cap="none" spc="0" baseline="0">
                <a:solidFill>
                  <a:srgbClr val="763E56"/>
                </a:solidFill>
                <a:uFillTx/>
                <a:latin typeface="Cambria" pitchFamily="18"/>
                <a:ea typeface="Cambria" pitchFamily="18"/>
              </a:rPr>
              <a:t>07 Temmuz 2009</a:t>
            </a:r>
            <a:r>
              <a:rPr lang="tr-TR" sz="1800" b="1" i="0" u="none" strike="noStrike" kern="1200" cap="none" spc="0" baseline="0">
                <a:solidFill>
                  <a:srgbClr val="000000"/>
                </a:solidFill>
                <a:uFillTx/>
                <a:latin typeface="Cambria" pitchFamily="18"/>
                <a:ea typeface="Cambria" pitchFamily="18"/>
              </a:rPr>
              <a:t> </a:t>
            </a:r>
            <a:r>
              <a:rPr lang="tr-TR" sz="1800" b="0" i="0" u="none" strike="noStrike" kern="1200" cap="none" spc="0" baseline="0">
                <a:solidFill>
                  <a:srgbClr val="000000"/>
                </a:solidFill>
                <a:uFillTx/>
                <a:latin typeface="Cambria" pitchFamily="18"/>
                <a:ea typeface="Cambria" pitchFamily="18"/>
              </a:rPr>
              <a:t>yılında yeniden kurulmuştur.</a:t>
            </a:r>
            <a:r>
              <a:rPr lang="tr-TR" sz="1800" b="1" i="0" u="none" strike="noStrike" kern="1200" cap="none" spc="0" baseline="0">
                <a:solidFill>
                  <a:srgbClr val="000000"/>
                </a:solidFill>
                <a:uFillTx/>
                <a:latin typeface="Cambria" pitchFamily="18"/>
                <a:ea typeface="Cambria" pitchFamily="18"/>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10149852-710B-8451-28EC-6AD3593911E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E19ECB8F-304F-D3F2-B3CE-8D62C1DE654C}"/>
              </a:ext>
            </a:extLst>
          </p:cNvPr>
          <p:cNvSpPr/>
          <p:nvPr/>
        </p:nvSpPr>
        <p:spPr>
          <a:xfrm>
            <a:off x="1987869" y="306896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BİLGİ İŞLEM FAALİYETLERİ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91">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4231409C-8D26-FF29-7A0B-6AE5DA944D16}"/>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04A9E86D-9A0C-ABE0-900E-A992F245A260}"/>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BİLGİ İŞLEM FAALİYETLERİ</a:t>
            </a:r>
          </a:p>
        </p:txBody>
      </p:sp>
      <p:sp>
        <p:nvSpPr>
          <p:cNvPr id="4" name="Metin kutusu 2">
            <a:extLst>
              <a:ext uri="{FF2B5EF4-FFF2-40B4-BE49-F238E27FC236}">
                <a16:creationId xmlns:a16="http://schemas.microsoft.com/office/drawing/2014/main" id="{5473FD4D-805A-4FBD-3ED3-11B35897FB73}"/>
              </a:ext>
            </a:extLst>
          </p:cNvPr>
          <p:cNvSpPr txBox="1"/>
          <p:nvPr/>
        </p:nvSpPr>
        <p:spPr>
          <a:xfrm>
            <a:off x="1957730" y="1323017"/>
            <a:ext cx="8996626" cy="5303949"/>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Kayıt olan öğrencilerimize içerisinde öğrenci kimlik kartı, kablosuz internet erişim bilgileri, e-posta adresi ve şifresi, kütüphane kaynaklarına uzaktan erişim için Proxy kullanıcı bilgilerinin yer aldığı zarf teslim edilir.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Zarf içerisinde Kişisel Verilerin Korunması Kanunu (KVKK) metni, laboratuvar kullanım politikası, e-posta ve internet kullanımı politikası gibi bilgiler de yer almaktadır.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 kimlik kartlarımızın toplu ulaşımda kullanılabilmesi amacıyla </a:t>
            </a:r>
            <a:r>
              <a:rPr lang="tr-TR" sz="1800" b="1" i="0" u="none" strike="noStrike" kern="1200" cap="none" spc="0" baseline="0">
                <a:solidFill>
                  <a:srgbClr val="FF0000"/>
                </a:solidFill>
                <a:uFillTx/>
                <a:latin typeface="Cambria" pitchFamily="18"/>
                <a:ea typeface="Cambria" pitchFamily="18"/>
              </a:rPr>
              <a:t>Elkart</a:t>
            </a:r>
            <a:r>
              <a:rPr lang="tr-TR" sz="1800" b="0" i="0" u="none" strike="noStrike" kern="1200" cap="none" spc="0" baseline="0">
                <a:solidFill>
                  <a:srgbClr val="000000"/>
                </a:solidFill>
                <a:uFillTx/>
                <a:latin typeface="Cambria" pitchFamily="18"/>
                <a:ea typeface="Cambria" pitchFamily="18"/>
              </a:rPr>
              <a:t> özelliği bulunmaktadır. Ayrıca, yeni öğrencilerimizin ELKART’larına Konya Büyükşehir Belediyesi tarafından bir sefere mahsus olmak üzere belirli miktarda kredi yüklenmektedir.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E-posta hesabına sahip olan öğrencilerimiz, şahsi bilgisayarları da dahil olmak üzere 10 cihaza lisanslı </a:t>
            </a:r>
            <a:r>
              <a:rPr lang="tr-TR" sz="1800" b="1" i="0" u="none" strike="noStrike" kern="1200" cap="none" spc="0" baseline="0">
                <a:solidFill>
                  <a:srgbClr val="FF0000"/>
                </a:solidFill>
                <a:uFillTx/>
                <a:latin typeface="Cambria" pitchFamily="18"/>
                <a:ea typeface="Cambria" pitchFamily="18"/>
              </a:rPr>
              <a:t>Microsoft</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FF0000"/>
                </a:solidFill>
                <a:uFillTx/>
                <a:latin typeface="Cambria" pitchFamily="18"/>
                <a:ea typeface="Cambria" pitchFamily="18"/>
              </a:rPr>
              <a:t>Office</a:t>
            </a:r>
            <a:r>
              <a:rPr lang="tr-TR" sz="1800" b="0" i="0" u="none" strike="noStrike" kern="1200" cap="none" spc="0" baseline="0">
                <a:solidFill>
                  <a:srgbClr val="000000"/>
                </a:solidFill>
                <a:uFillTx/>
                <a:latin typeface="Cambria" pitchFamily="18"/>
                <a:ea typeface="Cambria" pitchFamily="18"/>
              </a:rPr>
              <a:t> programlarını kurabilir.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53329E9C-47EA-F9ED-1FD9-1B867BBB2B8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CEAA27A4-0FDC-800F-D0A8-996CDE0AAAC4}"/>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BİLGİ İŞLEM FAALİYETLERİ</a:t>
            </a:r>
          </a:p>
        </p:txBody>
      </p:sp>
      <p:sp>
        <p:nvSpPr>
          <p:cNvPr id="4" name="Metin kutusu 2">
            <a:extLst>
              <a:ext uri="{FF2B5EF4-FFF2-40B4-BE49-F238E27FC236}">
                <a16:creationId xmlns:a16="http://schemas.microsoft.com/office/drawing/2014/main" id="{7A9DCD9E-D295-7945-415B-D000927D8386}"/>
              </a:ext>
            </a:extLst>
          </p:cNvPr>
          <p:cNvSpPr txBox="1"/>
          <p:nvPr/>
        </p:nvSpPr>
        <p:spPr>
          <a:xfrm>
            <a:off x="1957730" y="1534024"/>
            <a:ext cx="8996626" cy="4657624"/>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Lisanslama işlemi, öğrencinin e-posta ve parolası ile gerçekleşmektedir. Office 365 paketi içerisinde öğrencilerimize ücretsiz bir şekilde Word, Excel, Powerpoint, Teams, Planner gibi uygulamalar sunulmaktadır.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 Fuaye alanlarımızda yer alan dokunmatik ekrana sahip bilgisayarlar sayesinde araştırmalarınızı yapabilir, öğrenci bilgi sistemine erişerek notlarınızı veya karnenizi görüntüleyebilirsiniz.</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Öğrencilerimizin, Bilgi İşlem Direktörlüğü bünyesine yapacağı herhangi bir talep için </a:t>
            </a:r>
            <a:r>
              <a:rPr lang="tr-TR" sz="1800" b="1" i="0" u="none" strike="noStrike" kern="1200" cap="none" spc="0" baseline="0">
                <a:solidFill>
                  <a:srgbClr val="FF0000"/>
                </a:solidFill>
                <a:uFillTx/>
                <a:latin typeface="Cambria" pitchFamily="18"/>
                <a:ea typeface="Cambria" pitchFamily="18"/>
              </a:rPr>
              <a:t>https://bilgiislem.karatay.edu.tr </a:t>
            </a:r>
            <a:r>
              <a:rPr lang="tr-TR" sz="1800" b="0" i="0" u="none" strike="noStrike" kern="1200" cap="none" spc="0" baseline="0">
                <a:solidFill>
                  <a:srgbClr val="000000"/>
                </a:solidFill>
                <a:uFillTx/>
                <a:latin typeface="Cambria" pitchFamily="18"/>
                <a:ea typeface="Cambria" pitchFamily="18"/>
              </a:rPr>
              <a:t>adresinde bulunan online talep sistemine taleplerini işlemeleri gerekmektedir. Buradan yapılan talepler, en kısa süre içerisinde neticelendirilmekte ve öğrencilerimize SMS yolu ile bilgi verilmektedir.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01DA4D3C-14FA-14C8-B2B1-F08CDA9AC99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BC8DE467-54C9-C07F-ED35-3F0357BE67AC}"/>
              </a:ext>
            </a:extLst>
          </p:cNvPr>
          <p:cNvSpPr/>
          <p:nvPr/>
        </p:nvSpPr>
        <p:spPr>
          <a:xfrm>
            <a:off x="1987869" y="306896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KÜTÜPHANE ve MÜZE YÖNETİMİ FAALİYETLERİ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1943AB37-1B71-85F2-FD9D-84A7F2ACB00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0F600DCE-04BC-4515-0EC2-4E9F8246C49C}"/>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KÜTÜPHANE ve MÜZE YÖNETİMİ FAALİYETLERİ</a:t>
            </a:r>
          </a:p>
        </p:txBody>
      </p:sp>
      <p:sp>
        <p:nvSpPr>
          <p:cNvPr id="4" name="Metin kutusu 2">
            <a:extLst>
              <a:ext uri="{FF2B5EF4-FFF2-40B4-BE49-F238E27FC236}">
                <a16:creationId xmlns:a16="http://schemas.microsoft.com/office/drawing/2014/main" id="{A327487F-3070-C1C6-DB82-86B499346DCF}"/>
              </a:ext>
            </a:extLst>
          </p:cNvPr>
          <p:cNvSpPr txBox="1"/>
          <p:nvPr/>
        </p:nvSpPr>
        <p:spPr>
          <a:xfrm>
            <a:off x="1957730" y="1534024"/>
            <a:ext cx="9576081" cy="3041797"/>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600"/>
              </a:spcBef>
              <a:spcAft>
                <a:spcPts val="120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Üniversitemizde dört adet kütüphane bulunmaktadır: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 Blok  2. katta </a:t>
            </a:r>
            <a:r>
              <a:rPr lang="tr-TR" sz="1800" b="1" i="0" u="none" strike="noStrike" kern="1200" cap="none" spc="0" baseline="0">
                <a:solidFill>
                  <a:srgbClr val="FF0000"/>
                </a:solidFill>
                <a:uFillTx/>
                <a:latin typeface="Cambria" pitchFamily="18"/>
                <a:ea typeface="Cambria" pitchFamily="18"/>
              </a:rPr>
              <a:t>Merkez Kütüphane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Hukuk Fakültesi Binası’nda </a:t>
            </a:r>
            <a:r>
              <a:rPr lang="tr-TR" sz="1800" b="1" i="0" u="none" strike="noStrike" kern="1200" cap="none" spc="0" baseline="0">
                <a:solidFill>
                  <a:srgbClr val="FF0000"/>
                </a:solidFill>
                <a:uFillTx/>
                <a:latin typeface="Cambria" pitchFamily="18"/>
                <a:ea typeface="Cambria" pitchFamily="18"/>
              </a:rPr>
              <a:t>Hukuk Fakültesi Kütüphanesi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Tıp Fakültesi Kütüphanesi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Ticaret ve Sanayi Meslek Yüksekokulu Kütüphanesi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BB33F161-E864-B01D-C0BE-0FEB9EB4174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899ACC24-90EB-5A0A-A8C6-3AF6D790A440}"/>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KÜTÜPHANE ve MÜZE YÖNETİMİ FAALİYETLERİ</a:t>
            </a:r>
          </a:p>
        </p:txBody>
      </p:sp>
      <p:pic>
        <p:nvPicPr>
          <p:cNvPr id="4" name="Resim 3" descr="iç mekan, kitap dolabı, kitaplık, sahne içeren bir resim&#10;&#10;Açıklama otomatik olarak oluşturuldu">
            <a:extLst>
              <a:ext uri="{FF2B5EF4-FFF2-40B4-BE49-F238E27FC236}">
                <a16:creationId xmlns:a16="http://schemas.microsoft.com/office/drawing/2014/main" id="{62EE6E01-254F-4A9E-4628-2A797829D208}"/>
              </a:ext>
            </a:extLst>
          </p:cNvPr>
          <p:cNvPicPr>
            <a:picLocks noChangeAspect="1"/>
          </p:cNvPicPr>
          <p:nvPr/>
        </p:nvPicPr>
        <p:blipFill>
          <a:blip r:embed="rId3"/>
          <a:stretch>
            <a:fillRect/>
          </a:stretch>
        </p:blipFill>
        <p:spPr>
          <a:xfrm>
            <a:off x="1319150" y="2544025"/>
            <a:ext cx="3364498" cy="2242995"/>
          </a:xfrm>
          <a:prstGeom prst="rect">
            <a:avLst/>
          </a:prstGeom>
          <a:noFill/>
          <a:ln cap="flat">
            <a:noFill/>
          </a:ln>
          <a:effectLst>
            <a:outerShdw dir="16200000" algn="tl">
              <a:srgbClr val="000000">
                <a:alpha val="70000"/>
              </a:srgbClr>
            </a:outerShdw>
          </a:effectLst>
        </p:spPr>
      </p:pic>
      <p:pic>
        <p:nvPicPr>
          <p:cNvPr id="5" name="Resim 7" descr="sandalye, mobilya, iç mekan, zemin içeren bir resim&#10;&#10;Açıklama otomatik olarak oluşturuldu">
            <a:extLst>
              <a:ext uri="{FF2B5EF4-FFF2-40B4-BE49-F238E27FC236}">
                <a16:creationId xmlns:a16="http://schemas.microsoft.com/office/drawing/2014/main" id="{EA911A0E-7A22-999A-8FA5-958DF1695077}"/>
              </a:ext>
            </a:extLst>
          </p:cNvPr>
          <p:cNvPicPr>
            <a:picLocks noChangeAspect="1"/>
          </p:cNvPicPr>
          <p:nvPr/>
        </p:nvPicPr>
        <p:blipFill>
          <a:blip r:embed="rId4"/>
          <a:stretch>
            <a:fillRect/>
          </a:stretch>
        </p:blipFill>
        <p:spPr>
          <a:xfrm>
            <a:off x="8505419" y="2544025"/>
            <a:ext cx="3364498" cy="2242995"/>
          </a:xfrm>
          <a:prstGeom prst="rect">
            <a:avLst/>
          </a:prstGeom>
          <a:noFill/>
          <a:ln cap="flat">
            <a:noFill/>
          </a:ln>
          <a:effectLst>
            <a:outerShdw dir="16200000" algn="tl">
              <a:srgbClr val="000000">
                <a:alpha val="70000"/>
              </a:srgbClr>
            </a:outerShdw>
          </a:effectLst>
        </p:spPr>
      </p:pic>
      <p:pic>
        <p:nvPicPr>
          <p:cNvPr id="6" name="Resim 9" descr="giyim, kişi, şahıs, sandalye, mobilya içeren bir resim&#10;&#10;Açıklama otomatik olarak oluşturuldu">
            <a:extLst>
              <a:ext uri="{FF2B5EF4-FFF2-40B4-BE49-F238E27FC236}">
                <a16:creationId xmlns:a16="http://schemas.microsoft.com/office/drawing/2014/main" id="{070FF879-ACAD-5039-ADCE-580CC8B5FB7C}"/>
              </a:ext>
            </a:extLst>
          </p:cNvPr>
          <p:cNvPicPr>
            <a:picLocks noChangeAspect="1"/>
          </p:cNvPicPr>
          <p:nvPr/>
        </p:nvPicPr>
        <p:blipFill>
          <a:blip r:embed="rId5"/>
          <a:stretch>
            <a:fillRect/>
          </a:stretch>
        </p:blipFill>
        <p:spPr>
          <a:xfrm>
            <a:off x="4912147" y="2544025"/>
            <a:ext cx="3364772" cy="2242995"/>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7307DDDA-09E7-A274-EE7A-4AF63CB5A6A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36182F57-AD11-2B4B-7596-4F64BF6BA9E3}"/>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KÜTÜPHANE KAYNAKLARI</a:t>
            </a:r>
          </a:p>
        </p:txBody>
      </p:sp>
      <p:sp>
        <p:nvSpPr>
          <p:cNvPr id="4" name="Metin kutusu 2">
            <a:extLst>
              <a:ext uri="{FF2B5EF4-FFF2-40B4-BE49-F238E27FC236}">
                <a16:creationId xmlns:a16="http://schemas.microsoft.com/office/drawing/2014/main" id="{2AE6A729-59B5-21E5-6155-D6DAFED11DF4}"/>
              </a:ext>
            </a:extLst>
          </p:cNvPr>
          <p:cNvSpPr txBox="1"/>
          <p:nvPr/>
        </p:nvSpPr>
        <p:spPr>
          <a:xfrm>
            <a:off x="1957730" y="1534024"/>
            <a:ext cx="9576081" cy="485767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600"/>
              </a:spcBef>
              <a:spcAft>
                <a:spcPts val="60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Kütüphanemizde bulunan kaynaklar:	</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56.933 </a:t>
            </a:r>
            <a:r>
              <a:rPr lang="tr-TR" sz="1800" b="0" i="0" u="none" strike="noStrike" kern="1200" cap="none" spc="0" baseline="0">
                <a:solidFill>
                  <a:srgbClr val="000000"/>
                </a:solidFill>
                <a:uFillTx/>
                <a:latin typeface="Cambria" pitchFamily="18"/>
                <a:ea typeface="Cambria" pitchFamily="18"/>
              </a:rPr>
              <a:t>basılı kitap, </a:t>
            </a:r>
            <a:r>
              <a:rPr lang="tr-TR" sz="1800" b="1" i="0" u="none" strike="noStrike" kern="1200" cap="none" spc="0" baseline="0">
                <a:solidFill>
                  <a:srgbClr val="763E56"/>
                </a:solidFill>
                <a:uFillTx/>
                <a:latin typeface="Cambria" pitchFamily="18"/>
                <a:ea typeface="Cambria" pitchFamily="18"/>
              </a:rPr>
              <a:t>1.730 </a:t>
            </a:r>
            <a:r>
              <a:rPr lang="tr-TR" sz="1800" b="0" i="0" u="none" strike="noStrike" kern="1200" cap="none" spc="0" baseline="0">
                <a:solidFill>
                  <a:srgbClr val="000000"/>
                </a:solidFill>
                <a:uFillTx/>
                <a:latin typeface="Cambria" pitchFamily="18"/>
                <a:ea typeface="Cambria" pitchFamily="18"/>
              </a:rPr>
              <a:t>adet nadir eser, </a:t>
            </a:r>
            <a:r>
              <a:rPr lang="tr-TR" sz="1800" b="1" i="0" u="none" strike="noStrike" kern="1200" cap="none" spc="0" baseline="0">
                <a:solidFill>
                  <a:srgbClr val="763E56"/>
                </a:solidFill>
                <a:uFillTx/>
                <a:latin typeface="Cambria" pitchFamily="18"/>
                <a:ea typeface="Cambria" pitchFamily="18"/>
              </a:rPr>
              <a:t>62.461</a:t>
            </a:r>
            <a:r>
              <a:rPr lang="tr-TR" sz="1800" b="0" i="0" u="none" strike="noStrike" kern="1200" cap="none" spc="0" baseline="0">
                <a:solidFill>
                  <a:srgbClr val="000000"/>
                </a:solidFill>
                <a:uFillTx/>
                <a:latin typeface="Cambria" pitchFamily="18"/>
                <a:ea typeface="Cambria" pitchFamily="18"/>
              </a:rPr>
              <a:t> elektronik kitap</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150.000 </a:t>
            </a:r>
            <a:r>
              <a:rPr lang="tr-TR" sz="1800" b="0" i="0" u="none" strike="noStrike" kern="1200" cap="none" spc="0" baseline="0">
                <a:solidFill>
                  <a:srgbClr val="000000"/>
                </a:solidFill>
                <a:uFillTx/>
                <a:latin typeface="Cambria" pitchFamily="18"/>
                <a:ea typeface="Cambria" pitchFamily="18"/>
              </a:rPr>
              <a:t>üzerinde elektronik yayın</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4.000.000</a:t>
            </a:r>
            <a:r>
              <a:rPr lang="tr-TR" sz="1800" b="0" i="0" u="none" strike="noStrike" kern="1200" cap="none" spc="0" baseline="0">
                <a:solidFill>
                  <a:srgbClr val="000000"/>
                </a:solidFill>
                <a:uFillTx/>
                <a:latin typeface="Cambria" pitchFamily="18"/>
                <a:ea typeface="Cambria" pitchFamily="18"/>
              </a:rPr>
              <a:t>’dan fazla tam metin makaleye erişim imkânı sunulmaktadır.</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7/24 açık e-kütüphane hizmeti (Yordam Otomasyon Sistemi)</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7/24 proxy hizmeti (Üniversite içi ve dışından elektronik kaynaklara erişim (VETİS))</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27</a:t>
            </a:r>
            <a:r>
              <a:rPr lang="tr-TR" sz="1800" b="0" i="0" u="none" strike="noStrike" kern="1200" cap="none" spc="0" baseline="0">
                <a:solidFill>
                  <a:srgbClr val="000000"/>
                </a:solidFill>
                <a:uFillTx/>
                <a:latin typeface="Cambria" pitchFamily="18"/>
                <a:ea typeface="Cambria" pitchFamily="18"/>
              </a:rPr>
              <a:t> veri tabanı aboneliği</a:t>
            </a:r>
          </a:p>
          <a:p>
            <a:pPr marL="285750" marR="0" lvl="0" indent="-285750" algn="l" defTabSz="914400" rtl="0" fontAlgn="auto" hangingPunct="1">
              <a:lnSpc>
                <a:spcPct val="150000"/>
              </a:lnSpc>
              <a:spcBef>
                <a:spcPts val="600"/>
              </a:spcBef>
              <a:spcAft>
                <a:spcPts val="6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Kütüphanemizde kaynaklar kitapların kolay bulunması amacıyla LC Sınıflama Sistemine göre yerleştirilmiş olup, açık raf sistemiyle çalışmaktadır.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4FF6B6D4-84B0-9E80-AD6D-66FA8D92CCA6}"/>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105CF7C2-88E4-6858-9568-0C6D84A82B8C}"/>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KÜTÜPHANEDEN YARARLANMA</a:t>
            </a:r>
          </a:p>
        </p:txBody>
      </p:sp>
      <p:sp>
        <p:nvSpPr>
          <p:cNvPr id="4" name="Metin kutusu 2">
            <a:extLst>
              <a:ext uri="{FF2B5EF4-FFF2-40B4-BE49-F238E27FC236}">
                <a16:creationId xmlns:a16="http://schemas.microsoft.com/office/drawing/2014/main" id="{3F6F8CFE-EB4D-5E76-FC40-326253D4A298}"/>
              </a:ext>
            </a:extLst>
          </p:cNvPr>
          <p:cNvSpPr txBox="1"/>
          <p:nvPr/>
        </p:nvSpPr>
        <p:spPr>
          <a:xfrm>
            <a:off x="1957730" y="1534024"/>
            <a:ext cx="8996626" cy="4057457"/>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600"/>
              </a:spcBef>
              <a:spcAft>
                <a:spcPts val="1200"/>
              </a:spcAft>
              <a:buNone/>
              <a:tabLst/>
              <a:defRPr sz="1800" b="0" i="0" u="none" strike="noStrike" kern="0" cap="none" spc="0" baseline="0">
                <a:solidFill>
                  <a:srgbClr val="000000"/>
                </a:solidFill>
                <a:uFillTx/>
              </a:defRPr>
            </a:pPr>
            <a:r>
              <a:rPr lang="tr-TR" sz="1800" b="1" i="0" u="none" strike="noStrike" kern="1200" cap="none" spc="0" baseline="0">
                <a:solidFill>
                  <a:srgbClr val="000000"/>
                </a:solidFill>
                <a:uFillTx/>
                <a:latin typeface="Cambria" pitchFamily="18"/>
                <a:ea typeface="Cambria" pitchFamily="18"/>
              </a:rPr>
              <a:t>Kütüphane Çalışma Saatleri: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Kütüphanemiz sınav dönemleri dışında; hafta içi 08.30-22.00, hafta sonu 11.00-20.00 saatleri arasında, sınav dönemlerinde ise 24 saat öğrencilerimize hizmet vermektedir. Yaz döneminde ise hafta içi 08.30-17.30 saatleri arasında kullanıma açıktır.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Kütüphanemiz kaynaklarından sadece öğrencilerimiz, mezunlarımız, akademisyenlerimiz ve personellerimiz faydalanabilmektedir. </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Öğrencilerimiz, üniversite kimlik kartlarıyla üye olup, kitapları ödünç alma verme işlemleri yapabilmektedir.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1400DBE-CD20-F142-34C9-84CF3DB9BF3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274240E0-6737-84FB-E797-DB1169570496}"/>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ÇALIŞMA ALANLARI</a:t>
            </a:r>
          </a:p>
        </p:txBody>
      </p:sp>
      <p:sp>
        <p:nvSpPr>
          <p:cNvPr id="4" name="Metin kutusu 2">
            <a:extLst>
              <a:ext uri="{FF2B5EF4-FFF2-40B4-BE49-F238E27FC236}">
                <a16:creationId xmlns:a16="http://schemas.microsoft.com/office/drawing/2014/main" id="{BA5918D6-BCA5-C2A4-251C-E554FF0CF38A}"/>
              </a:ext>
            </a:extLst>
          </p:cNvPr>
          <p:cNvSpPr txBox="1"/>
          <p:nvPr/>
        </p:nvSpPr>
        <p:spPr>
          <a:xfrm>
            <a:off x="1957730" y="1534024"/>
            <a:ext cx="8996626" cy="4103626"/>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600"/>
              </a:spcBef>
              <a:spcAft>
                <a:spcPts val="120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Üniversitemizde toplamda 1.500 kişilik çalışma alanı mevcuttur. Üniversite kütüphanesi ve haricindeki çalışma alanlarımız:</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Kütüphane Kapasitesi</a:t>
            </a:r>
            <a:r>
              <a:rPr lang="tr-TR" sz="1800" b="0" i="0" u="none" strike="noStrike" kern="1200" cap="none" spc="0" baseline="0">
                <a:solidFill>
                  <a:srgbClr val="000000"/>
                </a:solidFill>
                <a:uFillTx/>
                <a:latin typeface="Cambria" pitchFamily="18"/>
                <a:ea typeface="Cambria" pitchFamily="18"/>
              </a:rPr>
              <a:t>: 230 kişi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Fuaye alanları ve katların koridorları kapasitesi</a:t>
            </a:r>
            <a:r>
              <a:rPr lang="tr-TR" sz="1800" b="0" i="0" u="none" strike="noStrike" kern="1200" cap="none" spc="0" baseline="0">
                <a:solidFill>
                  <a:srgbClr val="000000"/>
                </a:solidFill>
                <a:uFillTx/>
                <a:latin typeface="Cambria" pitchFamily="18"/>
                <a:ea typeface="Cambria" pitchFamily="18"/>
              </a:rPr>
              <a:t>: 280 kişi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M Blok Okuma Salonu</a:t>
            </a:r>
            <a:r>
              <a:rPr lang="tr-TR" sz="1800" b="0" i="0" u="none" strike="noStrike" kern="1200" cap="none" spc="0" baseline="0">
                <a:solidFill>
                  <a:srgbClr val="000000"/>
                </a:solidFill>
                <a:uFillTx/>
                <a:latin typeface="Cambria" pitchFamily="18"/>
                <a:ea typeface="Cambria" pitchFamily="18"/>
              </a:rPr>
              <a:t>: 60 kişi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B Blok Ders Çalışma Alanı</a:t>
            </a:r>
            <a:r>
              <a:rPr lang="tr-TR" sz="1800" b="0" i="0" u="none" strike="noStrike" kern="1200" cap="none" spc="0" baseline="0">
                <a:solidFill>
                  <a:srgbClr val="000000"/>
                </a:solidFill>
                <a:uFillTx/>
                <a:latin typeface="Cambria" pitchFamily="18"/>
                <a:ea typeface="Cambria" pitchFamily="18"/>
              </a:rPr>
              <a:t>: 190 kişi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1" i="0" u="none" strike="noStrike" kern="1200" cap="none" spc="0" baseline="0">
                <a:solidFill>
                  <a:srgbClr val="FF0000"/>
                </a:solidFill>
                <a:uFillTx/>
                <a:latin typeface="Cambria" pitchFamily="18"/>
                <a:ea typeface="Cambria" pitchFamily="18"/>
              </a:rPr>
              <a:t>Hukuk Fakültesi Çalışma Alanı</a:t>
            </a:r>
            <a:r>
              <a:rPr lang="tr-TR" sz="1800" b="0" i="0" u="none" strike="noStrike" kern="1200" cap="none" spc="0" baseline="0">
                <a:solidFill>
                  <a:srgbClr val="000000"/>
                </a:solidFill>
                <a:uFillTx/>
                <a:latin typeface="Cambria" pitchFamily="18"/>
                <a:ea typeface="Cambria" pitchFamily="18"/>
              </a:rPr>
              <a:t>: 190 kişi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3387228D-B92B-01A8-29C8-4072445D8BC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1D908B3F-C715-D8D1-507F-415F6185DCDD}"/>
              </a:ext>
            </a:extLst>
          </p:cNvPr>
          <p:cNvSpPr/>
          <p:nvPr/>
        </p:nvSpPr>
        <p:spPr>
          <a:xfrm>
            <a:off x="1987869" y="306896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SAĞLIK, KÜLTÜR ve SPORTİF AKTİVİTE FAALİYETLERİ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B5F1F236-A6A3-EE75-7A1A-152F099C35D5}"/>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DFD0DDA6-D04E-5566-EB72-76B815DBBC0A}"/>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TÜRKİYE ODALAR VE BORSALAR BİRLİĞİ ÜNİVERSİTELERİ</a:t>
            </a:r>
          </a:p>
        </p:txBody>
      </p:sp>
      <p:sp>
        <p:nvSpPr>
          <p:cNvPr id="4" name="Metin kutusu 4">
            <a:extLst>
              <a:ext uri="{FF2B5EF4-FFF2-40B4-BE49-F238E27FC236}">
                <a16:creationId xmlns:a16="http://schemas.microsoft.com/office/drawing/2014/main" id="{EB3A9E3B-A6F6-B89E-A42B-DBE683307378}"/>
              </a:ext>
            </a:extLst>
          </p:cNvPr>
          <p:cNvSpPr txBox="1"/>
          <p:nvPr/>
        </p:nvSpPr>
        <p:spPr>
          <a:xfrm>
            <a:off x="1957730" y="1595481"/>
            <a:ext cx="8996626" cy="42998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Türkiye Odalar ve Borsalar Birliği</a:t>
            </a:r>
            <a:r>
              <a:rPr lang="tr-TR" sz="1800" b="0" i="0" u="none" strike="noStrike" kern="1200" cap="none" spc="0" baseline="0">
                <a:solidFill>
                  <a:srgbClr val="000000"/>
                </a:solidFill>
                <a:uFillTx/>
                <a:latin typeface="Cambria" pitchFamily="18"/>
                <a:ea typeface="Cambria" pitchFamily="18"/>
              </a:rPr>
              <a:t>ne (TOBB) bağlı oda ve borsalar tarafından kurulan üniversiteler, </a:t>
            </a:r>
            <a:r>
              <a:rPr lang="tr-TR" sz="1800" b="1" i="0" u="none" strike="noStrike" kern="1200" cap="none" spc="0" baseline="0">
                <a:solidFill>
                  <a:srgbClr val="763E56"/>
                </a:solidFill>
                <a:uFillTx/>
                <a:latin typeface="Cambria" pitchFamily="18"/>
                <a:ea typeface="Cambria" pitchFamily="18"/>
              </a:rPr>
              <a:t>365 oda ve borsa </a:t>
            </a:r>
            <a:r>
              <a:rPr lang="tr-TR" sz="1800" b="0" i="0" u="none" strike="noStrike" kern="1200" cap="none" spc="0" baseline="0">
                <a:solidFill>
                  <a:srgbClr val="000000"/>
                </a:solidFill>
                <a:uFillTx/>
                <a:latin typeface="Cambria" pitchFamily="18"/>
                <a:ea typeface="Cambria" pitchFamily="18"/>
              </a:rPr>
              <a:t>arasındaki gelişmiş iletişim ağını, odaların üniversiteleri arasında da kurmak ve kalıcı hâle getirmeyi amaçlamaktadır.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000000"/>
              </a:solidFill>
              <a:uFillTx/>
              <a:latin typeface="Cambria" pitchFamily="18"/>
              <a:ea typeface="Cambria" pitchFamily="18"/>
            </a:endParaRPr>
          </a:p>
          <a:p>
            <a:pPr marL="342900" marR="0" lvl="0" indent="-342900" algn="l" defTabSz="914400" rtl="0" fontAlgn="auto" hangingPunct="1">
              <a:lnSpc>
                <a:spcPct val="200000"/>
              </a:lnSpc>
              <a:spcBef>
                <a:spcPts val="0"/>
              </a:spcBef>
              <a:spcAft>
                <a:spcPts val="0"/>
              </a:spcAft>
              <a:buSzPct val="100000"/>
              <a:buFont typeface="Wingdings" pitchFamily="2"/>
              <a:buChar char="v"/>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İstanbul Ticaret Üniversitesi 		    		2001 ~  9.000 öğrenci</a:t>
            </a:r>
          </a:p>
          <a:p>
            <a:pPr marL="342900" marR="0" lvl="0" indent="-342900" algn="l" defTabSz="914400" rtl="0" fontAlgn="auto" hangingPunct="1">
              <a:lnSpc>
                <a:spcPct val="200000"/>
              </a:lnSpc>
              <a:spcBef>
                <a:spcPts val="0"/>
              </a:spcBef>
              <a:spcAft>
                <a:spcPts val="0"/>
              </a:spcAft>
              <a:buSzPct val="100000"/>
              <a:buFont typeface="Wingdings" pitchFamily="2"/>
              <a:buChar char="v"/>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İzmir Ekonomi Üniversitesi 		    		2001 ~10.000 öğrenci</a:t>
            </a:r>
          </a:p>
          <a:p>
            <a:pPr marL="342900" marR="0" lvl="0" indent="-342900" algn="l" defTabSz="914400" rtl="0" fontAlgn="auto" hangingPunct="1">
              <a:lnSpc>
                <a:spcPct val="200000"/>
              </a:lnSpc>
              <a:spcBef>
                <a:spcPts val="0"/>
              </a:spcBef>
              <a:spcAft>
                <a:spcPts val="0"/>
              </a:spcAft>
              <a:buSzPct val="100000"/>
              <a:buFont typeface="Wingdings" pitchFamily="2"/>
              <a:buChar char="v"/>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TOBB Ekonomi ve Teknoloji Üniversitesi   			2003 ~  6.000 öğrenci</a:t>
            </a:r>
          </a:p>
          <a:p>
            <a:pPr marL="342900" marR="0" lvl="0" indent="-342900" algn="l" defTabSz="914400" rtl="0" fontAlgn="auto" hangingPunct="1">
              <a:lnSpc>
                <a:spcPct val="200000"/>
              </a:lnSpc>
              <a:spcBef>
                <a:spcPts val="0"/>
              </a:spcBef>
              <a:spcAft>
                <a:spcPts val="0"/>
              </a:spcAft>
              <a:buSzPct val="100000"/>
              <a:buFont typeface="Wingdings" pitchFamily="2"/>
              <a:buChar char="v"/>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Piri Reis Üniversitesi 			    		2008 ~  6.000 öğrenci</a:t>
            </a:r>
          </a:p>
          <a:p>
            <a:pPr marL="342900" marR="0" lvl="0" indent="-342900" algn="l" defTabSz="914400" rtl="0" fontAlgn="auto" hangingPunct="1">
              <a:lnSpc>
                <a:spcPct val="200000"/>
              </a:lnSpc>
              <a:spcBef>
                <a:spcPts val="0"/>
              </a:spcBef>
              <a:spcAft>
                <a:spcPts val="0"/>
              </a:spcAft>
              <a:buSzPct val="100000"/>
              <a:buFont typeface="Wingdings" pitchFamily="2"/>
              <a:buChar char="v"/>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KTO Karatay Üniversitesi			    	2009 ~  9.000+ öğrenci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C0948534-39E3-8AE7-CE36-A1F603B36FFF}"/>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300A3D0F-07E7-6790-79FD-A3E6038A4E82}"/>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SAĞLIK, KÜLTÜR ve SPORTİF AKTİVİTE FAALİYETLERİ</a:t>
            </a:r>
          </a:p>
        </p:txBody>
      </p:sp>
      <p:sp>
        <p:nvSpPr>
          <p:cNvPr id="4" name="Metin kutusu 2">
            <a:extLst>
              <a:ext uri="{FF2B5EF4-FFF2-40B4-BE49-F238E27FC236}">
                <a16:creationId xmlns:a16="http://schemas.microsoft.com/office/drawing/2014/main" id="{EA53FE31-2EB4-F373-B693-CAB9523F32CF}"/>
              </a:ext>
            </a:extLst>
          </p:cNvPr>
          <p:cNvSpPr txBox="1"/>
          <p:nvPr/>
        </p:nvSpPr>
        <p:spPr>
          <a:xfrm>
            <a:off x="1957730" y="1534024"/>
            <a:ext cx="8996626" cy="1702969"/>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KTO Karatay Üniversitesi, öğrencilerinin teorik bilgilerinin pratik bilgilerle pekişmesine önem vermektedir. Öğrenciler, 60’tan fazla öğrenci topluluğuyla girişimcilikten sorumluluğa, mühendislikten edebiyata, teknolojiden spor ve sanata kadar birçok alanda eğitim hayatını zenginleştirmektedir.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41692BBD-3BC7-98B9-710D-1359E0BE541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524315C0-D446-14AE-1D14-B62A9763E0B7}"/>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SAĞLIK, KÜLTÜR ve SPORTİF AKTİVİTE FAALİYETLERİ</a:t>
            </a:r>
          </a:p>
        </p:txBody>
      </p:sp>
      <p:pic>
        <p:nvPicPr>
          <p:cNvPr id="4" name="Resim 3" descr="kişi, şahıs, giyim, adam, insan, ayakkabı içeren bir resim&#10;&#10;Açıklama otomatik olarak oluşturuldu">
            <a:extLst>
              <a:ext uri="{FF2B5EF4-FFF2-40B4-BE49-F238E27FC236}">
                <a16:creationId xmlns:a16="http://schemas.microsoft.com/office/drawing/2014/main" id="{CF3D2CE6-23EF-72C1-FB9C-A74247C608D6}"/>
              </a:ext>
            </a:extLst>
          </p:cNvPr>
          <p:cNvPicPr>
            <a:picLocks noChangeAspect="1"/>
          </p:cNvPicPr>
          <p:nvPr/>
        </p:nvPicPr>
        <p:blipFill>
          <a:blip r:embed="rId3"/>
          <a:stretch>
            <a:fillRect/>
          </a:stretch>
        </p:blipFill>
        <p:spPr>
          <a:xfrm>
            <a:off x="4716968" y="2195904"/>
            <a:ext cx="3572743" cy="2572454"/>
          </a:xfrm>
          <a:prstGeom prst="rect">
            <a:avLst/>
          </a:prstGeom>
          <a:noFill/>
          <a:ln cap="flat">
            <a:noFill/>
          </a:ln>
          <a:effectLst>
            <a:outerShdw dir="16200000" algn="tl">
              <a:srgbClr val="000000">
                <a:alpha val="70000"/>
              </a:srgbClr>
            </a:outerShdw>
          </a:effectLst>
        </p:spPr>
      </p:pic>
      <p:pic>
        <p:nvPicPr>
          <p:cNvPr id="5" name="Resim 5" descr="giyim, insan yüzü, kişi, şahıs, gülümsemek, gülüş içeren bir resim&#10;&#10;Açıklama otomatik olarak oluşturuldu">
            <a:extLst>
              <a:ext uri="{FF2B5EF4-FFF2-40B4-BE49-F238E27FC236}">
                <a16:creationId xmlns:a16="http://schemas.microsoft.com/office/drawing/2014/main" id="{C3E87DA2-ADCA-8835-1712-786FDF7E736E}"/>
              </a:ext>
            </a:extLst>
          </p:cNvPr>
          <p:cNvPicPr>
            <a:picLocks noChangeAspect="1"/>
          </p:cNvPicPr>
          <p:nvPr/>
        </p:nvPicPr>
        <p:blipFill>
          <a:blip r:embed="rId4"/>
          <a:srcRect l="10417" r="3954"/>
          <a:stretch>
            <a:fillRect/>
          </a:stretch>
        </p:blipFill>
        <p:spPr>
          <a:xfrm>
            <a:off x="8586526" y="2188095"/>
            <a:ext cx="3308655" cy="2575672"/>
          </a:xfrm>
          <a:prstGeom prst="rect">
            <a:avLst/>
          </a:prstGeom>
          <a:noFill/>
          <a:ln cap="flat">
            <a:noFill/>
          </a:ln>
          <a:effectLst>
            <a:outerShdw dir="16200000" algn="tl">
              <a:srgbClr val="000000">
                <a:alpha val="70000"/>
              </a:srgbClr>
            </a:outerShdw>
          </a:effectLst>
        </p:spPr>
      </p:pic>
      <p:pic>
        <p:nvPicPr>
          <p:cNvPr id="6" name="Resim 7" descr="insan yüzü, giyim, gülümsemek, gülüş, metin içeren bir resim&#10;&#10;Açıklama otomatik olarak oluşturuldu">
            <a:extLst>
              <a:ext uri="{FF2B5EF4-FFF2-40B4-BE49-F238E27FC236}">
                <a16:creationId xmlns:a16="http://schemas.microsoft.com/office/drawing/2014/main" id="{9FA75ED0-B9B2-82B0-4CFF-76B390BF80A4}"/>
              </a:ext>
            </a:extLst>
          </p:cNvPr>
          <p:cNvPicPr>
            <a:picLocks noChangeAspect="1"/>
          </p:cNvPicPr>
          <p:nvPr/>
        </p:nvPicPr>
        <p:blipFill>
          <a:blip r:embed="rId5"/>
          <a:srcRect l="11393" r="4521"/>
          <a:stretch>
            <a:fillRect/>
          </a:stretch>
        </p:blipFill>
        <p:spPr>
          <a:xfrm>
            <a:off x="1240758" y="2195904"/>
            <a:ext cx="3239618" cy="2567854"/>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4444E9D9-0A73-4CDD-B0D0-1318AC5FCC31}"/>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3ED75D8D-616A-E968-B4A6-A21E6B930EA3}"/>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SAĞLIK, KÜLTÜR ve SPORTİF AKTİVİTE FAALİYETLERİ</a:t>
            </a:r>
          </a:p>
        </p:txBody>
      </p:sp>
      <p:sp>
        <p:nvSpPr>
          <p:cNvPr id="4" name="Metin kutusu 2">
            <a:extLst>
              <a:ext uri="{FF2B5EF4-FFF2-40B4-BE49-F238E27FC236}">
                <a16:creationId xmlns:a16="http://schemas.microsoft.com/office/drawing/2014/main" id="{D5BF2274-F7EC-5336-255F-3F4FD8A6F77F}"/>
              </a:ext>
            </a:extLst>
          </p:cNvPr>
          <p:cNvSpPr txBox="1"/>
          <p:nvPr/>
        </p:nvSpPr>
        <p:spPr>
          <a:xfrm>
            <a:off x="1957730" y="1534024"/>
            <a:ext cx="8996626" cy="4657624"/>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Sağlık, Kültür ve Sportif Aktiviteler Direktörlüğü bünyesinde 12 spor branşı bulunmakta olup, talebe göre farklı spor branşları açılmaktadır. Basketbol ve salon futbolunda 1. ligde ve üniversiteler arası spor müsabakalarında takımlarımız üniversitemizi başarı ile temsil etmektedir.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Öğrenci Sağlık Merkezinde öğrenci ve kurum çalışanlarına koruyucu sağlık hizmetleri, genel sağlık bilgileri danışmanlığı, yönlendirme ve acil ilk yardım sağlanmaktadır. Merkezde, tam zamanlı bir hemşire çalışmaktadır.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Sağlık, Kültür ve Sportif Aktiviteler Direktörlüğü, üniversite bünyesinde her yıl düzenlenen </a:t>
            </a:r>
            <a:r>
              <a:rPr lang="tr-TR" sz="1800" b="1" i="0" u="none" strike="noStrike" kern="1200" cap="none" spc="0" baseline="0">
                <a:solidFill>
                  <a:srgbClr val="763E56"/>
                </a:solidFill>
                <a:uFillTx/>
                <a:latin typeface="Cambria" pitchFamily="18"/>
                <a:ea typeface="Cambria" pitchFamily="18"/>
              </a:rPr>
              <a:t>’Soba Başı Sohbetleri, Kültür Sokağı ve Spor Şenlikleri, Kampüsfest’</a:t>
            </a:r>
            <a:r>
              <a:rPr lang="tr-TR" sz="1800" b="0" i="0" u="none" strike="noStrike" kern="1200" cap="none" spc="0" baseline="0">
                <a:solidFill>
                  <a:srgbClr val="000000"/>
                </a:solidFill>
                <a:uFillTx/>
                <a:latin typeface="Cambria" pitchFamily="18"/>
                <a:ea typeface="Cambria" pitchFamily="18"/>
              </a:rPr>
              <a:t> gibi organizasyonları düzenlemektedir.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362BEDDB-B2DB-0F69-FAD5-A18A5A9F24E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B3B88FB4-D672-F0F6-029B-BFECDC580D40}"/>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SAĞLIK, KÜLTÜR ve SPORTİF AKTİVİTE FAALİYETLERİ</a:t>
            </a:r>
          </a:p>
        </p:txBody>
      </p:sp>
      <p:pic>
        <p:nvPicPr>
          <p:cNvPr id="4" name="Resim 5" descr="metin, ayakkabı, giyim, bina içeren bir resim&#10;&#10;Açıklama otomatik olarak oluşturuldu">
            <a:extLst>
              <a:ext uri="{FF2B5EF4-FFF2-40B4-BE49-F238E27FC236}">
                <a16:creationId xmlns:a16="http://schemas.microsoft.com/office/drawing/2014/main" id="{99F7F368-2308-3431-C186-5A943E534D86}"/>
              </a:ext>
            </a:extLst>
          </p:cNvPr>
          <p:cNvPicPr>
            <a:picLocks noChangeAspect="1"/>
          </p:cNvPicPr>
          <p:nvPr/>
        </p:nvPicPr>
        <p:blipFill>
          <a:blip r:embed="rId3"/>
          <a:stretch>
            <a:fillRect/>
          </a:stretch>
        </p:blipFill>
        <p:spPr>
          <a:xfrm>
            <a:off x="4848121" y="2408218"/>
            <a:ext cx="3517568" cy="2344850"/>
          </a:xfrm>
          <a:prstGeom prst="rect">
            <a:avLst/>
          </a:prstGeom>
          <a:noFill/>
          <a:ln cap="flat">
            <a:noFill/>
          </a:ln>
          <a:effectLst>
            <a:outerShdw dir="16200000" algn="tl">
              <a:srgbClr val="000000">
                <a:alpha val="70000"/>
              </a:srgbClr>
            </a:outerShdw>
          </a:effectLst>
        </p:spPr>
      </p:pic>
      <p:pic>
        <p:nvPicPr>
          <p:cNvPr id="5" name="Resim 7" descr="dış mekan, gökyüzü, ayakkabı, ağaç içeren bir resim&#10;&#10;Açıklama otomatik olarak oluşturuldu">
            <a:extLst>
              <a:ext uri="{FF2B5EF4-FFF2-40B4-BE49-F238E27FC236}">
                <a16:creationId xmlns:a16="http://schemas.microsoft.com/office/drawing/2014/main" id="{2173BA28-6FD2-9A76-F740-143C3DC93C51}"/>
              </a:ext>
            </a:extLst>
          </p:cNvPr>
          <p:cNvPicPr>
            <a:picLocks noChangeAspect="1"/>
          </p:cNvPicPr>
          <p:nvPr/>
        </p:nvPicPr>
        <p:blipFill>
          <a:blip r:embed="rId4"/>
          <a:stretch>
            <a:fillRect/>
          </a:stretch>
        </p:blipFill>
        <p:spPr>
          <a:xfrm>
            <a:off x="8473982" y="2408218"/>
            <a:ext cx="3517541" cy="2345216"/>
          </a:xfrm>
          <a:prstGeom prst="rect">
            <a:avLst/>
          </a:prstGeom>
          <a:noFill/>
          <a:ln cap="flat">
            <a:noFill/>
          </a:ln>
          <a:effectLst>
            <a:outerShdw dir="16200000" algn="tl">
              <a:srgbClr val="000000">
                <a:alpha val="70000"/>
              </a:srgbClr>
            </a:outerShdw>
          </a:effectLst>
        </p:spPr>
      </p:pic>
      <p:pic>
        <p:nvPicPr>
          <p:cNvPr id="6" name="Resim 9" descr="dış mekan, çim, giyim, insanlar içeren bir resim&#10;&#10;Açıklama otomatik olarak oluşturuldu">
            <a:extLst>
              <a:ext uri="{FF2B5EF4-FFF2-40B4-BE49-F238E27FC236}">
                <a16:creationId xmlns:a16="http://schemas.microsoft.com/office/drawing/2014/main" id="{2D820D5E-6EDE-D4EF-9722-42B1482DBEC0}"/>
              </a:ext>
            </a:extLst>
          </p:cNvPr>
          <p:cNvPicPr>
            <a:picLocks noChangeAspect="1"/>
          </p:cNvPicPr>
          <p:nvPr/>
        </p:nvPicPr>
        <p:blipFill>
          <a:blip r:embed="rId5"/>
          <a:stretch>
            <a:fillRect/>
          </a:stretch>
        </p:blipFill>
        <p:spPr>
          <a:xfrm>
            <a:off x="1184202" y="2408218"/>
            <a:ext cx="3517577" cy="2344850"/>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7D1D624C-00C1-4349-CD38-CF0B6CC14A3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5088D73E-24C9-F005-08A5-0339A60D6AD5}"/>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KARİYER GELİŞİM ve MEZUN İLİŞKİLERİ FAALİYETLERİ</a:t>
            </a:r>
          </a:p>
        </p:txBody>
      </p:sp>
      <p:sp>
        <p:nvSpPr>
          <p:cNvPr id="4" name="Metin kutusu 2">
            <a:extLst>
              <a:ext uri="{FF2B5EF4-FFF2-40B4-BE49-F238E27FC236}">
                <a16:creationId xmlns:a16="http://schemas.microsoft.com/office/drawing/2014/main" id="{C2FDFE81-83D9-2F60-9B21-0422696EA4A4}"/>
              </a:ext>
            </a:extLst>
          </p:cNvPr>
          <p:cNvSpPr txBox="1"/>
          <p:nvPr/>
        </p:nvSpPr>
        <p:spPr>
          <a:xfrm>
            <a:off x="1957730" y="1534024"/>
            <a:ext cx="8914586" cy="4472952"/>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Mevcut ve mezun öğrencilere yol göstermek için staj ve iş imkânı sağlayacak firmalar ile görüşülmekte, kariyer hedefleri doğrultusunda eğitimler programlanmakta, ulusal ve uluslararası kariyer programları takip edilmektedir.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Mevcut ve mezun öğrencilere kariyer hedefleri için bireysel ve grup odaklı kariyer danışmanlığı, mentorluk hizmeti sunulmaktadır.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Mesleki yetkinlikler kazandırma ve geliştirmeye yönelik kurs ve sertifika programları gibi eğitim faaliyetleri düzenlemektedir.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Mezun takip sistemi, mezun etkinlikleri ve mezun kart çalışması ile mezunlarımızın üniversitemiz ile olan iletişimini devam ettirmesi sağlanmaktadır.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AF8938AF-8ECD-D7D9-C56F-41C4090BD17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F042461B-5658-455E-E942-7450612D1910}"/>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KARİYER GELİŞİM ve MEZUN İLİŞKİLERİ FAALİYETLERİ</a:t>
            </a:r>
          </a:p>
        </p:txBody>
      </p:sp>
      <p:sp>
        <p:nvSpPr>
          <p:cNvPr id="4" name="Metin kutusu 2">
            <a:extLst>
              <a:ext uri="{FF2B5EF4-FFF2-40B4-BE49-F238E27FC236}">
                <a16:creationId xmlns:a16="http://schemas.microsoft.com/office/drawing/2014/main" id="{4844E45A-BAFA-3E43-FA98-9C4D8CB0D8F6}"/>
              </a:ext>
            </a:extLst>
          </p:cNvPr>
          <p:cNvSpPr txBox="1"/>
          <p:nvPr/>
        </p:nvSpPr>
        <p:spPr>
          <a:xfrm>
            <a:off x="1957730" y="1534024"/>
            <a:ext cx="9576081" cy="4842287"/>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600"/>
              </a:spcBef>
              <a:spcAft>
                <a:spcPts val="1200"/>
              </a:spcAft>
              <a:buNone/>
              <a:tabLst/>
              <a:defRPr sz="1800" b="0" i="0" u="none" strike="noStrike" kern="0" cap="none" spc="0" baseline="0">
                <a:solidFill>
                  <a:srgbClr val="000000"/>
                </a:solidFill>
                <a:uFillTx/>
              </a:defRPr>
            </a:pPr>
            <a:r>
              <a:rPr lang="tr-TR" sz="1800" b="1" i="0" u="none" strike="noStrike" kern="1200" cap="none" spc="0" baseline="0">
                <a:solidFill>
                  <a:srgbClr val="000000"/>
                </a:solidFill>
                <a:uFillTx/>
                <a:latin typeface="Cambria" pitchFamily="18"/>
                <a:ea typeface="Cambria" pitchFamily="18"/>
              </a:rPr>
              <a:t>Başlıca Faaliyet Alanları:</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İŞKUR mülakat simülasyonu eğitimleri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Kariyer fuarı</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Girişimcilik etkinlikleri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Mezun CRM çalışması</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Stajyer, intörn staj sigorta işlemleri</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Bireysel mentorluk</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Paraşüt kariyer planlama dersi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99">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45BBE7F-DD50-7FCA-7B18-6EEDB674196B}"/>
              </a:ext>
            </a:extLst>
          </p:cNvPr>
          <p:cNvPicPr>
            <a:picLocks noChangeAspect="1"/>
          </p:cNvPicPr>
          <p:nvPr/>
        </p:nvPicPr>
        <p:blipFill>
          <a:blip r:embed="rId2"/>
          <a:stretch>
            <a:fillRect/>
          </a:stretch>
        </p:blipFill>
        <p:spPr>
          <a:xfrm>
            <a:off x="13158" y="-99395"/>
            <a:ext cx="12191996" cy="6858000"/>
          </a:xfrm>
          <a:prstGeom prst="rect">
            <a:avLst/>
          </a:prstGeom>
          <a:noFill/>
          <a:ln cap="flat">
            <a:noFill/>
          </a:ln>
        </p:spPr>
      </p:pic>
      <p:sp>
        <p:nvSpPr>
          <p:cNvPr id="3" name="Dikdörtgen 11">
            <a:extLst>
              <a:ext uri="{FF2B5EF4-FFF2-40B4-BE49-F238E27FC236}">
                <a16:creationId xmlns:a16="http://schemas.microsoft.com/office/drawing/2014/main" id="{26D54E73-AC59-E0C3-9BEE-4B0C3C8F8B0F}"/>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KARİYER GELİŞİM ve MEZUN İLİŞKİLERİ FAALİYETLERİ</a:t>
            </a:r>
          </a:p>
        </p:txBody>
      </p:sp>
      <p:pic>
        <p:nvPicPr>
          <p:cNvPr id="4" name="Resim 3" descr="giyim, kişi, şahıs, insan yüzü, masa içeren bir resim&#10;&#10;Açıklama otomatik olarak oluşturuldu">
            <a:extLst>
              <a:ext uri="{FF2B5EF4-FFF2-40B4-BE49-F238E27FC236}">
                <a16:creationId xmlns:a16="http://schemas.microsoft.com/office/drawing/2014/main" id="{603DF034-005E-F12A-CE85-57D8CCB5C0D5}"/>
              </a:ext>
            </a:extLst>
          </p:cNvPr>
          <p:cNvPicPr>
            <a:picLocks noChangeAspect="1"/>
          </p:cNvPicPr>
          <p:nvPr/>
        </p:nvPicPr>
        <p:blipFill>
          <a:blip r:embed="rId3"/>
          <a:stretch>
            <a:fillRect/>
          </a:stretch>
        </p:blipFill>
        <p:spPr>
          <a:xfrm>
            <a:off x="1475503" y="2340315"/>
            <a:ext cx="3266346" cy="2177360"/>
          </a:xfrm>
          <a:prstGeom prst="rect">
            <a:avLst/>
          </a:prstGeom>
          <a:noFill/>
          <a:ln cap="flat">
            <a:noFill/>
          </a:ln>
          <a:effectLst>
            <a:outerShdw dir="16200000" algn="tl">
              <a:srgbClr val="000000">
                <a:alpha val="70000"/>
              </a:srgbClr>
            </a:outerShdw>
          </a:effectLst>
        </p:spPr>
      </p:pic>
      <p:pic>
        <p:nvPicPr>
          <p:cNvPr id="5" name="Resim 5" descr="kişi, şahıs, giyim, iç mekan, kişisel bilgisayar içeren bir resim&#10;&#10;Açıklama otomatik olarak oluşturuldu">
            <a:extLst>
              <a:ext uri="{FF2B5EF4-FFF2-40B4-BE49-F238E27FC236}">
                <a16:creationId xmlns:a16="http://schemas.microsoft.com/office/drawing/2014/main" id="{15C63784-2289-DC95-0620-FD54933A4D05}"/>
              </a:ext>
            </a:extLst>
          </p:cNvPr>
          <p:cNvPicPr>
            <a:picLocks noChangeAspect="1"/>
          </p:cNvPicPr>
          <p:nvPr/>
        </p:nvPicPr>
        <p:blipFill>
          <a:blip r:embed="rId4"/>
          <a:stretch>
            <a:fillRect/>
          </a:stretch>
        </p:blipFill>
        <p:spPr>
          <a:xfrm>
            <a:off x="4989789" y="2340315"/>
            <a:ext cx="3266840" cy="2177360"/>
          </a:xfrm>
          <a:prstGeom prst="rect">
            <a:avLst/>
          </a:prstGeom>
          <a:noFill/>
          <a:ln cap="flat">
            <a:noFill/>
          </a:ln>
          <a:effectLst>
            <a:outerShdw dir="16200000" algn="tl">
              <a:srgbClr val="000000">
                <a:alpha val="70000"/>
              </a:srgbClr>
            </a:outerShdw>
          </a:effectLst>
        </p:spPr>
      </p:pic>
      <p:pic>
        <p:nvPicPr>
          <p:cNvPr id="6" name="Resim 7" descr="giyim, kişi, şahıs, takım elbise, iç mekan içeren bir resim&#10;&#10;Açıklama otomatik olarak oluşturuldu">
            <a:extLst>
              <a:ext uri="{FF2B5EF4-FFF2-40B4-BE49-F238E27FC236}">
                <a16:creationId xmlns:a16="http://schemas.microsoft.com/office/drawing/2014/main" id="{814B684D-BAD1-6E93-592C-B3C01B8E2D39}"/>
              </a:ext>
            </a:extLst>
          </p:cNvPr>
          <p:cNvPicPr>
            <a:picLocks noChangeAspect="1"/>
          </p:cNvPicPr>
          <p:nvPr/>
        </p:nvPicPr>
        <p:blipFill>
          <a:blip r:embed="rId5"/>
          <a:stretch>
            <a:fillRect/>
          </a:stretch>
        </p:blipFill>
        <p:spPr>
          <a:xfrm>
            <a:off x="8504578" y="2340324"/>
            <a:ext cx="3265715" cy="2177360"/>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755232" y="332655"/>
            <a:ext cx="6912768" cy="94829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KTO (KONYA TİCARET ODASI)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KARATAY ÜNİVERSİTESİ TİCARET VE SANAYİ MESLEK YÜKSEKOKULU</a:t>
            </a:r>
          </a:p>
        </p:txBody>
      </p:sp>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ktokaratay</a:t>
            </a:r>
            <a:endParaRPr kumimoji="0" lang="tr-TR"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11" name="Metin kutusu 10">
            <a:extLst>
              <a:ext uri="{FF2B5EF4-FFF2-40B4-BE49-F238E27FC236}">
                <a16:creationId xmlns:a16="http://schemas.microsoft.com/office/drawing/2014/main" id="{DBEF5BB5-21F1-FE6E-E43B-3947F3D93FA0}"/>
              </a:ext>
            </a:extLst>
          </p:cNvPr>
          <p:cNvSpPr txBox="1"/>
          <p:nvPr/>
        </p:nvSpPr>
        <p:spPr>
          <a:xfrm>
            <a:off x="3047301" y="3246431"/>
            <a:ext cx="6094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TİCARET VE SANAYİ MESLEK YÜKSEKOKULU</a:t>
            </a:r>
          </a:p>
        </p:txBody>
      </p:sp>
      <p:pic>
        <p:nvPicPr>
          <p:cNvPr id="17" name="Resim 16" descr="metin, açık hava içeren bir resim">
            <a:extLst>
              <a:ext uri="{FF2B5EF4-FFF2-40B4-BE49-F238E27FC236}">
                <a16:creationId xmlns:a16="http://schemas.microsoft.com/office/drawing/2014/main" id="{9E0D83C4-AF4A-E16B-3965-798226390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1332974"/>
            <a:ext cx="9144000" cy="4721946"/>
          </a:xfrm>
          <a:prstGeom prst="rect">
            <a:avLst/>
          </a:prstGeom>
        </p:spPr>
      </p:pic>
    </p:spTree>
    <p:extLst>
      <p:ext uri="{BB962C8B-B14F-4D97-AF65-F5344CB8AC3E}">
        <p14:creationId xmlns:p14="http://schemas.microsoft.com/office/powerpoint/2010/main" val="502472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11" name="Metin kutusu 10">
            <a:extLst>
              <a:ext uri="{FF2B5EF4-FFF2-40B4-BE49-F238E27FC236}">
                <a16:creationId xmlns:a16="http://schemas.microsoft.com/office/drawing/2014/main" id="{DBEF5BB5-21F1-FE6E-E43B-3947F3D93FA0}"/>
              </a:ext>
            </a:extLst>
          </p:cNvPr>
          <p:cNvSpPr txBox="1"/>
          <p:nvPr/>
        </p:nvSpPr>
        <p:spPr>
          <a:xfrm>
            <a:off x="3047301" y="3246431"/>
            <a:ext cx="6094602" cy="369332"/>
          </a:xfrm>
          <a:prstGeom prst="rect">
            <a:avLst/>
          </a:prstGeom>
          <a:noFill/>
        </p:spPr>
        <p:txBody>
          <a:bodyPr wrap="square">
            <a:spAutoFit/>
          </a:bodyPr>
          <a:lstStyle/>
          <a:p>
            <a:pPr algn="ctr"/>
            <a:r>
              <a:rPr lang="tr-TR" sz="1800" b="1" dirty="0">
                <a:solidFill>
                  <a:schemeClr val="bg1"/>
                </a:solidFill>
                <a:latin typeface="Tahoma" panose="020B0604030504040204" pitchFamily="34" charset="0"/>
                <a:ea typeface="Tahoma" panose="020B0604030504040204" pitchFamily="34" charset="0"/>
                <a:cs typeface="Tahoma" panose="020B0604030504040204" pitchFamily="34" charset="0"/>
              </a:rPr>
              <a:t>TİCARET VE SANAYİ MESLEK YÜKSEKOKULU</a:t>
            </a:r>
          </a:p>
        </p:txBody>
      </p:sp>
      <p:pic>
        <p:nvPicPr>
          <p:cNvPr id="2" name="Resim 1">
            <a:extLst>
              <a:ext uri="{FF2B5EF4-FFF2-40B4-BE49-F238E27FC236}">
                <a16:creationId xmlns:a16="http://schemas.microsoft.com/office/drawing/2014/main" id="{B2ED0C7D-344F-FF56-8032-7E2626AC3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56" y="2600057"/>
            <a:ext cx="5770644" cy="1657885"/>
          </a:xfrm>
          <a:prstGeom prst="rect">
            <a:avLst/>
          </a:prstGeom>
        </p:spPr>
      </p:pic>
      <p:sp>
        <p:nvSpPr>
          <p:cNvPr id="3" name="Metin kutusu 2">
            <a:extLst>
              <a:ext uri="{FF2B5EF4-FFF2-40B4-BE49-F238E27FC236}">
                <a16:creationId xmlns:a16="http://schemas.microsoft.com/office/drawing/2014/main" id="{2E608378-E2A6-19C7-C1DE-EF28C9AB1C27}"/>
              </a:ext>
            </a:extLst>
          </p:cNvPr>
          <p:cNvSpPr txBox="1"/>
          <p:nvPr/>
        </p:nvSpPr>
        <p:spPr>
          <a:xfrm>
            <a:off x="4846907" y="1493265"/>
            <a:ext cx="6679566" cy="4197559"/>
          </a:xfrm>
          <a:prstGeom prst="rect">
            <a:avLst/>
          </a:prstGeom>
          <a:noFill/>
        </p:spPr>
        <p:txBody>
          <a:bodyPr wrap="square">
            <a:spAutoFit/>
          </a:bodyPr>
          <a:lstStyle/>
          <a:p>
            <a:pPr algn="just">
              <a:lnSpc>
                <a:spcPct val="150000"/>
              </a:lnSpc>
              <a:buFont typeface="Wingdings" panose="05000000000000000000" pitchFamily="2" charset="2"/>
              <a:buChar char="Ø"/>
            </a:pPr>
            <a:r>
              <a:rPr lang="tr-TR" dirty="0">
                <a:latin typeface="Times New Roman" panose="02020603050405020304" pitchFamily="18" charset="0"/>
                <a:ea typeface="Cambria" panose="02040503050406030204" pitchFamily="18" charset="0"/>
                <a:cs typeface="Times New Roman" panose="02020603050405020304" pitchFamily="18" charset="0"/>
              </a:rPr>
              <a:t>KTO Karatay Üniversitesi, 2019-2020 Eğitim – Öğretim yılında, Dış Ticaret ve Mekatronik programlarının yer aldığı, Ticaret ve Sanayi Meslek Yüksek Okulu’nu eğitim dünyamıza kazandırmıştır. 2019-2020 Eğitim – Öğretim yılında iki programla eğitim hayatına başlayan Ticaret ve Sanayi Meslek Yüksekokulu bünyesinde 2020 – 2021 Eğitim – Öğretim yılında Sivil Havacılık Kabin Hizmetleri Programı ve Bilgisayar Programcılığı Programları açılmıştır. </a:t>
            </a:r>
          </a:p>
          <a:p>
            <a:pPr algn="just">
              <a:lnSpc>
                <a:spcPct val="150000"/>
              </a:lnSpc>
              <a:buFont typeface="Wingdings" panose="05000000000000000000" pitchFamily="2" charset="2"/>
              <a:buChar char="Ø"/>
            </a:pPr>
            <a:r>
              <a:rPr lang="tr-TR" dirty="0">
                <a:latin typeface="Times New Roman" panose="02020603050405020304" pitchFamily="18" charset="0"/>
                <a:ea typeface="Cambria" panose="02040503050406030204" pitchFamily="18" charset="0"/>
                <a:cs typeface="Times New Roman" panose="02020603050405020304" pitchFamily="18" charset="0"/>
              </a:rPr>
              <a:t>Ticaret ve Sanayi Meslek Yüksekokulumuz 2024-2025 Eğitim-Öğretim yılında </a:t>
            </a:r>
            <a:r>
              <a:rPr lang="tr-TR" b="1" dirty="0">
                <a:latin typeface="Times New Roman" panose="02020603050405020304" pitchFamily="18" charset="0"/>
                <a:ea typeface="Cambria" panose="02040503050406030204" pitchFamily="18" charset="0"/>
                <a:cs typeface="Times New Roman" panose="02020603050405020304" pitchFamily="18" charset="0"/>
              </a:rPr>
              <a:t>toplam aktif öğrenci sayısı 463 kişi olarak </a:t>
            </a:r>
            <a:r>
              <a:rPr lang="tr-TR" dirty="0">
                <a:latin typeface="Times New Roman" panose="02020603050405020304" pitchFamily="18" charset="0"/>
                <a:ea typeface="Cambria" panose="02040503050406030204" pitchFamily="18" charset="0"/>
                <a:cs typeface="Times New Roman" panose="02020603050405020304" pitchFamily="18" charset="0"/>
              </a:rPr>
              <a:t>eğitim vermeye devam etmektedir.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66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KTO (KONYA TİCARET ODASI)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ktokaratay</a:t>
            </a:r>
            <a:endParaRPr kumimoji="0" lang="tr-TR"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11" name="Metin kutusu 10">
            <a:extLst>
              <a:ext uri="{FF2B5EF4-FFF2-40B4-BE49-F238E27FC236}">
                <a16:creationId xmlns:a16="http://schemas.microsoft.com/office/drawing/2014/main" id="{DBEF5BB5-21F1-FE6E-E43B-3947F3D93FA0}"/>
              </a:ext>
            </a:extLst>
          </p:cNvPr>
          <p:cNvSpPr txBox="1"/>
          <p:nvPr/>
        </p:nvSpPr>
        <p:spPr>
          <a:xfrm>
            <a:off x="3047301" y="3246431"/>
            <a:ext cx="6094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TİCARET VE SANAYİ MESLEK YÜKSEKOKULU</a:t>
            </a:r>
          </a:p>
        </p:txBody>
      </p:sp>
      <p:sp>
        <p:nvSpPr>
          <p:cNvPr id="3" name="Metin kutusu 2">
            <a:extLst>
              <a:ext uri="{FF2B5EF4-FFF2-40B4-BE49-F238E27FC236}">
                <a16:creationId xmlns:a16="http://schemas.microsoft.com/office/drawing/2014/main" id="{2EC38125-D7B1-0CEE-F66B-AA748C46CD50}"/>
              </a:ext>
            </a:extLst>
          </p:cNvPr>
          <p:cNvSpPr txBox="1"/>
          <p:nvPr/>
        </p:nvSpPr>
        <p:spPr>
          <a:xfrm>
            <a:off x="3524436" y="2713402"/>
            <a:ext cx="6569476"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Prof. Dr. Ahmet AVCI/ Müdür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Özlem AKARÇAY PERVİN/ Müdür Yardımcısı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 Sami AFACAN/ Meslek Yüksekokul Sekreteri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Rukiye İPEK / İdari Personel</a:t>
            </a:r>
          </a:p>
        </p:txBody>
      </p:sp>
      <p:sp>
        <p:nvSpPr>
          <p:cNvPr id="17" name="Metin kutusu 16">
            <a:extLst>
              <a:ext uri="{FF2B5EF4-FFF2-40B4-BE49-F238E27FC236}">
                <a16:creationId xmlns:a16="http://schemas.microsoft.com/office/drawing/2014/main" id="{B40DC792-DA82-73E9-7106-9BF8C85224C0}"/>
              </a:ext>
            </a:extLst>
          </p:cNvPr>
          <p:cNvSpPr txBox="1"/>
          <p:nvPr/>
        </p:nvSpPr>
        <p:spPr>
          <a:xfrm>
            <a:off x="4153448" y="1691338"/>
            <a:ext cx="62598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Ticaret ve Sanayi Meslek Yüksekokulu İdari Kadrosu</a:t>
            </a:r>
          </a:p>
        </p:txBody>
      </p:sp>
    </p:spTree>
    <p:extLst>
      <p:ext uri="{BB962C8B-B14F-4D97-AF65-F5344CB8AC3E}">
        <p14:creationId xmlns:p14="http://schemas.microsoft.com/office/powerpoint/2010/main" val="277453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EC2931AB-952B-1449-BCC5-BAEA6126004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İçerik Yer Tutucusu 2">
            <a:extLst>
              <a:ext uri="{FF2B5EF4-FFF2-40B4-BE49-F238E27FC236}">
                <a16:creationId xmlns:a16="http://schemas.microsoft.com/office/drawing/2014/main" id="{3F964AEA-8C26-3ED7-BA8C-00FDEA4A658C}"/>
              </a:ext>
            </a:extLst>
          </p:cNvPr>
          <p:cNvSpPr txBox="1"/>
          <p:nvPr/>
        </p:nvSpPr>
        <p:spPr>
          <a:xfrm>
            <a:off x="2534223" y="1913857"/>
            <a:ext cx="4176467" cy="2811578"/>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9.000+</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Öğrenci</a:t>
            </a:r>
            <a:r>
              <a:rPr lang="tr-TR" sz="1800" b="0" i="0" u="none" strike="noStrike" kern="1200" cap="none" spc="0" baseline="0">
                <a:solidFill>
                  <a:srgbClr val="000000"/>
                </a:solidFill>
                <a:uFillTx/>
                <a:latin typeface="Cambria" pitchFamily="18"/>
                <a:ea typeface="Cambria" pitchFamily="18"/>
              </a:rPr>
              <a:t>  </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44</a:t>
            </a:r>
            <a:r>
              <a:rPr lang="tr-TR" sz="1800" b="1" i="0" u="none" strike="noStrike" kern="1200" cap="none" spc="0" baseline="0">
                <a:solidFill>
                  <a:srgbClr val="FF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Ön</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Lisans</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ve</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Lisans</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Programı</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41</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Lisansüstü</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Program</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400</a:t>
            </a:r>
            <a:r>
              <a:rPr lang="tr-TR" sz="1800" b="1" i="0" u="none" strike="noStrike" kern="1200" cap="none" spc="0" baseline="0">
                <a:solidFill>
                  <a:srgbClr val="FF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Akademisyen</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cs typeface="Times New Roman" pitchFamily="18"/>
              </a:rPr>
              <a:t>290</a:t>
            </a:r>
            <a:r>
              <a:rPr lang="tr-TR" sz="1800" b="1" i="0" u="none" strike="noStrike" kern="1200" cap="none" spc="0" baseline="0">
                <a:solidFill>
                  <a:srgbClr val="000000"/>
                </a:solidFill>
                <a:uFillTx/>
                <a:latin typeface="Cambria" pitchFamily="18"/>
                <a:ea typeface="Cambria" pitchFamily="18"/>
                <a:cs typeface="Times New Roman" pitchFamily="18"/>
              </a:rPr>
              <a:t> İdari Personel</a:t>
            </a:r>
          </a:p>
        </p:txBody>
      </p:sp>
      <p:sp>
        <p:nvSpPr>
          <p:cNvPr id="4" name="Dikdörtgen 11">
            <a:extLst>
              <a:ext uri="{FF2B5EF4-FFF2-40B4-BE49-F238E27FC236}">
                <a16:creationId xmlns:a16="http://schemas.microsoft.com/office/drawing/2014/main" id="{FC868FE5-73AC-C2AA-C3C5-EB88D43BC476}"/>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SAYILARLA KTO KARATAY</a:t>
            </a:r>
          </a:p>
        </p:txBody>
      </p:sp>
      <p:sp>
        <p:nvSpPr>
          <p:cNvPr id="5" name="İçerik Yer Tutucusu 2">
            <a:extLst>
              <a:ext uri="{FF2B5EF4-FFF2-40B4-BE49-F238E27FC236}">
                <a16:creationId xmlns:a16="http://schemas.microsoft.com/office/drawing/2014/main" id="{876437B8-6ADC-CC32-974E-5E287E68ACE9}"/>
              </a:ext>
            </a:extLst>
          </p:cNvPr>
          <p:cNvSpPr txBox="1"/>
          <p:nvPr/>
        </p:nvSpPr>
        <p:spPr>
          <a:xfrm>
            <a:off x="6826544" y="1913857"/>
            <a:ext cx="4176467" cy="2811578"/>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3</a:t>
            </a:r>
            <a:r>
              <a:rPr lang="tr-TR" sz="1800" b="1" i="0" u="none" strike="noStrike" kern="1200" cap="none" spc="0" baseline="0">
                <a:solidFill>
                  <a:srgbClr val="2C8087"/>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rPr>
              <a:t>Kampüs</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6</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Fakülte</a:t>
            </a:r>
            <a:r>
              <a:rPr lang="tr-TR" sz="1800" b="0" i="0" u="none" strike="noStrike" kern="1200" cap="none" spc="0" baseline="0">
                <a:solidFill>
                  <a:srgbClr val="000000"/>
                </a:solidFill>
                <a:uFillTx/>
                <a:latin typeface="Cambria" pitchFamily="18"/>
                <a:ea typeface="Cambria" pitchFamily="18"/>
              </a:rPr>
              <a:t>  </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2</a:t>
            </a:r>
            <a:r>
              <a:rPr lang="tr-TR" sz="1800" b="1" i="0" u="none" strike="noStrike" kern="1200" cap="none" spc="0" baseline="0">
                <a:solidFill>
                  <a:srgbClr val="FF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Yüksekokul</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3</a:t>
            </a:r>
            <a:r>
              <a:rPr lang="tr-TR" sz="1800" b="0" i="0" u="none" strike="noStrike" kern="1200" cap="none" spc="0" baseline="0">
                <a:solidFill>
                  <a:srgbClr val="00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Meslek Yüksekokulu</a:t>
            </a:r>
          </a:p>
          <a:p>
            <a:pPr marL="342900" marR="0" lvl="0" indent="-342900" algn="l" defTabSz="914400" rtl="0" fontAlgn="auto" hangingPunct="1">
              <a:lnSpc>
                <a:spcPct val="150000"/>
              </a:lnSpc>
              <a:spcBef>
                <a:spcPts val="400"/>
              </a:spcBef>
              <a:spcAft>
                <a:spcPts val="0"/>
              </a:spcAft>
              <a:buClr>
                <a:srgbClr val="4BACC6"/>
              </a:buClr>
              <a:buSzPct val="100000"/>
              <a:buFont typeface="Wingdings" pitchFamily="2"/>
              <a:buChar char="Ø"/>
              <a:tabLst/>
              <a:defRPr sz="1800" b="0" i="0" u="none" strike="noStrike" kern="0" cap="none" spc="0" baseline="0">
                <a:solidFill>
                  <a:srgbClr val="000000"/>
                </a:solidFill>
                <a:uFillTx/>
              </a:defRPr>
            </a:pPr>
            <a:r>
              <a:rPr lang="tr-TR" sz="1800" b="1" i="0" u="none" strike="noStrike" kern="1200" cap="none" spc="0" baseline="0">
                <a:solidFill>
                  <a:srgbClr val="763E56"/>
                </a:solidFill>
                <a:uFillTx/>
                <a:latin typeface="Cambria" pitchFamily="18"/>
                <a:ea typeface="Cambria" pitchFamily="18"/>
              </a:rPr>
              <a:t>1</a:t>
            </a:r>
            <a:r>
              <a:rPr lang="tr-TR" sz="1800" b="1" i="0" u="none" strike="noStrike" kern="1200" cap="none" spc="0" baseline="0">
                <a:solidFill>
                  <a:srgbClr val="FF0000"/>
                </a:solidFill>
                <a:uFillTx/>
                <a:latin typeface="Cambria" pitchFamily="18"/>
                <a:ea typeface="Cambria" pitchFamily="18"/>
              </a:rPr>
              <a:t> </a:t>
            </a:r>
            <a:r>
              <a:rPr lang="tr-TR" sz="1800" b="1" i="0" u="none" strike="noStrike" kern="1200" cap="none" spc="0" baseline="0">
                <a:solidFill>
                  <a:srgbClr val="000000"/>
                </a:solidFill>
                <a:uFillTx/>
                <a:latin typeface="Cambria" pitchFamily="18"/>
                <a:ea typeface="Cambria" pitchFamily="18"/>
                <a:cs typeface="Times New Roman" pitchFamily="18"/>
              </a:rPr>
              <a:t>Enstitü</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KTO (KONYA TİCARET ODASI)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ktokaratay</a:t>
            </a:r>
            <a:endParaRPr kumimoji="0" lang="tr-TR"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11" name="Metin kutusu 10">
            <a:extLst>
              <a:ext uri="{FF2B5EF4-FFF2-40B4-BE49-F238E27FC236}">
                <a16:creationId xmlns:a16="http://schemas.microsoft.com/office/drawing/2014/main" id="{DBEF5BB5-21F1-FE6E-E43B-3947F3D93FA0}"/>
              </a:ext>
            </a:extLst>
          </p:cNvPr>
          <p:cNvSpPr txBox="1"/>
          <p:nvPr/>
        </p:nvSpPr>
        <p:spPr>
          <a:xfrm>
            <a:off x="3047301" y="3246431"/>
            <a:ext cx="6094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TİCARET VE SANAYİ MESLEK YÜKSEKOKULU</a:t>
            </a:r>
          </a:p>
        </p:txBody>
      </p:sp>
      <p:sp>
        <p:nvSpPr>
          <p:cNvPr id="3" name="Metin kutusu 2">
            <a:extLst>
              <a:ext uri="{FF2B5EF4-FFF2-40B4-BE49-F238E27FC236}">
                <a16:creationId xmlns:a16="http://schemas.microsoft.com/office/drawing/2014/main" id="{2EC38125-D7B1-0CEE-F66B-AA748C46CD50}"/>
              </a:ext>
            </a:extLst>
          </p:cNvPr>
          <p:cNvSpPr txBox="1"/>
          <p:nvPr/>
        </p:nvSpPr>
        <p:spPr>
          <a:xfrm>
            <a:off x="503011" y="2333555"/>
            <a:ext cx="50075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Dr. Öğr. Üyesi Yasemin SAVAŞ/ Bölüm Başkanı</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Melahat KARADAĞ</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M. Mustafa AKKAN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Müşerref ARIK</a:t>
            </a:r>
          </a:p>
        </p:txBody>
      </p:sp>
      <p:sp>
        <p:nvSpPr>
          <p:cNvPr id="17" name="Metin kutusu 16">
            <a:extLst>
              <a:ext uri="{FF2B5EF4-FFF2-40B4-BE49-F238E27FC236}">
                <a16:creationId xmlns:a16="http://schemas.microsoft.com/office/drawing/2014/main" id="{B40DC792-DA82-73E9-7106-9BF8C85224C0}"/>
              </a:ext>
            </a:extLst>
          </p:cNvPr>
          <p:cNvSpPr txBox="1"/>
          <p:nvPr/>
        </p:nvSpPr>
        <p:spPr>
          <a:xfrm>
            <a:off x="3797177" y="1172092"/>
            <a:ext cx="68288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Ticaret ve Sanayi Meslek Yüksekokulu Akademik Kadrosu</a:t>
            </a:r>
          </a:p>
        </p:txBody>
      </p:sp>
      <p:sp>
        <p:nvSpPr>
          <p:cNvPr id="18" name="Metin kutusu 17">
            <a:extLst>
              <a:ext uri="{FF2B5EF4-FFF2-40B4-BE49-F238E27FC236}">
                <a16:creationId xmlns:a16="http://schemas.microsoft.com/office/drawing/2014/main" id="{FE29A782-9A3A-5926-3A1C-952C241A6FE3}"/>
              </a:ext>
            </a:extLst>
          </p:cNvPr>
          <p:cNvSpPr txBox="1"/>
          <p:nvPr/>
        </p:nvSpPr>
        <p:spPr>
          <a:xfrm>
            <a:off x="6532919" y="2272903"/>
            <a:ext cx="500759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Taha Fatih ATEŞ/ Bölüm Başkanı</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Dr. Öğr. Üyesi Hüseyin ŞAKALAK</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Yasin USLUGİL</a:t>
            </a:r>
          </a:p>
        </p:txBody>
      </p:sp>
      <p:sp>
        <p:nvSpPr>
          <p:cNvPr id="19" name="Metin kutusu 18">
            <a:extLst>
              <a:ext uri="{FF2B5EF4-FFF2-40B4-BE49-F238E27FC236}">
                <a16:creationId xmlns:a16="http://schemas.microsoft.com/office/drawing/2014/main" id="{A6C7A6DA-B9F5-78CA-874D-BF038C2CFB3B}"/>
              </a:ext>
            </a:extLst>
          </p:cNvPr>
          <p:cNvSpPr txBox="1"/>
          <p:nvPr/>
        </p:nvSpPr>
        <p:spPr>
          <a:xfrm>
            <a:off x="6513516" y="4049049"/>
            <a:ext cx="50075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Seda YILDIRIM / Bölüm Başkanı</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Özlem AKARÇAY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Uğur POLAT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a:t>
            </a:r>
            <a:r>
              <a:rPr kumimoji="0" lang="tr-TR"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Abubakar</a:t>
            </a: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MAYANJA</a:t>
            </a:r>
          </a:p>
        </p:txBody>
      </p:sp>
      <p:sp>
        <p:nvSpPr>
          <p:cNvPr id="20" name="Metin kutusu 19">
            <a:extLst>
              <a:ext uri="{FF2B5EF4-FFF2-40B4-BE49-F238E27FC236}">
                <a16:creationId xmlns:a16="http://schemas.microsoft.com/office/drawing/2014/main" id="{F91C3599-A5FA-AB5F-93AF-A624D6131A6A}"/>
              </a:ext>
            </a:extLst>
          </p:cNvPr>
          <p:cNvSpPr txBox="1"/>
          <p:nvPr/>
        </p:nvSpPr>
        <p:spPr>
          <a:xfrm>
            <a:off x="503010" y="4052125"/>
            <a:ext cx="50075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Dr. Öğr. Üyesi Sinan ÇİZMECİOĞLU/ Bölüm Başkanı</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Serap ERTEK</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Öğr. Gör. Ayça MEZDE  </a:t>
            </a:r>
          </a:p>
        </p:txBody>
      </p:sp>
      <p:sp>
        <p:nvSpPr>
          <p:cNvPr id="21" name="Metin kutusu 20">
            <a:extLst>
              <a:ext uri="{FF2B5EF4-FFF2-40B4-BE49-F238E27FC236}">
                <a16:creationId xmlns:a16="http://schemas.microsoft.com/office/drawing/2014/main" id="{1F5890CF-066E-EE98-049B-F2A467CFA307}"/>
              </a:ext>
            </a:extLst>
          </p:cNvPr>
          <p:cNvSpPr txBox="1"/>
          <p:nvPr/>
        </p:nvSpPr>
        <p:spPr>
          <a:xfrm>
            <a:off x="448223" y="1855846"/>
            <a:ext cx="3676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Dış Ticaret Programı</a:t>
            </a:r>
          </a:p>
        </p:txBody>
      </p:sp>
      <p:sp>
        <p:nvSpPr>
          <p:cNvPr id="22" name="Metin kutusu 21">
            <a:extLst>
              <a:ext uri="{FF2B5EF4-FFF2-40B4-BE49-F238E27FC236}">
                <a16:creationId xmlns:a16="http://schemas.microsoft.com/office/drawing/2014/main" id="{9B4599B4-3015-299E-D41A-781E9CFCF79F}"/>
              </a:ext>
            </a:extLst>
          </p:cNvPr>
          <p:cNvSpPr txBox="1"/>
          <p:nvPr/>
        </p:nvSpPr>
        <p:spPr>
          <a:xfrm>
            <a:off x="6513516" y="1855846"/>
            <a:ext cx="3676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Mekatronik Programı</a:t>
            </a:r>
          </a:p>
        </p:txBody>
      </p:sp>
      <p:sp>
        <p:nvSpPr>
          <p:cNvPr id="23" name="Metin kutusu 22">
            <a:extLst>
              <a:ext uri="{FF2B5EF4-FFF2-40B4-BE49-F238E27FC236}">
                <a16:creationId xmlns:a16="http://schemas.microsoft.com/office/drawing/2014/main" id="{31B3AA18-79F4-742E-5A45-07C4F32719B8}"/>
              </a:ext>
            </a:extLst>
          </p:cNvPr>
          <p:cNvSpPr txBox="1"/>
          <p:nvPr/>
        </p:nvSpPr>
        <p:spPr>
          <a:xfrm>
            <a:off x="420427" y="3530269"/>
            <a:ext cx="42594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Sivil Havacılık Kabin Hizmetleri Programı</a:t>
            </a:r>
          </a:p>
        </p:txBody>
      </p:sp>
      <p:sp>
        <p:nvSpPr>
          <p:cNvPr id="24" name="Metin kutusu 23">
            <a:extLst>
              <a:ext uri="{FF2B5EF4-FFF2-40B4-BE49-F238E27FC236}">
                <a16:creationId xmlns:a16="http://schemas.microsoft.com/office/drawing/2014/main" id="{497E0A4B-8A33-A108-D04A-B857E99D838B}"/>
              </a:ext>
            </a:extLst>
          </p:cNvPr>
          <p:cNvSpPr txBox="1"/>
          <p:nvPr/>
        </p:nvSpPr>
        <p:spPr>
          <a:xfrm>
            <a:off x="6513516" y="3493179"/>
            <a:ext cx="3676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Bilgisayar Programcılığı Programı</a:t>
            </a:r>
          </a:p>
        </p:txBody>
      </p:sp>
    </p:spTree>
    <p:extLst>
      <p:ext uri="{BB962C8B-B14F-4D97-AF65-F5344CB8AC3E}">
        <p14:creationId xmlns:p14="http://schemas.microsoft.com/office/powerpoint/2010/main" val="3907797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açık hava, işaret içeren bir resim&#10;&#10;Açıklama otomatik olarak oluşturuldu">
            <a:extLst>
              <a:ext uri="{FF2B5EF4-FFF2-40B4-BE49-F238E27FC236}">
                <a16:creationId xmlns:a16="http://schemas.microsoft.com/office/drawing/2014/main" id="{0AA608F6-F3BB-7D42-9C71-CFC042D5C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83" y="1359306"/>
            <a:ext cx="5976317" cy="3404622"/>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cxnSp>
        <p:nvCxnSpPr>
          <p:cNvPr id="22" name="Düz Bağlayıcı 21"/>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30" name="Resim 29">
            <a:extLst>
              <a:ext uri="{FF2B5EF4-FFF2-40B4-BE49-F238E27FC236}">
                <a16:creationId xmlns:a16="http://schemas.microsoft.com/office/drawing/2014/main" id="{8C72824E-7F78-4153-AB4B-BBD2E84BA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45" y="6325688"/>
            <a:ext cx="327309" cy="327309"/>
          </a:xfrm>
          <a:prstGeom prst="rect">
            <a:avLst/>
          </a:prstGeom>
        </p:spPr>
      </p:pic>
      <p:pic>
        <p:nvPicPr>
          <p:cNvPr id="31" name="Resim 30">
            <a:extLst>
              <a:ext uri="{FF2B5EF4-FFF2-40B4-BE49-F238E27FC236}">
                <a16:creationId xmlns:a16="http://schemas.microsoft.com/office/drawing/2014/main" id="{A1790A32-AD09-4D5B-BDCE-A9AAB5465F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300" y="6312386"/>
            <a:ext cx="334005" cy="334005"/>
          </a:xfrm>
          <a:prstGeom prst="rect">
            <a:avLst/>
          </a:prstGeom>
        </p:spPr>
      </p:pic>
      <p:pic>
        <p:nvPicPr>
          <p:cNvPr id="32" name="Resim 31">
            <a:extLst>
              <a:ext uri="{FF2B5EF4-FFF2-40B4-BE49-F238E27FC236}">
                <a16:creationId xmlns:a16="http://schemas.microsoft.com/office/drawing/2014/main" id="{0AC5E660-CFF5-4593-A893-90354DB37D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71" y="6312386"/>
            <a:ext cx="334005" cy="334005"/>
          </a:xfrm>
          <a:prstGeom prst="rect">
            <a:avLst/>
          </a:prstGeom>
        </p:spPr>
      </p:pic>
      <p:pic>
        <p:nvPicPr>
          <p:cNvPr id="33" name="Resim 32">
            <a:extLst>
              <a:ext uri="{FF2B5EF4-FFF2-40B4-BE49-F238E27FC236}">
                <a16:creationId xmlns:a16="http://schemas.microsoft.com/office/drawing/2014/main" id="{79CE9AD2-9744-4EC0-AF72-50B3EE931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4" name="Metin kutusu 33">
            <a:extLst>
              <a:ext uri="{FF2B5EF4-FFF2-40B4-BE49-F238E27FC236}">
                <a16:creationId xmlns:a16="http://schemas.microsoft.com/office/drawing/2014/main" id="{9E9A9893-1B54-4DDB-9BB7-C3E93A40F15A}"/>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35" name="Metin kutusu 34">
            <a:extLst>
              <a:ext uri="{FF2B5EF4-FFF2-40B4-BE49-F238E27FC236}">
                <a16:creationId xmlns:a16="http://schemas.microsoft.com/office/drawing/2014/main" id="{2D04175D-6B1F-4356-8A1F-416DB9557B96}"/>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36" name="Metin kutusu 35">
            <a:extLst>
              <a:ext uri="{FF2B5EF4-FFF2-40B4-BE49-F238E27FC236}">
                <a16:creationId xmlns:a16="http://schemas.microsoft.com/office/drawing/2014/main" id="{A9CDBB63-61FE-49FC-8B9A-65BADD83E760}"/>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37" name="Metin kutusu 36">
            <a:extLst>
              <a:ext uri="{FF2B5EF4-FFF2-40B4-BE49-F238E27FC236}">
                <a16:creationId xmlns:a16="http://schemas.microsoft.com/office/drawing/2014/main" id="{B8D9BAFF-4CED-4BAE-8C53-7C21FEF0CE1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sp>
        <p:nvSpPr>
          <p:cNvPr id="38" name="Dikdörtgen 37">
            <a:extLst>
              <a:ext uri="{FF2B5EF4-FFF2-40B4-BE49-F238E27FC236}">
                <a16:creationId xmlns:a16="http://schemas.microsoft.com/office/drawing/2014/main" id="{2BF30959-52A7-4957-80BD-97905CA838A5}"/>
              </a:ext>
            </a:extLst>
          </p:cNvPr>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39" name="Resim 38">
            <a:extLst>
              <a:ext uri="{FF2B5EF4-FFF2-40B4-BE49-F238E27FC236}">
                <a16:creationId xmlns:a16="http://schemas.microsoft.com/office/drawing/2014/main" id="{5B077C54-AEF5-4CCE-8D9D-8E415EE888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0" y="299890"/>
            <a:ext cx="1475303" cy="990714"/>
          </a:xfrm>
          <a:prstGeom prst="rect">
            <a:avLst/>
          </a:prstGeom>
        </p:spPr>
      </p:pic>
      <p:sp>
        <p:nvSpPr>
          <p:cNvPr id="2" name="Metin kutusu 1">
            <a:extLst>
              <a:ext uri="{FF2B5EF4-FFF2-40B4-BE49-F238E27FC236}">
                <a16:creationId xmlns:a16="http://schemas.microsoft.com/office/drawing/2014/main" id="{7723FDF9-C369-D431-E753-BFBDE762EE26}"/>
              </a:ext>
            </a:extLst>
          </p:cNvPr>
          <p:cNvSpPr txBox="1"/>
          <p:nvPr/>
        </p:nvSpPr>
        <p:spPr>
          <a:xfrm>
            <a:off x="6391923" y="1399894"/>
            <a:ext cx="4574520" cy="3416320"/>
          </a:xfrm>
          <a:prstGeom prst="rect">
            <a:avLst/>
          </a:prstGeom>
          <a:noFill/>
        </p:spPr>
        <p:txBody>
          <a:bodyPr wrap="square" rtlCol="0">
            <a:spAutoFit/>
          </a:bodyPr>
          <a:lstStyle/>
          <a:p>
            <a:pPr algn="just">
              <a:lnSpc>
                <a:spcPct val="100000"/>
              </a:lnSpc>
              <a:buFont typeface="Wingdings" pitchFamily="2" charset="2"/>
              <a:buChar char="Ø"/>
            </a:pPr>
            <a:r>
              <a:rPr lang="tr-TR" sz="1800" b="1" dirty="0">
                <a:latin typeface="Times New Roman" panose="02020603050405020304" pitchFamily="18" charset="0"/>
                <a:ea typeface="Cambria" panose="02040503050406030204" pitchFamily="18" charset="0"/>
                <a:cs typeface="Times New Roman" panose="02020603050405020304" pitchFamily="18" charset="0"/>
              </a:rPr>
              <a:t>DIŞ TİCARET PROGRAMI </a:t>
            </a:r>
          </a:p>
          <a:p>
            <a:pPr algn="just">
              <a:lnSpc>
                <a:spcPct val="100000"/>
              </a:lnSpc>
            </a:pPr>
            <a:endParaRPr lang="tr-TR"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buFont typeface="Wingdings" pitchFamily="2" charset="2"/>
              <a:buChar char="Ø"/>
            </a:pPr>
            <a:r>
              <a:rPr lang="tr-TR" sz="1800" dirty="0">
                <a:latin typeface="Times New Roman" panose="02020603050405020304" pitchFamily="18" charset="0"/>
                <a:ea typeface="Cambria" panose="02040503050406030204" pitchFamily="18" charset="0"/>
                <a:cs typeface="Times New Roman" panose="02020603050405020304" pitchFamily="18" charset="0"/>
              </a:rPr>
              <a:t>Dış Ticaret Programı öğrencilerimiz almış oldukları eğitimleri Konya Ticaret Odası Dış Ticaret Merkezinde uygulamaya dönüştürmekte ve bu sayede sektörün talep etmiş olduğu yetkinlikleri pekiştiren, sektöre hazır birer uzman olarak mezun olmaktadırlar.</a:t>
            </a:r>
          </a:p>
          <a:p>
            <a:pPr algn="just">
              <a:lnSpc>
                <a:spcPct val="100000"/>
              </a:lnSpc>
            </a:pPr>
            <a:endParaRPr lang="tr-TR" sz="1800"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buFont typeface="Wingdings" pitchFamily="2" charset="2"/>
              <a:buChar char="Ø"/>
            </a:pPr>
            <a:r>
              <a:rPr lang="tr-TR" dirty="0">
                <a:latin typeface="Times New Roman" panose="02020603050405020304" pitchFamily="18" charset="0"/>
                <a:ea typeface="Cambria" panose="02040503050406030204" pitchFamily="18" charset="0"/>
                <a:cs typeface="Times New Roman" panose="02020603050405020304" pitchFamily="18" charset="0"/>
              </a:rPr>
              <a:t>Dış Ticaret Programında 2024-2025 akademik yılında </a:t>
            </a:r>
            <a:r>
              <a:rPr lang="tr-TR" b="1" dirty="0">
                <a:latin typeface="Times New Roman" panose="02020603050405020304" pitchFamily="18" charset="0"/>
                <a:ea typeface="Cambria" panose="02040503050406030204" pitchFamily="18" charset="0"/>
                <a:cs typeface="Times New Roman" panose="02020603050405020304" pitchFamily="18" charset="0"/>
              </a:rPr>
              <a:t>aktif öğrenci sayısı 133 </a:t>
            </a:r>
            <a:r>
              <a:rPr lang="tr-TR" dirty="0" err="1">
                <a:latin typeface="Times New Roman" panose="02020603050405020304" pitchFamily="18" charset="0"/>
                <a:ea typeface="Cambria" panose="02040503050406030204" pitchFamily="18" charset="0"/>
                <a:cs typeface="Times New Roman" panose="02020603050405020304" pitchFamily="18" charset="0"/>
              </a:rPr>
              <a:t>kişi’dir</a:t>
            </a:r>
            <a:r>
              <a:rPr lang="tr-TR" dirty="0">
                <a:latin typeface="Times New Roman" panose="02020603050405020304" pitchFamily="18" charset="0"/>
                <a:ea typeface="Cambria" panose="02040503050406030204" pitchFamily="18" charset="0"/>
                <a:cs typeface="Times New Roman" panose="02020603050405020304" pitchFamily="18" charset="0"/>
              </a:rPr>
              <a:t>.</a:t>
            </a:r>
            <a:endParaRPr lang="tr-TR" sz="18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99402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cxnSp>
        <p:nvCxnSpPr>
          <p:cNvPr id="22" name="Düz Bağlayıcı 21"/>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30" name="Resim 29">
            <a:extLst>
              <a:ext uri="{FF2B5EF4-FFF2-40B4-BE49-F238E27FC236}">
                <a16:creationId xmlns:a16="http://schemas.microsoft.com/office/drawing/2014/main" id="{8C72824E-7F78-4153-AB4B-BBD2E84BA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445" y="6325688"/>
            <a:ext cx="327309" cy="327309"/>
          </a:xfrm>
          <a:prstGeom prst="rect">
            <a:avLst/>
          </a:prstGeom>
        </p:spPr>
      </p:pic>
      <p:pic>
        <p:nvPicPr>
          <p:cNvPr id="31" name="Resim 30">
            <a:extLst>
              <a:ext uri="{FF2B5EF4-FFF2-40B4-BE49-F238E27FC236}">
                <a16:creationId xmlns:a16="http://schemas.microsoft.com/office/drawing/2014/main" id="{A1790A32-AD09-4D5B-BDCE-A9AAB5465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5300" y="6312386"/>
            <a:ext cx="334005" cy="334005"/>
          </a:xfrm>
          <a:prstGeom prst="rect">
            <a:avLst/>
          </a:prstGeom>
        </p:spPr>
      </p:pic>
      <p:pic>
        <p:nvPicPr>
          <p:cNvPr id="32" name="Resim 31">
            <a:extLst>
              <a:ext uri="{FF2B5EF4-FFF2-40B4-BE49-F238E27FC236}">
                <a16:creationId xmlns:a16="http://schemas.microsoft.com/office/drawing/2014/main" id="{0AC5E660-CFF5-4593-A893-90354DB37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571" y="6312386"/>
            <a:ext cx="334005" cy="334005"/>
          </a:xfrm>
          <a:prstGeom prst="rect">
            <a:avLst/>
          </a:prstGeom>
        </p:spPr>
      </p:pic>
      <p:pic>
        <p:nvPicPr>
          <p:cNvPr id="33" name="Resim 32">
            <a:extLst>
              <a:ext uri="{FF2B5EF4-FFF2-40B4-BE49-F238E27FC236}">
                <a16:creationId xmlns:a16="http://schemas.microsoft.com/office/drawing/2014/main" id="{79CE9AD2-9744-4EC0-AF72-50B3EE931E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4" name="Metin kutusu 33">
            <a:extLst>
              <a:ext uri="{FF2B5EF4-FFF2-40B4-BE49-F238E27FC236}">
                <a16:creationId xmlns:a16="http://schemas.microsoft.com/office/drawing/2014/main" id="{9E9A9893-1B54-4DDB-9BB7-C3E93A40F15A}"/>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35" name="Metin kutusu 34">
            <a:extLst>
              <a:ext uri="{FF2B5EF4-FFF2-40B4-BE49-F238E27FC236}">
                <a16:creationId xmlns:a16="http://schemas.microsoft.com/office/drawing/2014/main" id="{2D04175D-6B1F-4356-8A1F-416DB9557B96}"/>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36" name="Metin kutusu 35">
            <a:extLst>
              <a:ext uri="{FF2B5EF4-FFF2-40B4-BE49-F238E27FC236}">
                <a16:creationId xmlns:a16="http://schemas.microsoft.com/office/drawing/2014/main" id="{A9CDBB63-61FE-49FC-8B9A-65BADD83E760}"/>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37" name="Metin kutusu 36">
            <a:extLst>
              <a:ext uri="{FF2B5EF4-FFF2-40B4-BE49-F238E27FC236}">
                <a16:creationId xmlns:a16="http://schemas.microsoft.com/office/drawing/2014/main" id="{B8D9BAFF-4CED-4BAE-8C53-7C21FEF0CE1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sp>
        <p:nvSpPr>
          <p:cNvPr id="38" name="Dikdörtgen 37">
            <a:extLst>
              <a:ext uri="{FF2B5EF4-FFF2-40B4-BE49-F238E27FC236}">
                <a16:creationId xmlns:a16="http://schemas.microsoft.com/office/drawing/2014/main" id="{2BF30959-52A7-4957-80BD-97905CA838A5}"/>
              </a:ext>
            </a:extLst>
          </p:cNvPr>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39" name="Resim 38">
            <a:extLst>
              <a:ext uri="{FF2B5EF4-FFF2-40B4-BE49-F238E27FC236}">
                <a16:creationId xmlns:a16="http://schemas.microsoft.com/office/drawing/2014/main" id="{5B077C54-AEF5-4CCE-8D9D-8E415EE88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0" y="299890"/>
            <a:ext cx="1475303" cy="990714"/>
          </a:xfrm>
          <a:prstGeom prst="rect">
            <a:avLst/>
          </a:prstGeom>
        </p:spPr>
      </p:pic>
      <p:pic>
        <p:nvPicPr>
          <p:cNvPr id="18" name="İçerik Yer Tutucusu 2" descr="metin, gök, açık hava, yol içeren bir resim&#10;&#10;Açıklama otomatik olarak oluşturuldu">
            <a:extLst>
              <a:ext uri="{FF2B5EF4-FFF2-40B4-BE49-F238E27FC236}">
                <a16:creationId xmlns:a16="http://schemas.microsoft.com/office/drawing/2014/main" id="{530C08AE-633C-E14C-9E3B-5FDAE7E62B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4282" y="1313465"/>
            <a:ext cx="4037336" cy="2251653"/>
          </a:xfrm>
          <a:prstGeom prst="rect">
            <a:avLst/>
          </a:prstGeom>
        </p:spPr>
      </p:pic>
      <p:sp>
        <p:nvSpPr>
          <p:cNvPr id="5" name="İçerik Yer Tutucusu 4">
            <a:extLst>
              <a:ext uri="{FF2B5EF4-FFF2-40B4-BE49-F238E27FC236}">
                <a16:creationId xmlns:a16="http://schemas.microsoft.com/office/drawing/2014/main" id="{D6EC2F8B-DB31-2F4C-9C12-C813661A0298}"/>
              </a:ext>
            </a:extLst>
          </p:cNvPr>
          <p:cNvSpPr>
            <a:spLocks noGrp="1"/>
          </p:cNvSpPr>
          <p:nvPr>
            <p:ph idx="1"/>
          </p:nvPr>
        </p:nvSpPr>
        <p:spPr>
          <a:xfrm>
            <a:off x="186432" y="1563758"/>
            <a:ext cx="5323022" cy="3167689"/>
          </a:xfrm>
        </p:spPr>
        <p:txBody>
          <a:bodyPr>
            <a:normAutofit fontScale="92500" lnSpcReduction="10000"/>
          </a:bodyPr>
          <a:lstStyle/>
          <a:p>
            <a:pPr algn="just">
              <a:lnSpc>
                <a:spcPct val="100000"/>
              </a:lnSpc>
              <a:buFont typeface="Wingdings" pitchFamily="2" charset="2"/>
              <a:buChar char="Ø"/>
            </a:pPr>
            <a:r>
              <a:rPr lang="tr-TR" sz="1800" b="1" dirty="0">
                <a:latin typeface="Times New Roman" panose="02020603050405020304" pitchFamily="18" charset="0"/>
                <a:cs typeface="Times New Roman" panose="02020603050405020304" pitchFamily="18" charset="0"/>
              </a:rPr>
              <a:t>MEKATRONİK PROGRAMI </a:t>
            </a:r>
          </a:p>
          <a:p>
            <a:pPr algn="just">
              <a:lnSpc>
                <a:spcPct val="100000"/>
              </a:lnSpc>
              <a:buFont typeface="Wingdings" pitchFamily="2" charset="2"/>
              <a:buChar char="Ø"/>
            </a:pPr>
            <a:r>
              <a:rPr lang="tr-TR" sz="1800" dirty="0">
                <a:latin typeface="Times New Roman" panose="02020603050405020304" pitchFamily="18" charset="0"/>
                <a:cs typeface="Times New Roman" panose="02020603050405020304" pitchFamily="18" charset="0"/>
              </a:rPr>
              <a:t>Mekatronik programı öğrencilerimiz, </a:t>
            </a:r>
            <a:r>
              <a:rPr lang="tr-TR" sz="1800" dirty="0">
                <a:latin typeface="Times New Roman" panose="02020603050405020304" pitchFamily="18" charset="0"/>
                <a:ea typeface="Cambria" panose="02040503050406030204" pitchFamily="18" charset="0"/>
                <a:cs typeface="Times New Roman" panose="02020603050405020304" pitchFamily="18" charset="0"/>
              </a:rPr>
              <a:t>almış oldukları eğitimleri Konya Ticaret Odası Model Fabrika ve Akıllı Teknolojiler Merkezi (AKİTEK) ‘de gözlemleyerek uygulamaya dönüştürebilmekte.  Staj ve uygulamalı eğitim ile ve bu sayede sektörün talep etmiş olduğu yetkinliklerini pekiştiren, sektöre hazır birer uzman olarak mezun olmaktadırlar.</a:t>
            </a:r>
          </a:p>
          <a:p>
            <a:pPr marL="0" indent="0" algn="just">
              <a:lnSpc>
                <a:spcPct val="100000"/>
              </a:lnSpc>
              <a:buNone/>
            </a:pPr>
            <a:endParaRPr lang="tr-TR" sz="1800"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buFont typeface="Wingdings" pitchFamily="2" charset="2"/>
              <a:buChar char="Ø"/>
            </a:pPr>
            <a:r>
              <a:rPr lang="tr-TR" sz="1800" dirty="0">
                <a:latin typeface="Times New Roman" panose="02020603050405020304" pitchFamily="18" charset="0"/>
                <a:ea typeface="Cambria" panose="02040503050406030204" pitchFamily="18" charset="0"/>
                <a:cs typeface="Times New Roman" panose="02020603050405020304" pitchFamily="18" charset="0"/>
              </a:rPr>
              <a:t>Mekatronik Programında 2024-2025 akademik yılında </a:t>
            </a:r>
            <a:r>
              <a:rPr lang="tr-TR" sz="1800" b="1" dirty="0">
                <a:latin typeface="Times New Roman" panose="02020603050405020304" pitchFamily="18" charset="0"/>
                <a:ea typeface="Cambria" panose="02040503050406030204" pitchFamily="18" charset="0"/>
                <a:cs typeface="Times New Roman" panose="02020603050405020304" pitchFamily="18" charset="0"/>
              </a:rPr>
              <a:t>aktif öğrenci sayısı 110 </a:t>
            </a:r>
            <a:r>
              <a:rPr lang="tr-TR" sz="1800" b="1" dirty="0" err="1">
                <a:latin typeface="Times New Roman" panose="02020603050405020304" pitchFamily="18" charset="0"/>
                <a:ea typeface="Cambria" panose="02040503050406030204" pitchFamily="18" charset="0"/>
                <a:cs typeface="Times New Roman" panose="02020603050405020304" pitchFamily="18" charset="0"/>
              </a:rPr>
              <a:t>kişi’dir</a:t>
            </a:r>
            <a:r>
              <a:rPr lang="tr-TR" sz="18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lnSpc>
                <a:spcPct val="100000"/>
              </a:lnSpc>
              <a:buNone/>
            </a:pPr>
            <a:endParaRPr lang="tr-TR" sz="1800" dirty="0">
              <a:latin typeface="Cambria" panose="02040503050406030204" pitchFamily="18" charset="0"/>
              <a:ea typeface="Cambria" panose="02040503050406030204" pitchFamily="18" charset="0"/>
            </a:endParaRPr>
          </a:p>
          <a:p>
            <a:pPr algn="just">
              <a:lnSpc>
                <a:spcPct val="100000"/>
              </a:lnSpc>
              <a:buFont typeface="Wingdings" pitchFamily="2" charset="2"/>
              <a:buChar char="Ø"/>
            </a:pPr>
            <a:endParaRPr lang="tr-TR" sz="1800" dirty="0">
              <a:latin typeface="Cambria" panose="02040503050406030204" pitchFamily="18" charset="0"/>
              <a:ea typeface="Cambria" panose="02040503050406030204" pitchFamily="18" charset="0"/>
            </a:endParaRPr>
          </a:p>
        </p:txBody>
      </p:sp>
      <p:pic>
        <p:nvPicPr>
          <p:cNvPr id="2" name="Resim 1">
            <a:extLst>
              <a:ext uri="{FF2B5EF4-FFF2-40B4-BE49-F238E27FC236}">
                <a16:creationId xmlns:a16="http://schemas.microsoft.com/office/drawing/2014/main" id="{598095E0-87FF-542D-27A7-19E44C22058A}"/>
              </a:ext>
            </a:extLst>
          </p:cNvPr>
          <p:cNvPicPr>
            <a:picLocks noChangeAspect="1"/>
          </p:cNvPicPr>
          <p:nvPr/>
        </p:nvPicPr>
        <p:blipFill>
          <a:blip r:embed="rId10"/>
          <a:stretch>
            <a:fillRect/>
          </a:stretch>
        </p:blipFill>
        <p:spPr>
          <a:xfrm>
            <a:off x="5871901" y="3134708"/>
            <a:ext cx="4122097" cy="1811910"/>
          </a:xfrm>
          <a:prstGeom prst="rect">
            <a:avLst/>
          </a:prstGeom>
        </p:spPr>
      </p:pic>
    </p:spTree>
    <p:extLst>
      <p:ext uri="{BB962C8B-B14F-4D97-AF65-F5344CB8AC3E}">
        <p14:creationId xmlns:p14="http://schemas.microsoft.com/office/powerpoint/2010/main" val="4025479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iç mekan, yer, duvar, mobilya içeren bir resim&#10;&#10;Açıklama otomatik olarak oluşturuldu">
            <a:extLst>
              <a:ext uri="{FF2B5EF4-FFF2-40B4-BE49-F238E27FC236}">
                <a16:creationId xmlns:a16="http://schemas.microsoft.com/office/drawing/2014/main" id="{0802DD8A-6611-2F47-95E4-D0A17A427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69" y="1518370"/>
            <a:ext cx="5560234" cy="3207722"/>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cxnSp>
        <p:nvCxnSpPr>
          <p:cNvPr id="22" name="Düz Bağlayıcı 21"/>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30" name="Resim 29">
            <a:extLst>
              <a:ext uri="{FF2B5EF4-FFF2-40B4-BE49-F238E27FC236}">
                <a16:creationId xmlns:a16="http://schemas.microsoft.com/office/drawing/2014/main" id="{8C72824E-7F78-4153-AB4B-BBD2E84BA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45" y="6325688"/>
            <a:ext cx="327309" cy="327309"/>
          </a:xfrm>
          <a:prstGeom prst="rect">
            <a:avLst/>
          </a:prstGeom>
        </p:spPr>
      </p:pic>
      <p:pic>
        <p:nvPicPr>
          <p:cNvPr id="31" name="Resim 30">
            <a:extLst>
              <a:ext uri="{FF2B5EF4-FFF2-40B4-BE49-F238E27FC236}">
                <a16:creationId xmlns:a16="http://schemas.microsoft.com/office/drawing/2014/main" id="{A1790A32-AD09-4D5B-BDCE-A9AAB5465F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300" y="6312386"/>
            <a:ext cx="334005" cy="334005"/>
          </a:xfrm>
          <a:prstGeom prst="rect">
            <a:avLst/>
          </a:prstGeom>
        </p:spPr>
      </p:pic>
      <p:pic>
        <p:nvPicPr>
          <p:cNvPr id="32" name="Resim 31">
            <a:extLst>
              <a:ext uri="{FF2B5EF4-FFF2-40B4-BE49-F238E27FC236}">
                <a16:creationId xmlns:a16="http://schemas.microsoft.com/office/drawing/2014/main" id="{0AC5E660-CFF5-4593-A893-90354DB37D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71" y="6312386"/>
            <a:ext cx="334005" cy="334005"/>
          </a:xfrm>
          <a:prstGeom prst="rect">
            <a:avLst/>
          </a:prstGeom>
        </p:spPr>
      </p:pic>
      <p:pic>
        <p:nvPicPr>
          <p:cNvPr id="33" name="Resim 32">
            <a:extLst>
              <a:ext uri="{FF2B5EF4-FFF2-40B4-BE49-F238E27FC236}">
                <a16:creationId xmlns:a16="http://schemas.microsoft.com/office/drawing/2014/main" id="{79CE9AD2-9744-4EC0-AF72-50B3EE931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4" name="Metin kutusu 33">
            <a:extLst>
              <a:ext uri="{FF2B5EF4-FFF2-40B4-BE49-F238E27FC236}">
                <a16:creationId xmlns:a16="http://schemas.microsoft.com/office/drawing/2014/main" id="{9E9A9893-1B54-4DDB-9BB7-C3E93A40F15A}"/>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35" name="Metin kutusu 34">
            <a:extLst>
              <a:ext uri="{FF2B5EF4-FFF2-40B4-BE49-F238E27FC236}">
                <a16:creationId xmlns:a16="http://schemas.microsoft.com/office/drawing/2014/main" id="{2D04175D-6B1F-4356-8A1F-416DB9557B96}"/>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36" name="Metin kutusu 35">
            <a:extLst>
              <a:ext uri="{FF2B5EF4-FFF2-40B4-BE49-F238E27FC236}">
                <a16:creationId xmlns:a16="http://schemas.microsoft.com/office/drawing/2014/main" id="{A9CDBB63-61FE-49FC-8B9A-65BADD83E760}"/>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37" name="Metin kutusu 36">
            <a:extLst>
              <a:ext uri="{FF2B5EF4-FFF2-40B4-BE49-F238E27FC236}">
                <a16:creationId xmlns:a16="http://schemas.microsoft.com/office/drawing/2014/main" id="{B8D9BAFF-4CED-4BAE-8C53-7C21FEF0CE1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sp>
        <p:nvSpPr>
          <p:cNvPr id="38" name="Dikdörtgen 37">
            <a:extLst>
              <a:ext uri="{FF2B5EF4-FFF2-40B4-BE49-F238E27FC236}">
                <a16:creationId xmlns:a16="http://schemas.microsoft.com/office/drawing/2014/main" id="{2BF30959-52A7-4957-80BD-97905CA838A5}"/>
              </a:ext>
            </a:extLst>
          </p:cNvPr>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39" name="Resim 38">
            <a:extLst>
              <a:ext uri="{FF2B5EF4-FFF2-40B4-BE49-F238E27FC236}">
                <a16:creationId xmlns:a16="http://schemas.microsoft.com/office/drawing/2014/main" id="{5B077C54-AEF5-4CCE-8D9D-8E415EE888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0" y="299890"/>
            <a:ext cx="1475303" cy="990714"/>
          </a:xfrm>
          <a:prstGeom prst="rect">
            <a:avLst/>
          </a:prstGeom>
        </p:spPr>
      </p:pic>
      <p:sp>
        <p:nvSpPr>
          <p:cNvPr id="15" name="İçerik Yer Tutucusu 2">
            <a:extLst>
              <a:ext uri="{FF2B5EF4-FFF2-40B4-BE49-F238E27FC236}">
                <a16:creationId xmlns:a16="http://schemas.microsoft.com/office/drawing/2014/main" id="{EE2F22C3-E47C-42D9-B808-40BB236A2D55}"/>
              </a:ext>
            </a:extLst>
          </p:cNvPr>
          <p:cNvSpPr>
            <a:spLocks noGrp="1"/>
          </p:cNvSpPr>
          <p:nvPr>
            <p:ph idx="1"/>
          </p:nvPr>
        </p:nvSpPr>
        <p:spPr>
          <a:xfrm>
            <a:off x="5898303" y="1224121"/>
            <a:ext cx="4769695" cy="2098232"/>
          </a:xfrm>
        </p:spPr>
        <p:txBody>
          <a:bodyPr>
            <a:normAutofit/>
          </a:bodyPr>
          <a:lstStyle/>
          <a:p>
            <a:pPr algn="just">
              <a:lnSpc>
                <a:spcPct val="100000"/>
              </a:lnSpc>
              <a:buFont typeface="Wingdings" pitchFamily="2" charset="2"/>
              <a:buChar char="Ø"/>
            </a:pPr>
            <a:endParaRPr lang="tr-TR" sz="1800" dirty="0">
              <a:latin typeface="Cambria" panose="02040503050406030204" pitchFamily="18" charset="0"/>
              <a:ea typeface="Cambria" panose="02040503050406030204" pitchFamily="18" charset="0"/>
            </a:endParaRPr>
          </a:p>
          <a:p>
            <a:pPr algn="just">
              <a:lnSpc>
                <a:spcPct val="100000"/>
              </a:lnSpc>
              <a:buFont typeface="Wingdings" pitchFamily="2" charset="2"/>
              <a:buChar char="Ø"/>
            </a:pPr>
            <a:r>
              <a:rPr lang="tr-TR" sz="1800" dirty="0">
                <a:latin typeface="Cambria" panose="02040503050406030204" pitchFamily="18" charset="0"/>
                <a:ea typeface="Cambria" panose="02040503050406030204" pitchFamily="18" charset="0"/>
              </a:rPr>
              <a:t>Mekatronik Programı Öğrencilerimiz, Konya Model Fabrikadan yararlanmalarının yanı sıra eğitim-öğretim süreleri boyunca uygulamalı derslerini de programa özgü oluşturulan laboratuvarlarda almaktadırlar.</a:t>
            </a:r>
          </a:p>
        </p:txBody>
      </p:sp>
    </p:spTree>
    <p:extLst>
      <p:ext uri="{BB962C8B-B14F-4D97-AF65-F5344CB8AC3E}">
        <p14:creationId xmlns:p14="http://schemas.microsoft.com/office/powerpoint/2010/main" val="518261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iç mekan, duvar, yer, çalışma masası içeren bir resim&#10;&#10;Açıklama otomatik olarak oluşturuldu">
            <a:extLst>
              <a:ext uri="{FF2B5EF4-FFF2-40B4-BE49-F238E27FC236}">
                <a16:creationId xmlns:a16="http://schemas.microsoft.com/office/drawing/2014/main" id="{CC1AC3B4-193D-4049-B0CB-98FDBF3EE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 y="1476123"/>
            <a:ext cx="5915800" cy="3396325"/>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cxnSp>
        <p:nvCxnSpPr>
          <p:cNvPr id="22" name="Düz Bağlayıcı 21"/>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30" name="Resim 29">
            <a:extLst>
              <a:ext uri="{FF2B5EF4-FFF2-40B4-BE49-F238E27FC236}">
                <a16:creationId xmlns:a16="http://schemas.microsoft.com/office/drawing/2014/main" id="{8C72824E-7F78-4153-AB4B-BBD2E84BA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45" y="6325688"/>
            <a:ext cx="327309" cy="327309"/>
          </a:xfrm>
          <a:prstGeom prst="rect">
            <a:avLst/>
          </a:prstGeom>
        </p:spPr>
      </p:pic>
      <p:pic>
        <p:nvPicPr>
          <p:cNvPr id="31" name="Resim 30">
            <a:extLst>
              <a:ext uri="{FF2B5EF4-FFF2-40B4-BE49-F238E27FC236}">
                <a16:creationId xmlns:a16="http://schemas.microsoft.com/office/drawing/2014/main" id="{A1790A32-AD09-4D5B-BDCE-A9AAB5465F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300" y="6312386"/>
            <a:ext cx="334005" cy="334005"/>
          </a:xfrm>
          <a:prstGeom prst="rect">
            <a:avLst/>
          </a:prstGeom>
        </p:spPr>
      </p:pic>
      <p:pic>
        <p:nvPicPr>
          <p:cNvPr id="32" name="Resim 31">
            <a:extLst>
              <a:ext uri="{FF2B5EF4-FFF2-40B4-BE49-F238E27FC236}">
                <a16:creationId xmlns:a16="http://schemas.microsoft.com/office/drawing/2014/main" id="{0AC5E660-CFF5-4593-A893-90354DB37D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71" y="6312386"/>
            <a:ext cx="334005" cy="334005"/>
          </a:xfrm>
          <a:prstGeom prst="rect">
            <a:avLst/>
          </a:prstGeom>
        </p:spPr>
      </p:pic>
      <p:pic>
        <p:nvPicPr>
          <p:cNvPr id="33" name="Resim 32">
            <a:extLst>
              <a:ext uri="{FF2B5EF4-FFF2-40B4-BE49-F238E27FC236}">
                <a16:creationId xmlns:a16="http://schemas.microsoft.com/office/drawing/2014/main" id="{79CE9AD2-9744-4EC0-AF72-50B3EE931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4" name="Metin kutusu 33">
            <a:extLst>
              <a:ext uri="{FF2B5EF4-FFF2-40B4-BE49-F238E27FC236}">
                <a16:creationId xmlns:a16="http://schemas.microsoft.com/office/drawing/2014/main" id="{9E9A9893-1B54-4DDB-9BB7-C3E93A40F15A}"/>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35" name="Metin kutusu 34">
            <a:extLst>
              <a:ext uri="{FF2B5EF4-FFF2-40B4-BE49-F238E27FC236}">
                <a16:creationId xmlns:a16="http://schemas.microsoft.com/office/drawing/2014/main" id="{2D04175D-6B1F-4356-8A1F-416DB9557B96}"/>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36" name="Metin kutusu 35">
            <a:extLst>
              <a:ext uri="{FF2B5EF4-FFF2-40B4-BE49-F238E27FC236}">
                <a16:creationId xmlns:a16="http://schemas.microsoft.com/office/drawing/2014/main" id="{A9CDBB63-61FE-49FC-8B9A-65BADD83E760}"/>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37" name="Metin kutusu 36">
            <a:extLst>
              <a:ext uri="{FF2B5EF4-FFF2-40B4-BE49-F238E27FC236}">
                <a16:creationId xmlns:a16="http://schemas.microsoft.com/office/drawing/2014/main" id="{B8D9BAFF-4CED-4BAE-8C53-7C21FEF0CE1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sp>
        <p:nvSpPr>
          <p:cNvPr id="38" name="Dikdörtgen 37">
            <a:extLst>
              <a:ext uri="{FF2B5EF4-FFF2-40B4-BE49-F238E27FC236}">
                <a16:creationId xmlns:a16="http://schemas.microsoft.com/office/drawing/2014/main" id="{2BF30959-52A7-4957-80BD-97905CA838A5}"/>
              </a:ext>
            </a:extLst>
          </p:cNvPr>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39" name="Resim 38">
            <a:extLst>
              <a:ext uri="{FF2B5EF4-FFF2-40B4-BE49-F238E27FC236}">
                <a16:creationId xmlns:a16="http://schemas.microsoft.com/office/drawing/2014/main" id="{5B077C54-AEF5-4CCE-8D9D-8E415EE888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0" y="299890"/>
            <a:ext cx="1475303" cy="990714"/>
          </a:xfrm>
          <a:prstGeom prst="rect">
            <a:avLst/>
          </a:prstGeom>
        </p:spPr>
      </p:pic>
      <p:sp>
        <p:nvSpPr>
          <p:cNvPr id="5" name="İçerik Yer Tutucusu 4">
            <a:extLst>
              <a:ext uri="{FF2B5EF4-FFF2-40B4-BE49-F238E27FC236}">
                <a16:creationId xmlns:a16="http://schemas.microsoft.com/office/drawing/2014/main" id="{9021FBC9-373B-364C-B00A-BE3BAD8CAA3C}"/>
              </a:ext>
            </a:extLst>
          </p:cNvPr>
          <p:cNvSpPr>
            <a:spLocks noGrp="1"/>
          </p:cNvSpPr>
          <p:nvPr>
            <p:ph idx="1"/>
          </p:nvPr>
        </p:nvSpPr>
        <p:spPr>
          <a:xfrm>
            <a:off x="6177526" y="1183845"/>
            <a:ext cx="5212523" cy="4351338"/>
          </a:xfrm>
        </p:spPr>
        <p:txBody>
          <a:bodyPr>
            <a:normAutofit/>
          </a:bodyPr>
          <a:lstStyle/>
          <a:p>
            <a:pPr algn="just">
              <a:lnSpc>
                <a:spcPct val="100000"/>
              </a:lnSpc>
              <a:buFont typeface="Wingdings" pitchFamily="2" charset="2"/>
              <a:buChar char="Ø"/>
            </a:pPr>
            <a:r>
              <a:rPr lang="tr-TR" sz="1800" dirty="0">
                <a:latin typeface="Times New Roman" panose="02020603050405020304" pitchFamily="18" charset="0"/>
                <a:cs typeface="Times New Roman" panose="02020603050405020304" pitchFamily="18" charset="0"/>
              </a:rPr>
              <a:t>Mekatronik Programı Öğrencilerimiz, yine eğitim-öğretim süreleri boyunca Kontrol ve Otomasyon laboratuvarı ile Kontrol ve Otomasyon sistemleri ile ilgili teorik bilgilerini pratiğe dönüştürebilecekleri, günümüz sanayisinde kullanılan "PLC (programlanabilir mantıksal denetleyici)" ile </a:t>
            </a:r>
            <a:r>
              <a:rPr lang="tr-TR" sz="1800" dirty="0" err="1">
                <a:latin typeface="Times New Roman" panose="02020603050405020304" pitchFamily="18" charset="0"/>
                <a:cs typeface="Times New Roman" panose="02020603050405020304" pitchFamily="18" charset="0"/>
              </a:rPr>
              <a:t>yazılımsal</a:t>
            </a:r>
            <a:r>
              <a:rPr lang="tr-TR" sz="1800" dirty="0">
                <a:latin typeface="Times New Roman" panose="02020603050405020304" pitchFamily="18" charset="0"/>
                <a:cs typeface="Times New Roman" panose="02020603050405020304" pitchFamily="18" charset="0"/>
              </a:rPr>
              <a:t> çalışabilecekleri ve farklı senaryolarda (</a:t>
            </a:r>
            <a:r>
              <a:rPr lang="tr-TR" sz="1800" dirty="0" err="1">
                <a:latin typeface="Times New Roman" panose="02020603050405020304" pitchFamily="18" charset="0"/>
                <a:cs typeface="Times New Roman" panose="02020603050405020304" pitchFamily="18" charset="0"/>
              </a:rPr>
              <a:t>sensör</a:t>
            </a:r>
            <a:r>
              <a:rPr lang="tr-TR" sz="1800" dirty="0">
                <a:latin typeface="Times New Roman" panose="02020603050405020304" pitchFamily="18" charset="0"/>
                <a:cs typeface="Times New Roman" panose="02020603050405020304" pitchFamily="18" charset="0"/>
              </a:rPr>
              <a:t>, kumanda, </a:t>
            </a:r>
            <a:r>
              <a:rPr lang="tr-TR" sz="1800" dirty="0" err="1">
                <a:latin typeface="Times New Roman" panose="02020603050405020304" pitchFamily="18" charset="0"/>
                <a:cs typeface="Times New Roman" panose="02020603050405020304" pitchFamily="18" charset="0"/>
              </a:rPr>
              <a:t>servomotor</a:t>
            </a:r>
            <a:r>
              <a:rPr lang="tr-TR" sz="1800" dirty="0">
                <a:latin typeface="Times New Roman" panose="02020603050405020304" pitchFamily="18" charset="0"/>
                <a:cs typeface="Times New Roman" panose="02020603050405020304" pitchFamily="18" charset="0"/>
              </a:rPr>
              <a:t> devreleri vb.) sistemler kurabilecekleri uygulamalı eğitimi de almaktadırlar.</a:t>
            </a:r>
          </a:p>
        </p:txBody>
      </p:sp>
    </p:spTree>
    <p:extLst>
      <p:ext uri="{BB962C8B-B14F-4D97-AF65-F5344CB8AC3E}">
        <p14:creationId xmlns:p14="http://schemas.microsoft.com/office/powerpoint/2010/main" val="2179166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cxnSp>
        <p:nvCxnSpPr>
          <p:cNvPr id="22" name="Düz Bağlayıcı 21"/>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30" name="Resim 29">
            <a:extLst>
              <a:ext uri="{FF2B5EF4-FFF2-40B4-BE49-F238E27FC236}">
                <a16:creationId xmlns:a16="http://schemas.microsoft.com/office/drawing/2014/main" id="{8C72824E-7F78-4153-AB4B-BBD2E84BA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445" y="6325688"/>
            <a:ext cx="327309" cy="327309"/>
          </a:xfrm>
          <a:prstGeom prst="rect">
            <a:avLst/>
          </a:prstGeom>
        </p:spPr>
      </p:pic>
      <p:pic>
        <p:nvPicPr>
          <p:cNvPr id="31" name="Resim 30">
            <a:extLst>
              <a:ext uri="{FF2B5EF4-FFF2-40B4-BE49-F238E27FC236}">
                <a16:creationId xmlns:a16="http://schemas.microsoft.com/office/drawing/2014/main" id="{A1790A32-AD09-4D5B-BDCE-A9AAB5465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5300" y="6312386"/>
            <a:ext cx="334005" cy="334005"/>
          </a:xfrm>
          <a:prstGeom prst="rect">
            <a:avLst/>
          </a:prstGeom>
        </p:spPr>
      </p:pic>
      <p:pic>
        <p:nvPicPr>
          <p:cNvPr id="32" name="Resim 31">
            <a:extLst>
              <a:ext uri="{FF2B5EF4-FFF2-40B4-BE49-F238E27FC236}">
                <a16:creationId xmlns:a16="http://schemas.microsoft.com/office/drawing/2014/main" id="{0AC5E660-CFF5-4593-A893-90354DB37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571" y="6312386"/>
            <a:ext cx="334005" cy="334005"/>
          </a:xfrm>
          <a:prstGeom prst="rect">
            <a:avLst/>
          </a:prstGeom>
        </p:spPr>
      </p:pic>
      <p:pic>
        <p:nvPicPr>
          <p:cNvPr id="33" name="Resim 32">
            <a:extLst>
              <a:ext uri="{FF2B5EF4-FFF2-40B4-BE49-F238E27FC236}">
                <a16:creationId xmlns:a16="http://schemas.microsoft.com/office/drawing/2014/main" id="{79CE9AD2-9744-4EC0-AF72-50B3EE931E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4" name="Metin kutusu 33">
            <a:extLst>
              <a:ext uri="{FF2B5EF4-FFF2-40B4-BE49-F238E27FC236}">
                <a16:creationId xmlns:a16="http://schemas.microsoft.com/office/drawing/2014/main" id="{9E9A9893-1B54-4DDB-9BB7-C3E93A40F15A}"/>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35" name="Metin kutusu 34">
            <a:extLst>
              <a:ext uri="{FF2B5EF4-FFF2-40B4-BE49-F238E27FC236}">
                <a16:creationId xmlns:a16="http://schemas.microsoft.com/office/drawing/2014/main" id="{2D04175D-6B1F-4356-8A1F-416DB9557B96}"/>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36" name="Metin kutusu 35">
            <a:extLst>
              <a:ext uri="{FF2B5EF4-FFF2-40B4-BE49-F238E27FC236}">
                <a16:creationId xmlns:a16="http://schemas.microsoft.com/office/drawing/2014/main" id="{A9CDBB63-61FE-49FC-8B9A-65BADD83E760}"/>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37" name="Metin kutusu 36">
            <a:extLst>
              <a:ext uri="{FF2B5EF4-FFF2-40B4-BE49-F238E27FC236}">
                <a16:creationId xmlns:a16="http://schemas.microsoft.com/office/drawing/2014/main" id="{B8D9BAFF-4CED-4BAE-8C53-7C21FEF0CE1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sp>
        <p:nvSpPr>
          <p:cNvPr id="38" name="Dikdörtgen 37">
            <a:extLst>
              <a:ext uri="{FF2B5EF4-FFF2-40B4-BE49-F238E27FC236}">
                <a16:creationId xmlns:a16="http://schemas.microsoft.com/office/drawing/2014/main" id="{2BF30959-52A7-4957-80BD-97905CA838A5}"/>
              </a:ext>
            </a:extLst>
          </p:cNvPr>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39" name="Resim 38">
            <a:extLst>
              <a:ext uri="{FF2B5EF4-FFF2-40B4-BE49-F238E27FC236}">
                <a16:creationId xmlns:a16="http://schemas.microsoft.com/office/drawing/2014/main" id="{5B077C54-AEF5-4CCE-8D9D-8E415EE88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0" y="299890"/>
            <a:ext cx="1475303" cy="990714"/>
          </a:xfrm>
          <a:prstGeom prst="rect">
            <a:avLst/>
          </a:prstGeom>
        </p:spPr>
      </p:pic>
      <p:sp>
        <p:nvSpPr>
          <p:cNvPr id="15" name="İçerik Yer Tutucusu 2">
            <a:extLst>
              <a:ext uri="{FF2B5EF4-FFF2-40B4-BE49-F238E27FC236}">
                <a16:creationId xmlns:a16="http://schemas.microsoft.com/office/drawing/2014/main" id="{EE2F22C3-E47C-42D9-B808-40BB236A2D55}"/>
              </a:ext>
            </a:extLst>
          </p:cNvPr>
          <p:cNvSpPr>
            <a:spLocks noGrp="1"/>
          </p:cNvSpPr>
          <p:nvPr>
            <p:ph idx="1"/>
          </p:nvPr>
        </p:nvSpPr>
        <p:spPr>
          <a:xfrm>
            <a:off x="327172" y="1573677"/>
            <a:ext cx="4306974" cy="4254380"/>
          </a:xfrm>
        </p:spPr>
        <p:txBody>
          <a:bodyPr>
            <a:noAutofit/>
          </a:bodyPr>
          <a:lstStyle/>
          <a:p>
            <a:pPr algn="just">
              <a:lnSpc>
                <a:spcPct val="100000"/>
              </a:lnSpc>
              <a:buFont typeface="Wingdings" pitchFamily="2" charset="2"/>
              <a:buChar char="Ø"/>
            </a:pPr>
            <a:r>
              <a:rPr lang="tr-TR" sz="1600" b="1" dirty="0">
                <a:latin typeface="Times New Roman" panose="02020603050405020304" pitchFamily="18" charset="0"/>
                <a:ea typeface="Cambria" panose="02040503050406030204" pitchFamily="18" charset="0"/>
                <a:cs typeface="Times New Roman" panose="02020603050405020304" pitchFamily="18" charset="0"/>
              </a:rPr>
              <a:t>SİVİL HAVACILIK KABİN HİZMETLERİ PROGRAMI</a:t>
            </a:r>
          </a:p>
          <a:p>
            <a:pPr algn="just">
              <a:lnSpc>
                <a:spcPct val="100000"/>
              </a:lnSpc>
              <a:buFont typeface="Wingdings" pitchFamily="2" charset="2"/>
              <a:buChar char="Ø"/>
            </a:pPr>
            <a:r>
              <a:rPr lang="tr-TR" sz="1800" dirty="0">
                <a:latin typeface="Cambria" panose="02040503050406030204" pitchFamily="18" charset="0"/>
                <a:ea typeface="Cambria" panose="02040503050406030204" pitchFamily="18" charset="0"/>
              </a:rPr>
              <a:t>Uygulamalı ve teorik eğitimi bir arada alacak olan Sivil Havacılık Kabin Hizmetleri Programı öğrencilerimiz havacılık sektörünün talep etmiş olduğu yetkinlikleri kazanmış en az bir yabancı dil bilgisine sahip </a:t>
            </a:r>
            <a:r>
              <a:rPr lang="tr-TR" sz="1800" dirty="0">
                <a:latin typeface="Times New Roman" panose="02020603050405020304" pitchFamily="18" charset="0"/>
                <a:ea typeface="Cambria" panose="02040503050406030204" pitchFamily="18" charset="0"/>
                <a:cs typeface="Times New Roman" panose="02020603050405020304" pitchFamily="18" charset="0"/>
              </a:rPr>
              <a:t>birer</a:t>
            </a:r>
            <a:r>
              <a:rPr lang="tr-TR" sz="1800" dirty="0">
                <a:latin typeface="Cambria" panose="02040503050406030204" pitchFamily="18" charset="0"/>
                <a:ea typeface="Cambria" panose="02040503050406030204" pitchFamily="18" charset="0"/>
              </a:rPr>
              <a:t> uzman olarak mezun olmaktadırlar.</a:t>
            </a:r>
          </a:p>
          <a:p>
            <a:pPr algn="just">
              <a:lnSpc>
                <a:spcPct val="100000"/>
              </a:lnSpc>
              <a:buFont typeface="Wingdings" pitchFamily="2" charset="2"/>
              <a:buChar char="Ø"/>
            </a:pPr>
            <a:r>
              <a:rPr lang="tr-TR" sz="1800" dirty="0">
                <a:latin typeface="Cambria" panose="02040503050406030204" pitchFamily="18" charset="0"/>
                <a:ea typeface="Cambria" panose="02040503050406030204" pitchFamily="18" charset="0"/>
              </a:rPr>
              <a:t>Sivil Havacılık Kabin Hizmetleri Programında 2024-2025 akademik yılında </a:t>
            </a:r>
            <a:r>
              <a:rPr lang="tr-TR" sz="1800" b="1" dirty="0">
                <a:latin typeface="Cambria" panose="02040503050406030204" pitchFamily="18" charset="0"/>
                <a:ea typeface="Cambria" panose="02040503050406030204" pitchFamily="18" charset="0"/>
              </a:rPr>
              <a:t>aktif öğrenci sayısı 92 </a:t>
            </a:r>
            <a:r>
              <a:rPr lang="tr-TR" sz="1800" b="1" dirty="0" err="1">
                <a:latin typeface="Cambria" panose="02040503050406030204" pitchFamily="18" charset="0"/>
                <a:ea typeface="Cambria" panose="02040503050406030204" pitchFamily="18" charset="0"/>
              </a:rPr>
              <a:t>kişi’dir</a:t>
            </a:r>
            <a:r>
              <a:rPr lang="tr-TR" sz="1800" dirty="0">
                <a:latin typeface="Cambria" panose="02040503050406030204" pitchFamily="18" charset="0"/>
                <a:ea typeface="Cambria" panose="02040503050406030204" pitchFamily="18" charset="0"/>
              </a:rPr>
              <a:t>.</a:t>
            </a:r>
          </a:p>
          <a:p>
            <a:pPr algn="just">
              <a:lnSpc>
                <a:spcPct val="100000"/>
              </a:lnSpc>
              <a:buFont typeface="Wingdings" pitchFamily="2" charset="2"/>
              <a:buChar char="Ø"/>
            </a:pPr>
            <a:endParaRPr lang="tr-TR" sz="1800" dirty="0">
              <a:latin typeface="Cambria" panose="02040503050406030204" pitchFamily="18" charset="0"/>
              <a:ea typeface="Cambria" panose="02040503050406030204" pitchFamily="18" charset="0"/>
            </a:endParaRPr>
          </a:p>
          <a:p>
            <a:pPr marL="0" indent="0" algn="just">
              <a:lnSpc>
                <a:spcPct val="150000"/>
              </a:lnSpc>
              <a:buNone/>
            </a:pPr>
            <a:r>
              <a:rPr lang="tr-TR" sz="1800" dirty="0">
                <a:solidFill>
                  <a:schemeClr val="bg1"/>
                </a:solidFill>
                <a:latin typeface="Cambria" panose="02040503050406030204" pitchFamily="18" charset="0"/>
                <a:ea typeface="Cambria" panose="02040503050406030204" pitchFamily="18" charset="0"/>
              </a:rPr>
              <a:t>					            	</a:t>
            </a:r>
          </a:p>
          <a:p>
            <a:pPr marL="0" indent="0" algn="just">
              <a:lnSpc>
                <a:spcPct val="150000"/>
              </a:lnSpc>
              <a:buNone/>
            </a:pPr>
            <a:r>
              <a:rPr lang="tr-TR" sz="1800" dirty="0">
                <a:solidFill>
                  <a:schemeClr val="bg1"/>
                </a:solidFill>
                <a:latin typeface="Cambria" panose="02040503050406030204" pitchFamily="18" charset="0"/>
                <a:ea typeface="Cambria" panose="02040503050406030204" pitchFamily="18" charset="0"/>
              </a:rPr>
              <a:t>					</a:t>
            </a:r>
          </a:p>
          <a:p>
            <a:pPr marL="0" indent="0" algn="just">
              <a:lnSpc>
                <a:spcPct val="150000"/>
              </a:lnSpc>
              <a:buNone/>
            </a:pPr>
            <a:r>
              <a:rPr lang="tr-TR" sz="1800" dirty="0">
                <a:solidFill>
                  <a:schemeClr val="bg1"/>
                </a:solidFill>
                <a:latin typeface="Cambria" panose="02040503050406030204" pitchFamily="18" charset="0"/>
                <a:ea typeface="Cambria" panose="02040503050406030204" pitchFamily="18" charset="0"/>
              </a:rPr>
              <a:t>				</a:t>
            </a:r>
            <a:r>
              <a:rPr lang="tr-TR" sz="1400" dirty="0">
                <a:solidFill>
                  <a:schemeClr val="bg1"/>
                </a:solidFill>
                <a:latin typeface="Cambria" panose="02040503050406030204" pitchFamily="18" charset="0"/>
                <a:ea typeface="Cambria" panose="02040503050406030204" pitchFamily="18" charset="0"/>
              </a:rPr>
              <a:t>    </a:t>
            </a:r>
          </a:p>
          <a:p>
            <a:pPr marL="0" indent="0" algn="just">
              <a:lnSpc>
                <a:spcPct val="150000"/>
              </a:lnSpc>
              <a:buNone/>
            </a:pPr>
            <a:r>
              <a:rPr lang="tr-TR" sz="1400" b="1" dirty="0">
                <a:solidFill>
                  <a:schemeClr val="bg1"/>
                </a:solidFill>
                <a:latin typeface="Cambria" panose="02040503050406030204" pitchFamily="18" charset="0"/>
                <a:ea typeface="Cambria" panose="02040503050406030204" pitchFamily="18" charset="0"/>
              </a:rPr>
              <a:t>				                          </a:t>
            </a:r>
          </a:p>
          <a:p>
            <a:pPr marL="0" indent="0" algn="ctr">
              <a:lnSpc>
                <a:spcPct val="150000"/>
              </a:lnSpc>
              <a:buNone/>
            </a:pPr>
            <a:endParaRPr lang="tr-TR" sz="900" b="1" dirty="0">
              <a:latin typeface="Cambria" panose="02040503050406030204" pitchFamily="18" charset="0"/>
              <a:ea typeface="Cambria" panose="02040503050406030204" pitchFamily="18" charset="0"/>
            </a:endParaRPr>
          </a:p>
        </p:txBody>
      </p:sp>
      <p:pic>
        <p:nvPicPr>
          <p:cNvPr id="3" name="Resim 2" descr="metin, dik, poz içeren bir resim&#10;&#10;Açıklama otomatik olarak oluşturuldu">
            <a:extLst>
              <a:ext uri="{FF2B5EF4-FFF2-40B4-BE49-F238E27FC236}">
                <a16:creationId xmlns:a16="http://schemas.microsoft.com/office/drawing/2014/main" id="{06D41C5D-8217-5795-A3EE-33561E803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5413" y="1466790"/>
            <a:ext cx="6276075" cy="3531338"/>
          </a:xfrm>
          <a:prstGeom prst="rect">
            <a:avLst/>
          </a:prstGeom>
        </p:spPr>
      </p:pic>
    </p:spTree>
    <p:extLst>
      <p:ext uri="{BB962C8B-B14F-4D97-AF65-F5344CB8AC3E}">
        <p14:creationId xmlns:p14="http://schemas.microsoft.com/office/powerpoint/2010/main" val="2126885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tavan, iç mekan, duvar, oda içeren bir resim&#10;&#10;Açıklama otomatik olarak oluşturuldu">
            <a:extLst>
              <a:ext uri="{FF2B5EF4-FFF2-40B4-BE49-F238E27FC236}">
                <a16:creationId xmlns:a16="http://schemas.microsoft.com/office/drawing/2014/main" id="{E4C577ED-54C9-C94B-8613-43458A671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55" y="1355583"/>
            <a:ext cx="6052143" cy="3492951"/>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cxnSp>
        <p:nvCxnSpPr>
          <p:cNvPr id="22" name="Düz Bağlayıcı 21"/>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30" name="Resim 29">
            <a:extLst>
              <a:ext uri="{FF2B5EF4-FFF2-40B4-BE49-F238E27FC236}">
                <a16:creationId xmlns:a16="http://schemas.microsoft.com/office/drawing/2014/main" id="{8C72824E-7F78-4153-AB4B-BBD2E84BA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45" y="6325688"/>
            <a:ext cx="327309" cy="327309"/>
          </a:xfrm>
          <a:prstGeom prst="rect">
            <a:avLst/>
          </a:prstGeom>
        </p:spPr>
      </p:pic>
      <p:pic>
        <p:nvPicPr>
          <p:cNvPr id="31" name="Resim 30">
            <a:extLst>
              <a:ext uri="{FF2B5EF4-FFF2-40B4-BE49-F238E27FC236}">
                <a16:creationId xmlns:a16="http://schemas.microsoft.com/office/drawing/2014/main" id="{A1790A32-AD09-4D5B-BDCE-A9AAB5465F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300" y="6312386"/>
            <a:ext cx="334005" cy="334005"/>
          </a:xfrm>
          <a:prstGeom prst="rect">
            <a:avLst/>
          </a:prstGeom>
        </p:spPr>
      </p:pic>
      <p:pic>
        <p:nvPicPr>
          <p:cNvPr id="32" name="Resim 31">
            <a:extLst>
              <a:ext uri="{FF2B5EF4-FFF2-40B4-BE49-F238E27FC236}">
                <a16:creationId xmlns:a16="http://schemas.microsoft.com/office/drawing/2014/main" id="{0AC5E660-CFF5-4593-A893-90354DB37D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71" y="6312386"/>
            <a:ext cx="334005" cy="334005"/>
          </a:xfrm>
          <a:prstGeom prst="rect">
            <a:avLst/>
          </a:prstGeom>
        </p:spPr>
      </p:pic>
      <p:pic>
        <p:nvPicPr>
          <p:cNvPr id="33" name="Resim 32">
            <a:extLst>
              <a:ext uri="{FF2B5EF4-FFF2-40B4-BE49-F238E27FC236}">
                <a16:creationId xmlns:a16="http://schemas.microsoft.com/office/drawing/2014/main" id="{79CE9AD2-9744-4EC0-AF72-50B3EE931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4" name="Metin kutusu 33">
            <a:extLst>
              <a:ext uri="{FF2B5EF4-FFF2-40B4-BE49-F238E27FC236}">
                <a16:creationId xmlns:a16="http://schemas.microsoft.com/office/drawing/2014/main" id="{9E9A9893-1B54-4DDB-9BB7-C3E93A40F15A}"/>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35" name="Metin kutusu 34">
            <a:extLst>
              <a:ext uri="{FF2B5EF4-FFF2-40B4-BE49-F238E27FC236}">
                <a16:creationId xmlns:a16="http://schemas.microsoft.com/office/drawing/2014/main" id="{2D04175D-6B1F-4356-8A1F-416DB9557B96}"/>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36" name="Metin kutusu 35">
            <a:extLst>
              <a:ext uri="{FF2B5EF4-FFF2-40B4-BE49-F238E27FC236}">
                <a16:creationId xmlns:a16="http://schemas.microsoft.com/office/drawing/2014/main" id="{A9CDBB63-61FE-49FC-8B9A-65BADD83E760}"/>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37" name="Metin kutusu 36">
            <a:extLst>
              <a:ext uri="{FF2B5EF4-FFF2-40B4-BE49-F238E27FC236}">
                <a16:creationId xmlns:a16="http://schemas.microsoft.com/office/drawing/2014/main" id="{B8D9BAFF-4CED-4BAE-8C53-7C21FEF0CE1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sp>
        <p:nvSpPr>
          <p:cNvPr id="38" name="Dikdörtgen 37">
            <a:extLst>
              <a:ext uri="{FF2B5EF4-FFF2-40B4-BE49-F238E27FC236}">
                <a16:creationId xmlns:a16="http://schemas.microsoft.com/office/drawing/2014/main" id="{2BF30959-52A7-4957-80BD-97905CA838A5}"/>
              </a:ext>
            </a:extLst>
          </p:cNvPr>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KTO (KONYA TİCARET ODASI)</a:t>
            </a:r>
          </a:p>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 KARATAY ÜNİVERSİTESİ</a:t>
            </a:r>
          </a:p>
        </p:txBody>
      </p:sp>
      <p:pic>
        <p:nvPicPr>
          <p:cNvPr id="39" name="Resim 38">
            <a:extLst>
              <a:ext uri="{FF2B5EF4-FFF2-40B4-BE49-F238E27FC236}">
                <a16:creationId xmlns:a16="http://schemas.microsoft.com/office/drawing/2014/main" id="{5B077C54-AEF5-4CCE-8D9D-8E415EE888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0" y="299890"/>
            <a:ext cx="1475303" cy="990714"/>
          </a:xfrm>
          <a:prstGeom prst="rect">
            <a:avLst/>
          </a:prstGeom>
        </p:spPr>
      </p:pic>
      <p:sp>
        <p:nvSpPr>
          <p:cNvPr id="5" name="İçerik Yer Tutucusu 4">
            <a:extLst>
              <a:ext uri="{FF2B5EF4-FFF2-40B4-BE49-F238E27FC236}">
                <a16:creationId xmlns:a16="http://schemas.microsoft.com/office/drawing/2014/main" id="{2D14E78C-7E63-5C4B-B4B7-4A190896E878}"/>
              </a:ext>
            </a:extLst>
          </p:cNvPr>
          <p:cNvSpPr>
            <a:spLocks noGrp="1"/>
          </p:cNvSpPr>
          <p:nvPr>
            <p:ph idx="1"/>
          </p:nvPr>
        </p:nvSpPr>
        <p:spPr>
          <a:xfrm>
            <a:off x="6532919" y="1290604"/>
            <a:ext cx="4716718" cy="4351338"/>
          </a:xfrm>
        </p:spPr>
        <p:txBody>
          <a:bodyPr>
            <a:normAutofit/>
          </a:bodyPr>
          <a:lstStyle/>
          <a:p>
            <a:pPr algn="just">
              <a:lnSpc>
                <a:spcPct val="100000"/>
              </a:lnSpc>
              <a:buFont typeface="Wingdings" pitchFamily="2" charset="2"/>
              <a:buChar char="Ø"/>
            </a:pPr>
            <a:r>
              <a:rPr lang="tr-TR" sz="1800" b="1" dirty="0">
                <a:latin typeface="Cambria" panose="02040503050406030204" pitchFamily="18" charset="0"/>
              </a:rPr>
              <a:t>BİLGİSAYAR PROGRAMCILIĞI PROGRAMI</a:t>
            </a:r>
          </a:p>
          <a:p>
            <a:pPr algn="just">
              <a:lnSpc>
                <a:spcPct val="100000"/>
              </a:lnSpc>
              <a:buFont typeface="Wingdings" pitchFamily="2" charset="2"/>
              <a:buChar char="Ø"/>
            </a:pPr>
            <a:r>
              <a:rPr lang="tr-TR" sz="1800" dirty="0">
                <a:latin typeface="Times New Roman" panose="02020603050405020304" pitchFamily="18" charset="0"/>
                <a:cs typeface="Times New Roman" panose="02020603050405020304" pitchFamily="18" charset="0"/>
              </a:rPr>
              <a:t>Bilgisayar Programcılığı öğrencilerimiz, derslerinin büyük bir kısmını yüksekokulumuz bünyesinde yer alan bilgisayar laboratuvarında uygulamaya yönelik almakta ve bu sayede sektöre hazır donanımlı birer uzman olarak mezun olmaktadırlar.</a:t>
            </a:r>
          </a:p>
          <a:p>
            <a:pPr algn="just">
              <a:lnSpc>
                <a:spcPct val="100000"/>
              </a:lnSpc>
              <a:buFont typeface="Wingdings" pitchFamily="2" charset="2"/>
              <a:buChar char="Ø"/>
            </a:pPr>
            <a:r>
              <a:rPr lang="tr-TR" sz="1800" dirty="0">
                <a:latin typeface="Times New Roman" panose="02020603050405020304" pitchFamily="18" charset="0"/>
                <a:cs typeface="Times New Roman" panose="02020603050405020304" pitchFamily="18" charset="0"/>
              </a:rPr>
              <a:t>Bilgisayar Programcılığı Programında 2024-2025 akademik yılında </a:t>
            </a:r>
            <a:r>
              <a:rPr lang="tr-TR" sz="1800" b="1" dirty="0">
                <a:latin typeface="Times New Roman" panose="02020603050405020304" pitchFamily="18" charset="0"/>
                <a:cs typeface="Times New Roman" panose="02020603050405020304" pitchFamily="18" charset="0"/>
              </a:rPr>
              <a:t>aktif öğrenci sayısı 128 </a:t>
            </a:r>
            <a:r>
              <a:rPr lang="tr-TR" sz="1800" b="1" dirty="0" err="1">
                <a:latin typeface="Times New Roman" panose="02020603050405020304" pitchFamily="18" charset="0"/>
                <a:cs typeface="Times New Roman" panose="02020603050405020304" pitchFamily="18" charset="0"/>
              </a:rPr>
              <a:t>kişi’dir</a:t>
            </a:r>
            <a:r>
              <a:rPr lang="tr-TR" sz="1800" b="1" dirty="0">
                <a:latin typeface="Times New Roman" panose="02020603050405020304" pitchFamily="18" charset="0"/>
                <a:cs typeface="Times New Roman" panose="02020603050405020304" pitchFamily="18" charset="0"/>
              </a:rPr>
              <a:t>.</a:t>
            </a:r>
          </a:p>
          <a:p>
            <a:pPr marL="0" indent="0" algn="just">
              <a:lnSpc>
                <a:spcPct val="100000"/>
              </a:lnSpc>
              <a:buNone/>
            </a:pPr>
            <a:endParaRPr lang="tr-TR" sz="1800" dirty="0">
              <a:latin typeface="Cambria" panose="02040503050406030204" pitchFamily="18" charset="0"/>
            </a:endParaRPr>
          </a:p>
        </p:txBody>
      </p:sp>
    </p:spTree>
    <p:extLst>
      <p:ext uri="{BB962C8B-B14F-4D97-AF65-F5344CB8AC3E}">
        <p14:creationId xmlns:p14="http://schemas.microsoft.com/office/powerpoint/2010/main" val="2784465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çerik Yer Tutucusu 8" descr="metin, tavan, iç mekan, yer içeren bir resim">
            <a:extLst>
              <a:ext uri="{FF2B5EF4-FFF2-40B4-BE49-F238E27FC236}">
                <a16:creationId xmlns:a16="http://schemas.microsoft.com/office/drawing/2014/main" id="{0553B207-1950-EDEB-5022-B54FE60071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65909" y="1412776"/>
            <a:ext cx="5668162" cy="3830343"/>
          </a:xfrm>
        </p:spPr>
      </p:pic>
      <p:pic>
        <p:nvPicPr>
          <p:cNvPr id="11" name="Resim 10">
            <a:extLst>
              <a:ext uri="{FF2B5EF4-FFF2-40B4-BE49-F238E27FC236}">
                <a16:creationId xmlns:a16="http://schemas.microsoft.com/office/drawing/2014/main" id="{C13CC1FB-B8C0-F907-E8CD-E31E7192A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214" y="435114"/>
            <a:ext cx="1224136" cy="822047"/>
          </a:xfrm>
          <a:prstGeom prst="rect">
            <a:avLst/>
          </a:prstGeom>
        </p:spPr>
      </p:pic>
      <p:sp>
        <p:nvSpPr>
          <p:cNvPr id="13" name="Dikdörtgen 12">
            <a:extLst>
              <a:ext uri="{FF2B5EF4-FFF2-40B4-BE49-F238E27FC236}">
                <a16:creationId xmlns:a16="http://schemas.microsoft.com/office/drawing/2014/main" id="{7365BC0E-D405-9E91-D3E9-05F413CEF764}"/>
              </a:ext>
            </a:extLst>
          </p:cNvPr>
          <p:cNvSpPr/>
          <p:nvPr/>
        </p:nvSpPr>
        <p:spPr>
          <a:xfrm>
            <a:off x="2927649" y="537081"/>
            <a:ext cx="7442415"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TİCARET VE SANAYİ MESLEK YÜKSEK OKULU KÜTÜPHANESİ</a:t>
            </a:r>
          </a:p>
        </p:txBody>
      </p:sp>
      <p:pic>
        <p:nvPicPr>
          <p:cNvPr id="3" name="İçerik Yer Tutucusu 4" descr="iç mekan, yer, pencere, duvar içeren bir resim">
            <a:extLst>
              <a:ext uri="{FF2B5EF4-FFF2-40B4-BE49-F238E27FC236}">
                <a16:creationId xmlns:a16="http://schemas.microsoft.com/office/drawing/2014/main" id="{E3325499-600A-4C59-6A51-7450C7B63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29" y="1412777"/>
            <a:ext cx="5283688" cy="3830400"/>
          </a:xfrm>
          <a:prstGeom prst="rect">
            <a:avLst/>
          </a:prstGeom>
        </p:spPr>
      </p:pic>
      <p:cxnSp>
        <p:nvCxnSpPr>
          <p:cNvPr id="17" name="Düz Bağlayıcı 16">
            <a:extLst>
              <a:ext uri="{FF2B5EF4-FFF2-40B4-BE49-F238E27FC236}">
                <a16:creationId xmlns:a16="http://schemas.microsoft.com/office/drawing/2014/main" id="{384440B7-9892-E0A2-91CD-24AE804CA3AB}"/>
              </a:ext>
            </a:extLst>
          </p:cNvPr>
          <p:cNvCxnSpPr/>
          <p:nvPr/>
        </p:nvCxnSpPr>
        <p:spPr>
          <a:xfrm>
            <a:off x="1524000" y="6101685"/>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18" name="Resim 17">
            <a:extLst>
              <a:ext uri="{FF2B5EF4-FFF2-40B4-BE49-F238E27FC236}">
                <a16:creationId xmlns:a16="http://schemas.microsoft.com/office/drawing/2014/main" id="{C2A6D47C-7929-5B4C-EB8C-AE87112C76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4445" y="6334077"/>
            <a:ext cx="327309" cy="327309"/>
          </a:xfrm>
          <a:prstGeom prst="rect">
            <a:avLst/>
          </a:prstGeom>
        </p:spPr>
      </p:pic>
      <p:pic>
        <p:nvPicPr>
          <p:cNvPr id="19" name="Resim 18">
            <a:extLst>
              <a:ext uri="{FF2B5EF4-FFF2-40B4-BE49-F238E27FC236}">
                <a16:creationId xmlns:a16="http://schemas.microsoft.com/office/drawing/2014/main" id="{88DFCFB5-8C3D-7236-82C7-98207D6664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5300" y="6320775"/>
            <a:ext cx="334005" cy="334005"/>
          </a:xfrm>
          <a:prstGeom prst="rect">
            <a:avLst/>
          </a:prstGeom>
        </p:spPr>
      </p:pic>
      <p:pic>
        <p:nvPicPr>
          <p:cNvPr id="20" name="Resim 19">
            <a:extLst>
              <a:ext uri="{FF2B5EF4-FFF2-40B4-BE49-F238E27FC236}">
                <a16:creationId xmlns:a16="http://schemas.microsoft.com/office/drawing/2014/main" id="{A596B017-E41A-981E-DDFC-34F52D458B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6571" y="6320775"/>
            <a:ext cx="334005" cy="334005"/>
          </a:xfrm>
          <a:prstGeom prst="rect">
            <a:avLst/>
          </a:prstGeom>
        </p:spPr>
      </p:pic>
      <p:sp>
        <p:nvSpPr>
          <p:cNvPr id="21" name="Metin kutusu 20">
            <a:extLst>
              <a:ext uri="{FF2B5EF4-FFF2-40B4-BE49-F238E27FC236}">
                <a16:creationId xmlns:a16="http://schemas.microsoft.com/office/drawing/2014/main" id="{AB9423ED-BC49-1CBF-863C-2DBD2707C2BF}"/>
              </a:ext>
            </a:extLst>
          </p:cNvPr>
          <p:cNvSpPr txBox="1"/>
          <p:nvPr/>
        </p:nvSpPr>
        <p:spPr>
          <a:xfrm>
            <a:off x="7786708" y="6363146"/>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22" name="Metin kutusu 21">
            <a:extLst>
              <a:ext uri="{FF2B5EF4-FFF2-40B4-BE49-F238E27FC236}">
                <a16:creationId xmlns:a16="http://schemas.microsoft.com/office/drawing/2014/main" id="{03B05182-DC90-727F-3122-0F70F5B7B687}"/>
              </a:ext>
            </a:extLst>
          </p:cNvPr>
          <p:cNvSpPr txBox="1"/>
          <p:nvPr/>
        </p:nvSpPr>
        <p:spPr>
          <a:xfrm>
            <a:off x="9574654" y="6363145"/>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23" name="Metin kutusu 22">
            <a:extLst>
              <a:ext uri="{FF2B5EF4-FFF2-40B4-BE49-F238E27FC236}">
                <a16:creationId xmlns:a16="http://schemas.microsoft.com/office/drawing/2014/main" id="{8FA458EC-9FBE-EBEB-95F6-A38A7AC9596D}"/>
              </a:ext>
            </a:extLst>
          </p:cNvPr>
          <p:cNvSpPr txBox="1"/>
          <p:nvPr/>
        </p:nvSpPr>
        <p:spPr>
          <a:xfrm>
            <a:off x="3459989" y="6356971"/>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24" name="Metin kutusu 23">
            <a:extLst>
              <a:ext uri="{FF2B5EF4-FFF2-40B4-BE49-F238E27FC236}">
                <a16:creationId xmlns:a16="http://schemas.microsoft.com/office/drawing/2014/main" id="{D3902D59-F048-4CE0-1655-7375B1D64243}"/>
              </a:ext>
            </a:extLst>
          </p:cNvPr>
          <p:cNvSpPr txBox="1"/>
          <p:nvPr/>
        </p:nvSpPr>
        <p:spPr>
          <a:xfrm>
            <a:off x="2152467" y="6366925"/>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25" name="Resim 24">
            <a:extLst>
              <a:ext uri="{FF2B5EF4-FFF2-40B4-BE49-F238E27FC236}">
                <a16:creationId xmlns:a16="http://schemas.microsoft.com/office/drawing/2014/main" id="{B22B7FEE-9AAA-2F73-4E40-E3125AD183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887" y="6321087"/>
            <a:ext cx="340280" cy="340280"/>
          </a:xfrm>
          <a:prstGeom prst="rect">
            <a:avLst/>
          </a:prstGeom>
        </p:spPr>
      </p:pic>
      <p:pic>
        <p:nvPicPr>
          <p:cNvPr id="26" name="Resim 25">
            <a:extLst>
              <a:ext uri="{FF2B5EF4-FFF2-40B4-BE49-F238E27FC236}">
                <a16:creationId xmlns:a16="http://schemas.microsoft.com/office/drawing/2014/main" id="{DB2E44F2-7418-59A6-A5FA-C0808883F1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10602" y="6105431"/>
            <a:ext cx="1022317" cy="722751"/>
          </a:xfrm>
          <a:prstGeom prst="rect">
            <a:avLst/>
          </a:prstGeom>
        </p:spPr>
      </p:pic>
    </p:spTree>
    <p:extLst>
      <p:ext uri="{BB962C8B-B14F-4D97-AF65-F5344CB8AC3E}">
        <p14:creationId xmlns:p14="http://schemas.microsoft.com/office/powerpoint/2010/main" val="5112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5578" y="1436824"/>
            <a:ext cx="8880520" cy="2435825"/>
          </a:xfrm>
        </p:spPr>
        <p:txBody>
          <a:bodyPr>
            <a:normAutofit fontScale="90000"/>
          </a:bodyPr>
          <a:lstStyle/>
          <a:p>
            <a:pPr algn="l"/>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r>
              <a:rPr lang="tr-TR" sz="1800" b="1" dirty="0">
                <a:latin typeface="Cambria" pitchFamily="18" charset="0"/>
              </a:rPr>
              <a:t>.</a:t>
            </a: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1800" b="1" dirty="0">
                <a:latin typeface="Cambria" pitchFamily="18" charset="0"/>
              </a:rPr>
            </a:br>
            <a:br>
              <a:rPr lang="tr-TR" sz="2800" dirty="0">
                <a:latin typeface="Cambria" pitchFamily="18" charset="0"/>
              </a:rPr>
            </a:br>
            <a:br>
              <a:rPr lang="tr-TR" sz="2800" dirty="0">
                <a:latin typeface="Cambria" pitchFamily="18" charset="0"/>
              </a:rPr>
            </a:br>
            <a:br>
              <a:rPr lang="tr-TR" sz="1700" dirty="0">
                <a:latin typeface="Tahoma" pitchFamily="34" charset="0"/>
                <a:ea typeface="Tahoma" pitchFamily="34" charset="0"/>
                <a:cs typeface="Tahoma" pitchFamily="34" charset="0"/>
              </a:rPr>
            </a:br>
            <a:br>
              <a:rPr lang="tr-TR" dirty="0">
                <a:solidFill>
                  <a:srgbClr val="002060"/>
                </a:solidFill>
                <a:latin typeface="Cambria" pitchFamily="18" charset="0"/>
              </a:rPr>
            </a:br>
            <a:r>
              <a:rPr lang="tr-TR" sz="2000" b="1" dirty="0">
                <a:solidFill>
                  <a:prstClr val="black"/>
                </a:solidFill>
                <a:latin typeface="Times New Roman" panose="02020603050405020304" pitchFamily="18" charset="0"/>
                <a:cs typeface="Times New Roman" panose="02020603050405020304" pitchFamily="18" charset="0"/>
              </a:rPr>
              <a:t>Üniversitemizde,</a:t>
            </a:r>
            <a:br>
              <a:rPr lang="tr-TR" sz="2000" b="1" dirty="0">
                <a:solidFill>
                  <a:prstClr val="black"/>
                </a:solidFill>
                <a:latin typeface="Times New Roman" panose="02020603050405020304" pitchFamily="18" charset="0"/>
                <a:cs typeface="Times New Roman" panose="02020603050405020304" pitchFamily="18" charset="0"/>
              </a:rPr>
            </a:br>
            <a:r>
              <a:rPr lang="tr-TR" sz="2000" b="1" dirty="0">
                <a:solidFill>
                  <a:prstClr val="black"/>
                </a:solidFill>
                <a:latin typeface="Times New Roman" panose="02020603050405020304" pitchFamily="18" charset="0"/>
                <a:cs typeface="Times New Roman" panose="02020603050405020304" pitchFamily="18" charset="0"/>
              </a:rPr>
              <a:t>1- Merkez Kütüphane</a:t>
            </a:r>
            <a:br>
              <a:rPr lang="tr-TR" sz="2000" b="1" dirty="0">
                <a:solidFill>
                  <a:prstClr val="black"/>
                </a:solidFill>
                <a:latin typeface="Times New Roman" panose="02020603050405020304" pitchFamily="18" charset="0"/>
                <a:cs typeface="Times New Roman" panose="02020603050405020304" pitchFamily="18" charset="0"/>
              </a:rPr>
            </a:br>
            <a:r>
              <a:rPr lang="tr-TR" sz="2000" b="1" dirty="0">
                <a:solidFill>
                  <a:prstClr val="black"/>
                </a:solidFill>
                <a:latin typeface="Times New Roman" panose="02020603050405020304" pitchFamily="18" charset="0"/>
                <a:cs typeface="Times New Roman" panose="02020603050405020304" pitchFamily="18" charset="0"/>
              </a:rPr>
              <a:t>2- Hukuk Fakültesi Kütüphanesi</a:t>
            </a:r>
            <a:br>
              <a:rPr lang="tr-TR" sz="2000" b="1" dirty="0">
                <a:solidFill>
                  <a:prstClr val="black"/>
                </a:solidFill>
                <a:latin typeface="Times New Roman" panose="02020603050405020304" pitchFamily="18" charset="0"/>
                <a:cs typeface="Times New Roman" panose="02020603050405020304" pitchFamily="18" charset="0"/>
              </a:rPr>
            </a:br>
            <a:r>
              <a:rPr lang="tr-TR" sz="2000" b="1" dirty="0">
                <a:solidFill>
                  <a:prstClr val="black"/>
                </a:solidFill>
                <a:latin typeface="Times New Roman" panose="02020603050405020304" pitchFamily="18" charset="0"/>
                <a:cs typeface="Times New Roman" panose="02020603050405020304" pitchFamily="18" charset="0"/>
              </a:rPr>
              <a:t>3- </a:t>
            </a:r>
            <a:r>
              <a:rPr lang="tr-TR" sz="2000" b="1" dirty="0" err="1">
                <a:solidFill>
                  <a:prstClr val="black"/>
                </a:solidFill>
                <a:latin typeface="Times New Roman" panose="02020603050405020304" pitchFamily="18" charset="0"/>
                <a:cs typeface="Times New Roman" panose="02020603050405020304" pitchFamily="18" charset="0"/>
              </a:rPr>
              <a:t>Medicana</a:t>
            </a:r>
            <a:r>
              <a:rPr lang="tr-TR" sz="2000" b="1" dirty="0">
                <a:solidFill>
                  <a:prstClr val="black"/>
                </a:solidFill>
                <a:latin typeface="Times New Roman" panose="02020603050405020304" pitchFamily="18" charset="0"/>
                <a:cs typeface="Times New Roman" panose="02020603050405020304" pitchFamily="18" charset="0"/>
              </a:rPr>
              <a:t> Hastanesi Kütüphanesi</a:t>
            </a:r>
            <a:br>
              <a:rPr lang="tr-TR" sz="2000" b="1" dirty="0">
                <a:solidFill>
                  <a:prstClr val="black"/>
                </a:solidFill>
                <a:latin typeface="Times New Roman" panose="02020603050405020304" pitchFamily="18" charset="0"/>
                <a:cs typeface="Times New Roman" panose="02020603050405020304" pitchFamily="18" charset="0"/>
              </a:rPr>
            </a:br>
            <a:r>
              <a:rPr lang="tr-TR" sz="2000" b="1" dirty="0">
                <a:solidFill>
                  <a:prstClr val="black"/>
                </a:solidFill>
                <a:latin typeface="Times New Roman" panose="02020603050405020304" pitchFamily="18" charset="0"/>
                <a:cs typeface="Times New Roman" panose="02020603050405020304" pitchFamily="18" charset="0"/>
              </a:rPr>
              <a:t>4- Ticaret ve Sanayi MYO Kütüphanesi</a:t>
            </a:r>
            <a:br>
              <a:rPr lang="tr-TR" sz="2000" b="1" dirty="0">
                <a:solidFill>
                  <a:prstClr val="black"/>
                </a:solidFill>
                <a:latin typeface="Times New Roman" panose="02020603050405020304" pitchFamily="18" charset="0"/>
                <a:cs typeface="Times New Roman" panose="02020603050405020304" pitchFamily="18" charset="0"/>
              </a:rPr>
            </a:br>
            <a:r>
              <a:rPr lang="tr-TR" sz="2000" b="1" dirty="0">
                <a:solidFill>
                  <a:prstClr val="black"/>
                </a:solidFill>
                <a:latin typeface="Times New Roman" panose="02020603050405020304" pitchFamily="18" charset="0"/>
                <a:cs typeface="Times New Roman" panose="02020603050405020304" pitchFamily="18" charset="0"/>
              </a:rPr>
              <a:t>olmak üzere dört adet kütüphanemiz bulunmaktadır</a:t>
            </a:r>
            <a:br>
              <a:rPr lang="tr-TR" sz="6700"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296121"/>
            <a:ext cx="1224136" cy="822047"/>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602" y="6097042"/>
            <a:ext cx="1022317" cy="722751"/>
          </a:xfrm>
          <a:prstGeom prst="rect">
            <a:avLst/>
          </a:prstGeom>
        </p:spPr>
      </p:pic>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445" y="6389059"/>
            <a:ext cx="327309" cy="327309"/>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300" y="6375757"/>
            <a:ext cx="334005" cy="334005"/>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71" y="6375757"/>
            <a:ext cx="334005" cy="334005"/>
          </a:xfrm>
          <a:prstGeom prst="rect">
            <a:avLst/>
          </a:prstGeom>
        </p:spPr>
      </p:pic>
      <p:pic>
        <p:nvPicPr>
          <p:cNvPr id="15" name="Resi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887" y="6376069"/>
            <a:ext cx="340280" cy="340280"/>
          </a:xfrm>
          <a:prstGeom prst="rect">
            <a:avLst/>
          </a:prstGeom>
        </p:spPr>
      </p:pic>
      <p:sp>
        <p:nvSpPr>
          <p:cNvPr id="16" name="Metin kutusu 15"/>
          <p:cNvSpPr txBox="1"/>
          <p:nvPr/>
        </p:nvSpPr>
        <p:spPr>
          <a:xfrm>
            <a:off x="7786708" y="6418127"/>
            <a:ext cx="1342279" cy="261610"/>
          </a:xfrm>
          <a:prstGeom prst="rect">
            <a:avLst/>
          </a:prstGeom>
          <a:noFill/>
        </p:spPr>
        <p:txBody>
          <a:bodyPr wrap="square" rtlCol="0">
            <a:spAutoFit/>
          </a:bodyPr>
          <a:lstStyle/>
          <a:p>
            <a:r>
              <a:rPr lang="tr-TR" sz="1100" dirty="0" err="1"/>
              <a:t>KaratayUniversitesi</a:t>
            </a:r>
            <a:endParaRPr lang="tr-TR" sz="1100" dirty="0"/>
          </a:p>
        </p:txBody>
      </p:sp>
      <p:sp>
        <p:nvSpPr>
          <p:cNvPr id="17" name="Metin kutusu 16"/>
          <p:cNvSpPr txBox="1"/>
          <p:nvPr/>
        </p:nvSpPr>
        <p:spPr>
          <a:xfrm>
            <a:off x="9574654" y="6418127"/>
            <a:ext cx="795411" cy="261610"/>
          </a:xfrm>
          <a:prstGeom prst="rect">
            <a:avLst/>
          </a:prstGeom>
          <a:noFill/>
        </p:spPr>
        <p:txBody>
          <a:bodyPr wrap="none" rtlCol="0">
            <a:spAutoFit/>
          </a:bodyPr>
          <a:lstStyle/>
          <a:p>
            <a:r>
              <a:rPr lang="tr-TR" sz="1100" dirty="0" err="1"/>
              <a:t>ktokaratay</a:t>
            </a:r>
            <a:endParaRPr lang="tr-TR" sz="1200" dirty="0"/>
          </a:p>
        </p:txBody>
      </p:sp>
      <p:sp>
        <p:nvSpPr>
          <p:cNvPr id="18" name="Metin kutusu 17"/>
          <p:cNvSpPr txBox="1"/>
          <p:nvPr/>
        </p:nvSpPr>
        <p:spPr>
          <a:xfrm>
            <a:off x="3459989" y="6411953"/>
            <a:ext cx="1334020" cy="261610"/>
          </a:xfrm>
          <a:prstGeom prst="rect">
            <a:avLst/>
          </a:prstGeom>
          <a:noFill/>
        </p:spPr>
        <p:txBody>
          <a:bodyPr wrap="none" rtlCol="0">
            <a:spAutoFit/>
          </a:bodyPr>
          <a:lstStyle/>
          <a:p>
            <a:r>
              <a:rPr lang="tr-TR" sz="1100" dirty="0"/>
              <a:t>www.karatay.edu.tr</a:t>
            </a:r>
          </a:p>
        </p:txBody>
      </p:sp>
      <p:sp>
        <p:nvSpPr>
          <p:cNvPr id="19" name="Metin kutusu 18"/>
          <p:cNvSpPr txBox="1"/>
          <p:nvPr/>
        </p:nvSpPr>
        <p:spPr>
          <a:xfrm>
            <a:off x="2152466" y="6421907"/>
            <a:ext cx="753732" cy="261610"/>
          </a:xfrm>
          <a:prstGeom prst="rect">
            <a:avLst/>
          </a:prstGeom>
          <a:noFill/>
        </p:spPr>
        <p:txBody>
          <a:bodyPr wrap="none" rtlCol="0">
            <a:spAutoFit/>
          </a:bodyPr>
          <a:lstStyle/>
          <a:p>
            <a:r>
              <a:rPr lang="tr-TR" sz="1100" dirty="0"/>
              <a:t>444 12 51</a:t>
            </a:r>
          </a:p>
        </p:txBody>
      </p:sp>
      <p:cxnSp>
        <p:nvCxnSpPr>
          <p:cNvPr id="20" name="Düz Bağlayıcı 19"/>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sp>
        <p:nvSpPr>
          <p:cNvPr id="21" name="Dikdörtgen 20">
            <a:extLst>
              <a:ext uri="{FF2B5EF4-FFF2-40B4-BE49-F238E27FC236}">
                <a16:creationId xmlns:a16="http://schemas.microsoft.com/office/drawing/2014/main" id="{4FC658D0-737C-4005-9F85-7981ABA43735}"/>
              </a:ext>
            </a:extLst>
          </p:cNvPr>
          <p:cNvSpPr/>
          <p:nvPr/>
        </p:nvSpPr>
        <p:spPr>
          <a:xfrm>
            <a:off x="3459167" y="421644"/>
            <a:ext cx="6722336"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Tahoma" panose="020B0604030504040204" pitchFamily="34" charset="0"/>
                <a:ea typeface="Tahoma" panose="020B0604030504040204" pitchFamily="34" charset="0"/>
                <a:cs typeface="Tahoma" panose="020B0604030504040204" pitchFamily="34" charset="0"/>
              </a:rPr>
              <a:t>KÜTÜPHANELER VE ÇALIŞMA SALONLARI</a:t>
            </a:r>
          </a:p>
        </p:txBody>
      </p:sp>
      <p:sp>
        <p:nvSpPr>
          <p:cNvPr id="24" name="Metin kutusu 23">
            <a:extLst>
              <a:ext uri="{FF2B5EF4-FFF2-40B4-BE49-F238E27FC236}">
                <a16:creationId xmlns:a16="http://schemas.microsoft.com/office/drawing/2014/main" id="{E2E74CCF-F692-49EB-AC33-9C944A0F994B}"/>
              </a:ext>
            </a:extLst>
          </p:cNvPr>
          <p:cNvSpPr txBox="1"/>
          <p:nvPr/>
        </p:nvSpPr>
        <p:spPr>
          <a:xfrm>
            <a:off x="1953573" y="3602033"/>
            <a:ext cx="8266200" cy="2012346"/>
          </a:xfrm>
          <a:prstGeom prst="rect">
            <a:avLst/>
          </a:prstGeom>
          <a:noFill/>
        </p:spPr>
        <p:txBody>
          <a:bodyPr wrap="square" rtlCol="0">
            <a:spAutoFit/>
          </a:bodyPr>
          <a:lstStyle/>
          <a:p>
            <a:r>
              <a:rPr lang="tr-TR" sz="2000" b="1" dirty="0">
                <a:latin typeface="Times New Roman" panose="02020603050405020304" pitchFamily="18" charset="0"/>
                <a:cs typeface="Times New Roman" panose="02020603050405020304" pitchFamily="18" charset="0"/>
              </a:rPr>
              <a:t>Okuma Salonlarımız ve Kapasiteleri:</a:t>
            </a:r>
            <a:endParaRPr lang="tr-TR" sz="20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 bloklarda okuma salonları ve serbest çalışma alanları bulunmakta olup,  </a:t>
            </a:r>
          </a:p>
          <a:p>
            <a:pPr lvl="0">
              <a:lnSpc>
                <a:spcPct val="150000"/>
              </a:lnSpc>
            </a:pPr>
            <a:r>
              <a:rPr lang="tr-TR" dirty="0">
                <a:latin typeface="Times New Roman" panose="02020603050405020304" pitchFamily="18" charset="0"/>
                <a:cs typeface="Times New Roman" panose="02020603050405020304" pitchFamily="18" charset="0"/>
              </a:rPr>
              <a:t>toplam </a:t>
            </a:r>
            <a:r>
              <a:rPr lang="tr-TR" b="1" dirty="0">
                <a:latin typeface="Times New Roman" panose="02020603050405020304" pitchFamily="18" charset="0"/>
                <a:cs typeface="Times New Roman" panose="02020603050405020304" pitchFamily="18" charset="0"/>
              </a:rPr>
              <a:t>1504</a:t>
            </a:r>
            <a:r>
              <a:rPr lang="tr-TR" dirty="0">
                <a:latin typeface="Times New Roman" panose="02020603050405020304" pitchFamily="18" charset="0"/>
                <a:cs typeface="Times New Roman" panose="02020603050405020304" pitchFamily="18" charset="0"/>
              </a:rPr>
              <a:t> kişilik salon ve çalışma alanı mevcuttur. </a:t>
            </a:r>
          </a:p>
          <a:p>
            <a:pPr lvl="0">
              <a:lnSpc>
                <a:spcPct val="150000"/>
              </a:lnSpc>
            </a:pPr>
            <a:r>
              <a:rPr lang="tr-TR" dirty="0">
                <a:latin typeface="Times New Roman" panose="02020603050405020304" pitchFamily="18" charset="0"/>
                <a:cs typeface="Times New Roman" panose="02020603050405020304" pitchFamily="18" charset="0"/>
              </a:rPr>
              <a:t>Ticaret ve Sanayi MYO kütüphanesinde </a:t>
            </a:r>
            <a:r>
              <a:rPr lang="tr-TR" b="1" dirty="0">
                <a:latin typeface="Times New Roman" panose="02020603050405020304" pitchFamily="18" charset="0"/>
                <a:cs typeface="Times New Roman" panose="02020603050405020304" pitchFamily="18" charset="0"/>
              </a:rPr>
              <a:t>8 masa 32 sandalye </a:t>
            </a:r>
            <a:r>
              <a:rPr lang="tr-TR" dirty="0">
                <a:latin typeface="Times New Roman" panose="02020603050405020304" pitchFamily="18" charset="0"/>
                <a:cs typeface="Times New Roman" panose="02020603050405020304" pitchFamily="18" charset="0"/>
              </a:rPr>
              <a:t>kapalı alan ve </a:t>
            </a:r>
            <a:r>
              <a:rPr lang="tr-TR" b="1" dirty="0">
                <a:latin typeface="Times New Roman" panose="02020603050405020304" pitchFamily="18" charset="0"/>
                <a:cs typeface="Times New Roman" panose="02020603050405020304" pitchFamily="18" charset="0"/>
              </a:rPr>
              <a:t>16 masa ve 16 sandalye </a:t>
            </a:r>
            <a:r>
              <a:rPr lang="tr-TR" dirty="0">
                <a:latin typeface="Times New Roman" panose="02020603050405020304" pitchFamily="18" charset="0"/>
                <a:cs typeface="Times New Roman" panose="02020603050405020304" pitchFamily="18" charset="0"/>
              </a:rPr>
              <a:t>açık alan çalışma kapasitesine sahiptir.</a:t>
            </a:r>
          </a:p>
        </p:txBody>
      </p:sp>
    </p:spTree>
    <p:extLst>
      <p:ext uri="{BB962C8B-B14F-4D97-AF65-F5344CB8AC3E}">
        <p14:creationId xmlns:p14="http://schemas.microsoft.com/office/powerpoint/2010/main" val="1261120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4B310146-42CE-23FF-0B75-11AAA2387F2A}"/>
              </a:ext>
            </a:extLst>
          </p:cNvPr>
          <p:cNvSpPr>
            <a:spLocks noGrp="1"/>
          </p:cNvSpPr>
          <p:nvPr>
            <p:ph type="title"/>
          </p:nvPr>
        </p:nvSpPr>
        <p:spPr>
          <a:xfrm>
            <a:off x="838200" y="365126"/>
            <a:ext cx="10515600" cy="742222"/>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Cambria" panose="02040503050406030204" pitchFamily="18" charset="0"/>
              </a:rPr>
              <a:t>KARİYER GELİŞİM VE MEZUN İLİŞKİLERİ OFİSİ</a:t>
            </a:r>
            <a:endParaRPr lang="tr-TR" sz="2400" b="1" dirty="0">
              <a:solidFill>
                <a:schemeClr val="bg1"/>
              </a:solidFill>
              <a:latin typeface="Cambria" panose="02040503050406030204" pitchFamily="18" charset="0"/>
              <a:ea typeface="Tahoma" panose="020B0604030504040204" pitchFamily="34" charset="0"/>
              <a:cs typeface="Tahoma" panose="020B0604030504040204" pitchFamily="34" charset="0"/>
            </a:endParaRPr>
          </a:p>
        </p:txBody>
      </p:sp>
      <p:pic>
        <p:nvPicPr>
          <p:cNvPr id="5" name="Resim 4">
            <a:extLst>
              <a:ext uri="{FF2B5EF4-FFF2-40B4-BE49-F238E27FC236}">
                <a16:creationId xmlns:a16="http://schemas.microsoft.com/office/drawing/2014/main" id="{A9598B2A-B4B1-CF81-4463-23D116C9A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35" y="281672"/>
            <a:ext cx="1224136" cy="959899"/>
          </a:xfrm>
          <a:prstGeom prst="rect">
            <a:avLst/>
          </a:prstGeom>
        </p:spPr>
      </p:pic>
      <p:sp>
        <p:nvSpPr>
          <p:cNvPr id="6" name="İçerik Yer Tutucusu 5">
            <a:extLst>
              <a:ext uri="{FF2B5EF4-FFF2-40B4-BE49-F238E27FC236}">
                <a16:creationId xmlns:a16="http://schemas.microsoft.com/office/drawing/2014/main" id="{83A1A06F-5DB7-B921-A9D3-C3B9EB9A2856}"/>
              </a:ext>
            </a:extLst>
          </p:cNvPr>
          <p:cNvSpPr>
            <a:spLocks noGrp="1"/>
          </p:cNvSpPr>
          <p:nvPr>
            <p:ph idx="1"/>
          </p:nvPr>
        </p:nvSpPr>
        <p:spPr>
          <a:xfrm>
            <a:off x="838200" y="1558876"/>
            <a:ext cx="10515600" cy="4462760"/>
          </a:xfrm>
          <a:prstGeom prst="rect">
            <a:avLst/>
          </a:prstGeom>
        </p:spPr>
        <p:txBody>
          <a:bodyPr wrap="square">
            <a:spAutoFit/>
          </a:bodyPr>
          <a:lstStyle/>
          <a:p>
            <a:pPr algn="just"/>
            <a:r>
              <a:rPr lang="tr-TR" sz="2000" b="1" dirty="0">
                <a:latin typeface="Cambria" panose="02040503050406030204" pitchFamily="18" charset="0"/>
                <a:ea typeface="Cambria" panose="02040503050406030204" pitchFamily="18" charset="0"/>
              </a:rPr>
              <a:t> Kariyer Gelişim ve Mezun İlişkileri Ofisi: </a:t>
            </a:r>
            <a:r>
              <a:rPr lang="tr-TR" sz="2000" dirty="0">
                <a:latin typeface="Cambria" panose="02040503050406030204" pitchFamily="18" charset="0"/>
                <a:ea typeface="Cambria" panose="02040503050406030204" pitchFamily="18" charset="0"/>
              </a:rPr>
              <a:t>Mevcut ve mezun öğrencilere yol göstermek, staj ve iş imkânı sağlayacak firma sayısını artırmak, kariyer hedefleri doğrultusunda eğitimler programlamak, ulusal ve uluslararası kariyer programlarını takip ederek ilgili öğrenciler ile çalışmalar yapmak başlıca görevleridir.</a:t>
            </a:r>
          </a:p>
          <a:p>
            <a:pPr indent="-285750" algn="just">
              <a:buFont typeface="Arial" panose="020B0604020202020204" pitchFamily="34" charset="0"/>
              <a:buChar char="•"/>
            </a:pPr>
            <a:r>
              <a:rPr lang="tr-TR" sz="2000" dirty="0">
                <a:latin typeface="Cambria" panose="02040503050406030204" pitchFamily="18" charset="0"/>
                <a:ea typeface="Cambria" panose="02040503050406030204" pitchFamily="18" charset="0"/>
              </a:rPr>
              <a:t>Öğrenci sektörleriyle iletişimini sağlamak ve istihdam olanakları oluşturabilmek için gerekli çalışmaları yapmak,</a:t>
            </a:r>
          </a:p>
          <a:p>
            <a:pPr indent="-285750" algn="just">
              <a:buFont typeface="Arial" panose="020B0604020202020204" pitchFamily="34" charset="0"/>
              <a:buChar char="•"/>
            </a:pPr>
            <a:r>
              <a:rPr lang="tr-TR" sz="2000" dirty="0">
                <a:latin typeface="Cambria" panose="02040503050406030204" pitchFamily="18" charset="0"/>
                <a:ea typeface="Cambria" panose="02040503050406030204" pitchFamily="18" charset="0"/>
              </a:rPr>
              <a:t>Staj yapabilecekleri firma, kurum ve kuruluşların sayısını artırmak,</a:t>
            </a:r>
          </a:p>
          <a:p>
            <a:pPr indent="-285750" algn="just">
              <a:buFont typeface="Arial" panose="020B0604020202020204" pitchFamily="34" charset="0"/>
              <a:buChar char="•"/>
            </a:pPr>
            <a:r>
              <a:rPr lang="tr-TR" sz="2000" dirty="0">
                <a:latin typeface="Cambria" panose="02040503050406030204" pitchFamily="18" charset="0"/>
                <a:ea typeface="Cambria" panose="02040503050406030204" pitchFamily="18" charset="0"/>
              </a:rPr>
              <a:t>Öğrencilerin zorunlu staj süresini </a:t>
            </a:r>
            <a:r>
              <a:rPr lang="tr-TR" sz="2000" b="1" dirty="0">
                <a:latin typeface="Cambria" panose="02040503050406030204" pitchFamily="18" charset="0"/>
                <a:ea typeface="Cambria" panose="02040503050406030204" pitchFamily="18" charset="0"/>
              </a:rPr>
              <a:t>30 iş günü olarak </a:t>
            </a:r>
            <a:r>
              <a:rPr lang="tr-TR" sz="2000" dirty="0">
                <a:latin typeface="Cambria" panose="02040503050406030204" pitchFamily="18" charset="0"/>
                <a:ea typeface="Cambria" panose="02040503050406030204" pitchFamily="18" charset="0"/>
              </a:rPr>
              <a:t>belirlenmiştir,</a:t>
            </a:r>
          </a:p>
          <a:p>
            <a:pPr indent="-285750" algn="just">
              <a:buFont typeface="Arial" panose="020B0604020202020204" pitchFamily="34" charset="0"/>
              <a:buChar char="•"/>
            </a:pPr>
            <a:r>
              <a:rPr lang="tr-TR" sz="2000" dirty="0">
                <a:latin typeface="Cambria" panose="02040503050406030204" pitchFamily="18" charset="0"/>
                <a:ea typeface="Cambria" panose="02040503050406030204" pitchFamily="18" charset="0"/>
              </a:rPr>
              <a:t>Mevcut ve mezun öğrencilere kariyer hedefleri için bireysel ve grup odaklı kariyer danışmanlığı, mentorluk hizmeti sunmak,</a:t>
            </a:r>
          </a:p>
          <a:p>
            <a:pPr indent="-285750" algn="just">
              <a:buFont typeface="Arial" panose="020B0604020202020204" pitchFamily="34" charset="0"/>
              <a:buChar char="•"/>
            </a:pPr>
            <a:r>
              <a:rPr lang="tr-TR" sz="2000" dirty="0">
                <a:latin typeface="Cambria" panose="02040503050406030204" pitchFamily="18" charset="0"/>
                <a:ea typeface="Cambria" panose="02040503050406030204" pitchFamily="18" charset="0"/>
              </a:rPr>
              <a:t>Mesleki yetkinlikler kazandırma ve geliştirmeye yönelik kurs, sertifika programları gibi eğitim faaliyetleri düzenlemek,</a:t>
            </a:r>
          </a:p>
          <a:p>
            <a:pPr marL="0" indent="0" algn="just">
              <a:buNone/>
            </a:pPr>
            <a:endParaRPr lang="tr-TR" sz="2000" dirty="0">
              <a:latin typeface="Cambria" panose="02040503050406030204" pitchFamily="18" charset="0"/>
              <a:ea typeface="Cambria" panose="02040503050406030204" pitchFamily="18" charset="0"/>
            </a:endParaRPr>
          </a:p>
        </p:txBody>
      </p:sp>
      <p:pic>
        <p:nvPicPr>
          <p:cNvPr id="2" name="Resim 1">
            <a:extLst>
              <a:ext uri="{FF2B5EF4-FFF2-40B4-BE49-F238E27FC236}">
                <a16:creationId xmlns:a16="http://schemas.microsoft.com/office/drawing/2014/main" id="{F52999A7-407F-0C2C-80BD-182CC7EA8A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3" name="Düz Bağlayıcı 2">
            <a:extLst>
              <a:ext uri="{FF2B5EF4-FFF2-40B4-BE49-F238E27FC236}">
                <a16:creationId xmlns:a16="http://schemas.microsoft.com/office/drawing/2014/main" id="{4BE36486-D615-1AA2-E2FD-501E153B5D93}"/>
              </a:ext>
            </a:extLst>
          </p:cNvPr>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7" name="Resim 6">
            <a:extLst>
              <a:ext uri="{FF2B5EF4-FFF2-40B4-BE49-F238E27FC236}">
                <a16:creationId xmlns:a16="http://schemas.microsoft.com/office/drawing/2014/main" id="{CE4BA036-113E-4583-2946-F70C76BBDC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8" name="Resim 7">
            <a:extLst>
              <a:ext uri="{FF2B5EF4-FFF2-40B4-BE49-F238E27FC236}">
                <a16:creationId xmlns:a16="http://schemas.microsoft.com/office/drawing/2014/main" id="{1282FBF8-0E37-0677-EC41-CCD22D9588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9" name="Resim 8">
            <a:extLst>
              <a:ext uri="{FF2B5EF4-FFF2-40B4-BE49-F238E27FC236}">
                <a16:creationId xmlns:a16="http://schemas.microsoft.com/office/drawing/2014/main" id="{C186AD73-449F-D9F6-B05F-005DD8BF57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0" name="Metin kutusu 9">
            <a:extLst>
              <a:ext uri="{FF2B5EF4-FFF2-40B4-BE49-F238E27FC236}">
                <a16:creationId xmlns:a16="http://schemas.microsoft.com/office/drawing/2014/main" id="{19472B87-6375-A688-F1DA-84F378F2EB96}"/>
              </a:ext>
            </a:extLst>
          </p:cNvPr>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ea typeface="Cambria" panose="02040503050406030204" pitchFamily="18" charset="0"/>
              </a:rPr>
              <a:t>KaratayUniversitesi</a:t>
            </a:r>
          </a:p>
        </p:txBody>
      </p:sp>
      <p:sp>
        <p:nvSpPr>
          <p:cNvPr id="11" name="Metin kutusu 10">
            <a:extLst>
              <a:ext uri="{FF2B5EF4-FFF2-40B4-BE49-F238E27FC236}">
                <a16:creationId xmlns:a16="http://schemas.microsoft.com/office/drawing/2014/main" id="{6F28F093-4972-DE27-8A29-BE77758DB6A1}"/>
              </a:ext>
            </a:extLst>
          </p:cNvPr>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ea typeface="Cambria" panose="02040503050406030204" pitchFamily="18" charset="0"/>
              </a:rPr>
              <a:t>ktokaratay</a:t>
            </a:r>
            <a:endParaRPr lang="tr-TR" sz="1200" dirty="0">
              <a:latin typeface="Cambria" panose="02040503050406030204" pitchFamily="18" charset="0"/>
              <a:ea typeface="Cambria" panose="02040503050406030204" pitchFamily="18" charset="0"/>
            </a:endParaRPr>
          </a:p>
        </p:txBody>
      </p:sp>
      <p:sp>
        <p:nvSpPr>
          <p:cNvPr id="12" name="Metin kutusu 11">
            <a:extLst>
              <a:ext uri="{FF2B5EF4-FFF2-40B4-BE49-F238E27FC236}">
                <a16:creationId xmlns:a16="http://schemas.microsoft.com/office/drawing/2014/main" id="{3AB97CD6-E480-10E6-5F58-B33A8BE2D771}"/>
              </a:ext>
            </a:extLst>
          </p:cNvPr>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ea typeface="Cambria" panose="02040503050406030204" pitchFamily="18" charset="0"/>
              </a:rPr>
              <a:t>www.karatay.edu.tr</a:t>
            </a:r>
          </a:p>
        </p:txBody>
      </p:sp>
      <p:sp>
        <p:nvSpPr>
          <p:cNvPr id="13" name="Metin kutusu 12">
            <a:extLst>
              <a:ext uri="{FF2B5EF4-FFF2-40B4-BE49-F238E27FC236}">
                <a16:creationId xmlns:a16="http://schemas.microsoft.com/office/drawing/2014/main" id="{B205234B-6A1A-E6B4-F225-1AAC7BE92909}"/>
              </a:ext>
            </a:extLst>
          </p:cNvPr>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ea typeface="Cambria" panose="02040503050406030204" pitchFamily="18" charset="0"/>
              </a:rPr>
              <a:t>444 12 51</a:t>
            </a:r>
          </a:p>
        </p:txBody>
      </p:sp>
      <p:pic>
        <p:nvPicPr>
          <p:cNvPr id="14" name="Resim 13">
            <a:extLst>
              <a:ext uri="{FF2B5EF4-FFF2-40B4-BE49-F238E27FC236}">
                <a16:creationId xmlns:a16="http://schemas.microsoft.com/office/drawing/2014/main" id="{22F0DF3B-CBE2-CA5A-D7C9-05829E5D25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Tree>
    <p:extLst>
      <p:ext uri="{BB962C8B-B14F-4D97-AF65-F5344CB8AC3E}">
        <p14:creationId xmlns:p14="http://schemas.microsoft.com/office/powerpoint/2010/main" val="80907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5A93E26C-02CB-86C3-C9F8-F7F6D35D8273}"/>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B99C4184-1A42-6F1B-C233-8F540F31453D}"/>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KAMPÜSLERİMİZ I MERKEZ KAMPÜS</a:t>
            </a:r>
          </a:p>
        </p:txBody>
      </p:sp>
      <p:pic>
        <p:nvPicPr>
          <p:cNvPr id="4" name="Resim 5" descr="dış mekan, ağaç, Hava fotoğrafçılığı, kent tasarımı içeren bir resim&#10;&#10;Açıklama otomatik olarak oluşturuldu">
            <a:extLst>
              <a:ext uri="{FF2B5EF4-FFF2-40B4-BE49-F238E27FC236}">
                <a16:creationId xmlns:a16="http://schemas.microsoft.com/office/drawing/2014/main" id="{FCD981CA-E5BB-CB34-9791-0E14CDE9817D}"/>
              </a:ext>
            </a:extLst>
          </p:cNvPr>
          <p:cNvPicPr>
            <a:picLocks noChangeAspect="1"/>
          </p:cNvPicPr>
          <p:nvPr/>
        </p:nvPicPr>
        <p:blipFill>
          <a:blip r:embed="rId3"/>
          <a:stretch>
            <a:fillRect/>
          </a:stretch>
        </p:blipFill>
        <p:spPr>
          <a:xfrm>
            <a:off x="1957730" y="1499643"/>
            <a:ext cx="8996626" cy="5060600"/>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755232" y="332656"/>
            <a:ext cx="6912768" cy="720080"/>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bg1"/>
                </a:solidFill>
                <a:latin typeface="Cambria" panose="02040503050406030204" pitchFamily="18" charset="0"/>
                <a:ea typeface="Cambria" panose="02040503050406030204" pitchFamily="18" charset="0"/>
                <a:cs typeface="Tahoma" panose="020B0604030504040204" pitchFamily="34" charset="0"/>
              </a:rPr>
              <a:t>KTO (KONYA TİCARET ODASI)</a:t>
            </a:r>
          </a:p>
          <a:p>
            <a:pPr algn="ctr"/>
            <a:r>
              <a:rPr lang="tr-TR" sz="2000" b="1" dirty="0">
                <a:solidFill>
                  <a:schemeClr val="bg1"/>
                </a:solidFill>
                <a:latin typeface="Cambria" panose="02040503050406030204" pitchFamily="18" charset="0"/>
                <a:ea typeface="Cambria" panose="02040503050406030204" pitchFamily="18" charset="0"/>
                <a:cs typeface="Tahoma" panose="020B0604030504040204" pitchFamily="34" charset="0"/>
              </a:rPr>
              <a:t> KARATAY ÜNİVERSİTESİ</a:t>
            </a:r>
          </a:p>
        </p:txBody>
      </p:sp>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ea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ea typeface="Cambria" panose="02040503050406030204" pitchFamily="18" charset="0"/>
              </a:rPr>
              <a:t>ktokaratay</a:t>
            </a:r>
            <a:endParaRPr lang="tr-TR" sz="1200" dirty="0">
              <a:latin typeface="Cambria" panose="02040503050406030204" pitchFamily="18" charset="0"/>
              <a:ea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ea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ea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Başlık 1">
            <a:extLst>
              <a:ext uri="{FF2B5EF4-FFF2-40B4-BE49-F238E27FC236}">
                <a16:creationId xmlns:a16="http://schemas.microsoft.com/office/drawing/2014/main" id="{A198ABB9-1DF3-25FA-1A4A-5C513D9B0905}"/>
              </a:ext>
            </a:extLst>
          </p:cNvPr>
          <p:cNvSpPr txBox="1">
            <a:spLocks/>
          </p:cNvSpPr>
          <p:nvPr/>
        </p:nvSpPr>
        <p:spPr>
          <a:xfrm>
            <a:off x="7010401" y="1171677"/>
            <a:ext cx="4140014" cy="11587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400" dirty="0">
                <a:latin typeface="Cambria" panose="02040503050406030204" pitchFamily="18" charset="0"/>
                <a:ea typeface="Cambria" panose="02040503050406030204" pitchFamily="18" charset="0"/>
              </a:rPr>
              <a:t>FAKÜLTE SOSYAL MEDYA HESAPLARI</a:t>
            </a:r>
          </a:p>
        </p:txBody>
      </p:sp>
      <p:pic>
        <p:nvPicPr>
          <p:cNvPr id="2" name="Resim 1">
            <a:extLst>
              <a:ext uri="{FF2B5EF4-FFF2-40B4-BE49-F238E27FC236}">
                <a16:creationId xmlns:a16="http://schemas.microsoft.com/office/drawing/2014/main" id="{7AF65F1C-6075-A610-5FA3-9F68258114F1}"/>
              </a:ext>
            </a:extLst>
          </p:cNvPr>
          <p:cNvPicPr>
            <a:picLocks noChangeAspect="1"/>
          </p:cNvPicPr>
          <p:nvPr/>
        </p:nvPicPr>
        <p:blipFill rotWithShape="1">
          <a:blip r:embed="rId8">
            <a:extLst>
              <a:ext uri="{28A0092B-C50C-407E-A947-70E740481C1C}">
                <a14:useLocalDpi xmlns:a14="http://schemas.microsoft.com/office/drawing/2010/main" val="0"/>
              </a:ext>
            </a:extLst>
          </a:blip>
          <a:srcRect r="-2" b="632"/>
          <a:stretch/>
        </p:blipFill>
        <p:spPr>
          <a:xfrm>
            <a:off x="1103047" y="1498359"/>
            <a:ext cx="4339751" cy="4312260"/>
          </a:xfrm>
          <a:prstGeom prst="rect">
            <a:avLst/>
          </a:prstGeom>
        </p:spPr>
      </p:pic>
      <p:sp>
        <p:nvSpPr>
          <p:cNvPr id="11" name="İçerik Yer Tutucusu 2">
            <a:extLst>
              <a:ext uri="{FF2B5EF4-FFF2-40B4-BE49-F238E27FC236}">
                <a16:creationId xmlns:a16="http://schemas.microsoft.com/office/drawing/2014/main" id="{922CA9C0-4C2E-9D96-9E26-AC5D17A26C19}"/>
              </a:ext>
            </a:extLst>
          </p:cNvPr>
          <p:cNvSpPr txBox="1">
            <a:spLocks/>
          </p:cNvSpPr>
          <p:nvPr/>
        </p:nvSpPr>
        <p:spPr>
          <a:xfrm>
            <a:off x="7057554" y="2340937"/>
            <a:ext cx="4617496" cy="3700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2000" dirty="0">
                <a:latin typeface="Cambria" panose="02040503050406030204" pitchFamily="18" charset="0"/>
                <a:ea typeface="Cambria" panose="02040503050406030204" pitchFamily="18" charset="0"/>
              </a:rPr>
              <a:t>Duyurular: Üniversitemiz web sayfasında Fakültemizi seçerek duyuru sekmesine tıklandığına ulaşılmaktadır. Bkz. (</a:t>
            </a:r>
            <a:r>
              <a:rPr lang="tr-TR" sz="2000" dirty="0">
                <a:solidFill>
                  <a:schemeClr val="accent1"/>
                </a:solidFill>
                <a:latin typeface="Cambria" panose="02040503050406030204" pitchFamily="18" charset="0"/>
                <a:ea typeface="Cambria" panose="02040503050406030204" pitchFamily="18" charset="0"/>
              </a:rPr>
              <a:t>https://www.karatay.edu.tr/FakulteHakkinda/TSMYO.html</a:t>
            </a:r>
            <a:r>
              <a:rPr lang="tr-TR" sz="2000" dirty="0">
                <a:latin typeface="Cambria" panose="02040503050406030204" pitchFamily="18" charset="0"/>
                <a:ea typeface="Cambria" panose="02040503050406030204" pitchFamily="18" charset="0"/>
              </a:rPr>
              <a:t>) </a:t>
            </a:r>
          </a:p>
          <a:p>
            <a:pPr algn="l"/>
            <a:r>
              <a:rPr lang="tr-TR" sz="2000" dirty="0">
                <a:latin typeface="Cambria" panose="02040503050406030204" pitchFamily="18" charset="0"/>
                <a:ea typeface="Cambria" panose="02040503050406030204" pitchFamily="18" charset="0"/>
              </a:rPr>
              <a:t>   </a:t>
            </a:r>
          </a:p>
        </p:txBody>
      </p:sp>
      <p:sp>
        <p:nvSpPr>
          <p:cNvPr id="17" name="Metin kutusu 16">
            <a:extLst>
              <a:ext uri="{FF2B5EF4-FFF2-40B4-BE49-F238E27FC236}">
                <a16:creationId xmlns:a16="http://schemas.microsoft.com/office/drawing/2014/main" id="{4335F113-EBEC-D363-6668-3488E56897AD}"/>
              </a:ext>
            </a:extLst>
          </p:cNvPr>
          <p:cNvSpPr txBox="1"/>
          <p:nvPr/>
        </p:nvSpPr>
        <p:spPr>
          <a:xfrm>
            <a:off x="7104706" y="4349868"/>
            <a:ext cx="4523192" cy="1200329"/>
          </a:xfrm>
          <a:prstGeom prst="rect">
            <a:avLst/>
          </a:prstGeom>
          <a:noFill/>
        </p:spPr>
        <p:txBody>
          <a:bodyPr wrap="square">
            <a:spAutoFit/>
          </a:bodyPr>
          <a:lstStyle/>
          <a:p>
            <a:pPr marL="0" indent="0">
              <a:buNone/>
            </a:pPr>
            <a:r>
              <a:rPr lang="tr-TR" sz="2400" dirty="0">
                <a:highlight>
                  <a:srgbClr val="F5F8FD"/>
                </a:highlight>
                <a:latin typeface="Cambria" panose="02040503050406030204" pitchFamily="18" charset="0"/>
                <a:ea typeface="Cambria" panose="02040503050406030204" pitchFamily="18" charset="0"/>
              </a:rPr>
              <a:t> </a:t>
            </a:r>
            <a:r>
              <a:rPr lang="tr-TR" sz="2400" dirty="0"/>
              <a:t>@Ktsmyo</a:t>
            </a:r>
          </a:p>
          <a:p>
            <a:pPr marL="0" indent="0">
              <a:buNone/>
            </a:pPr>
            <a:r>
              <a:rPr lang="tr-TR" sz="2400" dirty="0">
                <a:highlight>
                  <a:srgbClr val="F5F8FD"/>
                </a:highlight>
                <a:latin typeface="Cambria" panose="02040503050406030204" pitchFamily="18" charset="0"/>
                <a:ea typeface="Cambria" panose="02040503050406030204" pitchFamily="18" charset="0"/>
              </a:rPr>
              <a:t> @</a:t>
            </a:r>
            <a:r>
              <a:rPr lang="tr-TR" sz="2400" dirty="0"/>
              <a:t>kto_karatay_tsmyo</a:t>
            </a:r>
          </a:p>
          <a:p>
            <a:endParaRPr lang="tr-TR" sz="2400" dirty="0">
              <a:highlight>
                <a:srgbClr val="F5F8FD"/>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0687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91865D27-14F4-C760-D4E8-7FD88581342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2CC18204-8CAA-4A0A-2AB4-354557B0326B}"/>
              </a:ext>
            </a:extLst>
          </p:cNvPr>
          <p:cNvSpPr/>
          <p:nvPr/>
        </p:nvSpPr>
        <p:spPr>
          <a:xfrm>
            <a:off x="1987869" y="306896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TEŞEKKÜRLER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8DA4463A-22AE-8579-10F5-123053FEE3B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E33CDD12-9D63-613A-AB74-73710B230553}"/>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1" i="0" u="none" strike="noStrike" kern="1200" cap="none" spc="0" baseline="0">
                <a:solidFill>
                  <a:srgbClr val="FFFFFF"/>
                </a:solidFill>
                <a:uFillTx/>
                <a:latin typeface="Montserrat" pitchFamily="50"/>
                <a:ea typeface="Cambria" pitchFamily="18"/>
                <a:cs typeface="Tahoma" pitchFamily="34"/>
              </a:rPr>
              <a:t>KAMPÜSLERİMİZ I MERKEZ KAMPÜS</a:t>
            </a:r>
          </a:p>
        </p:txBody>
      </p:sp>
      <p:sp>
        <p:nvSpPr>
          <p:cNvPr id="4" name="Metin kutusu 4">
            <a:extLst>
              <a:ext uri="{FF2B5EF4-FFF2-40B4-BE49-F238E27FC236}">
                <a16:creationId xmlns:a16="http://schemas.microsoft.com/office/drawing/2014/main" id="{6DB473B9-66BF-5CF8-90ED-A4BC4568848F}"/>
              </a:ext>
            </a:extLst>
          </p:cNvPr>
          <p:cNvSpPr txBox="1"/>
          <p:nvPr/>
        </p:nvSpPr>
        <p:spPr>
          <a:xfrm>
            <a:off x="1957730" y="1595481"/>
            <a:ext cx="8996626" cy="2764798"/>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Yaklaşık 536.000 metrekarelik yerleşkesi ile Türkiye’nin en geniş kampüslerinden birine sahip olan KTO Karatay Üniversitesi’nde, Merkez Kampüs bünyesinde fakülte ve derslikler, spor sahaları, kafeteryalar, konferans salonları, kütüphaneler ve birçok imkân bulunmaktadır.</a:t>
            </a:r>
          </a:p>
          <a:p>
            <a:pPr marL="285750" marR="0" lvl="0" indent="-285750" algn="just" defTabSz="914400" rtl="0" fontAlgn="auto" hangingPunct="1">
              <a:lnSpc>
                <a:spcPct val="150000"/>
              </a:lnSpc>
              <a:spcBef>
                <a:spcPts val="600"/>
              </a:spcBef>
              <a:spcAft>
                <a:spcPts val="1200"/>
              </a:spcAft>
              <a:buSzPct val="100000"/>
              <a:buFont typeface="Arial" pitchFamily="34"/>
              <a:buChar char="•"/>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mbria" pitchFamily="18"/>
                <a:ea typeface="Cambria" pitchFamily="18"/>
              </a:rPr>
              <a:t>Merkez kampüs; teknolojik altyapısı güçlü, nezih ve ferah bir ortama sahiptir. Öğrencilere son derece modern amfi, derslik ve laboratuvarlarda eğitim verilmektedir.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3E9B0E8B-911C-E94B-9804-36F8ABDB389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ikdörtgen 11">
            <a:extLst>
              <a:ext uri="{FF2B5EF4-FFF2-40B4-BE49-F238E27FC236}">
                <a16:creationId xmlns:a16="http://schemas.microsoft.com/office/drawing/2014/main" id="{C8A6759D-86FC-0B2E-EC89-80833FAF4A47}"/>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KAMPÜSLERİMİZ I TEKNOLOJİ VE EĞİTİM KAMPÜSÜ</a:t>
            </a:r>
          </a:p>
        </p:txBody>
      </p:sp>
      <p:pic>
        <p:nvPicPr>
          <p:cNvPr id="4" name="Resim 1">
            <a:extLst>
              <a:ext uri="{FF2B5EF4-FFF2-40B4-BE49-F238E27FC236}">
                <a16:creationId xmlns:a16="http://schemas.microsoft.com/office/drawing/2014/main" id="{6B12A2D0-FD1C-BC70-A589-5D4F6BCA4E3F}"/>
              </a:ext>
            </a:extLst>
          </p:cNvPr>
          <p:cNvPicPr>
            <a:picLocks noChangeAspect="1"/>
          </p:cNvPicPr>
          <p:nvPr/>
        </p:nvPicPr>
        <p:blipFill>
          <a:blip r:embed="rId3"/>
          <a:srcRect l="1874" t="9366" r="892" b="2497"/>
          <a:stretch>
            <a:fillRect/>
          </a:stretch>
        </p:blipFill>
        <p:spPr>
          <a:xfrm>
            <a:off x="1957730" y="1513158"/>
            <a:ext cx="8996626" cy="4350504"/>
          </a:xfrm>
          <a:prstGeom prst="rect">
            <a:avLst/>
          </a:prstGeom>
          <a:noFill/>
          <a:ln cap="flat">
            <a:noFill/>
          </a:ln>
          <a:effectLst>
            <a:outerShdw dir="16200000" algn="tl">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22">
    <p:spTree>
      <p:nvGrpSpPr>
        <p:cNvPr id="1" name=""/>
        <p:cNvGrpSpPr/>
        <p:nvPr/>
      </p:nvGrpSpPr>
      <p:grpSpPr>
        <a:xfrm>
          <a:off x="0" y="0"/>
          <a:ext cx="0" cy="0"/>
          <a:chOff x="0" y="0"/>
          <a:chExt cx="0" cy="0"/>
        </a:xfrm>
      </p:grpSpPr>
      <p:pic>
        <p:nvPicPr>
          <p:cNvPr id="2" name="Resim 23" descr="karanlık, ekran görüntüsü, siyah, gece içeren bir resim&#10;&#10;Açıklama otomatik olarak oluşturuldu">
            <a:extLst>
              <a:ext uri="{FF2B5EF4-FFF2-40B4-BE49-F238E27FC236}">
                <a16:creationId xmlns:a16="http://schemas.microsoft.com/office/drawing/2014/main" id="{4123BD7A-4B0B-4315-469E-986ABDF8B139}"/>
              </a:ext>
            </a:extLst>
          </p:cNvPr>
          <p:cNvPicPr>
            <a:picLocks noChangeAspect="1"/>
          </p:cNvPicPr>
          <p:nvPr/>
        </p:nvPicPr>
        <p:blipFill>
          <a:blip r:embed="rId2"/>
          <a:stretch>
            <a:fillRect/>
          </a:stretch>
        </p:blipFill>
        <p:spPr>
          <a:xfrm>
            <a:off x="-226240" y="0"/>
            <a:ext cx="12191996" cy="6858000"/>
          </a:xfrm>
          <a:prstGeom prst="rect">
            <a:avLst/>
          </a:prstGeom>
          <a:noFill/>
          <a:ln cap="flat">
            <a:noFill/>
          </a:ln>
        </p:spPr>
      </p:pic>
      <p:sp>
        <p:nvSpPr>
          <p:cNvPr id="3" name="Dikdörtgen 11">
            <a:extLst>
              <a:ext uri="{FF2B5EF4-FFF2-40B4-BE49-F238E27FC236}">
                <a16:creationId xmlns:a16="http://schemas.microsoft.com/office/drawing/2014/main" id="{230CEEC3-F7D3-220A-DA54-CA75311976D0}"/>
              </a:ext>
            </a:extLst>
          </p:cNvPr>
          <p:cNvSpPr/>
          <p:nvPr/>
        </p:nvSpPr>
        <p:spPr>
          <a:xfrm>
            <a:off x="1957730" y="437704"/>
            <a:ext cx="8996626" cy="720080"/>
          </a:xfrm>
          <a:prstGeom prst="rect">
            <a:avLst/>
          </a:prstGeom>
          <a:gradFill>
            <a:gsLst>
              <a:gs pos="0">
                <a:srgbClr val="28767D"/>
              </a:gs>
              <a:gs pos="100000">
                <a:srgbClr val="3EACB5"/>
              </a:gs>
            </a:gsLst>
            <a:path path="circle">
              <a:fillToRect l="50000" t="50000" r="50000" b="50000"/>
            </a:path>
          </a:gradFill>
          <a:ln w="3172" cap="flat">
            <a:solidFill>
              <a:srgbClr val="221F2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1" i="0" u="none" strike="noStrike" kern="1200" cap="none" spc="0" baseline="0">
                <a:solidFill>
                  <a:srgbClr val="FFFFFF"/>
                </a:solidFill>
                <a:uFillTx/>
                <a:latin typeface="Montserrat" pitchFamily="50"/>
                <a:ea typeface="Cambria" pitchFamily="18"/>
                <a:cs typeface="Tahoma" pitchFamily="34"/>
              </a:rPr>
              <a:t>KAMPÜSLERİMİZ I TEKNOLOJİ VE EĞİTİM KAMPÜSÜ</a:t>
            </a:r>
          </a:p>
        </p:txBody>
      </p:sp>
      <p:sp>
        <p:nvSpPr>
          <p:cNvPr id="4" name="Metin kutusu 2">
            <a:extLst>
              <a:ext uri="{FF2B5EF4-FFF2-40B4-BE49-F238E27FC236}">
                <a16:creationId xmlns:a16="http://schemas.microsoft.com/office/drawing/2014/main" id="{9C6A5253-1582-76EE-E0A7-31167670922D}"/>
              </a:ext>
            </a:extLst>
          </p:cNvPr>
          <p:cNvSpPr txBox="1"/>
          <p:nvPr/>
        </p:nvSpPr>
        <p:spPr>
          <a:xfrm>
            <a:off x="4859752" y="3114473"/>
            <a:ext cx="6094604" cy="264283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tr-TR" sz="1400" b="0" i="0" u="none" strike="noStrike" kern="1200" cap="none" spc="0" baseline="0">
                <a:solidFill>
                  <a:srgbClr val="000000"/>
                </a:solidFill>
                <a:uFillTx/>
                <a:latin typeface="Cambria" pitchFamily="18"/>
                <a:ea typeface="Cambria" pitchFamily="18"/>
                <a:cs typeface="Arial" pitchFamily="34"/>
              </a:rPr>
              <a:t>KTO Karatay Üniversitesi, 2019-2020 Eğitim – Öğretim yılında, Dış Ticaret ve Mekatronik programlarının yer aldığı, Ticaret ve Sanayi Meslek Yüksek Okulu’nu eğitim dünyamıza kazandırmıştır. 2019-2020 Eğitim – Öğretim yılında iki programla eğitim hayatına başlayan Ticaret ve Sanayi Meslek Yüksekokulu bünyesinde 2020 – 2021 Eğitim – Öğretim yılında Sivil Havacılık Kabin Hizmetleri Programı ve Bilgisayar Programcılığı Programları açılmıştır. Ülkemizin en genç ve dinamik meslek yüksek okulları arasında olan Ticaret ve Sanayi Meslek Yüksekokulumuza hoş geldiniz. </a:t>
            </a:r>
            <a:endParaRPr lang="tr-TR" sz="1400" b="0" i="0" u="none" strike="noStrike" kern="1200" cap="none" spc="0" baseline="0">
              <a:solidFill>
                <a:srgbClr val="000000"/>
              </a:solidFill>
              <a:uFillTx/>
              <a:latin typeface="Calibri"/>
            </a:endParaRPr>
          </a:p>
        </p:txBody>
      </p:sp>
      <p:pic>
        <p:nvPicPr>
          <p:cNvPr id="5" name="Resim 3">
            <a:extLst>
              <a:ext uri="{FF2B5EF4-FFF2-40B4-BE49-F238E27FC236}">
                <a16:creationId xmlns:a16="http://schemas.microsoft.com/office/drawing/2014/main" id="{6B3F2D85-6D2E-CCB8-66A9-73B7CC1E09C1}"/>
              </a:ext>
            </a:extLst>
          </p:cNvPr>
          <p:cNvPicPr>
            <a:picLocks noChangeAspect="1"/>
          </p:cNvPicPr>
          <p:nvPr/>
        </p:nvPicPr>
        <p:blipFill>
          <a:blip r:embed="rId3"/>
          <a:stretch>
            <a:fillRect/>
          </a:stretch>
        </p:blipFill>
        <p:spPr>
          <a:xfrm>
            <a:off x="1231477" y="1393426"/>
            <a:ext cx="5990499" cy="1721047"/>
          </a:xfrm>
          <a:prstGeom prst="rect">
            <a:avLst/>
          </a:prstGeom>
          <a:noFill/>
          <a:ln cap="flat">
            <a:noFill/>
          </a:ln>
        </p:spPr>
      </p:pic>
    </p:spTree>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1965</TotalTime>
  <Words>3379</Words>
  <Application>Microsoft Office PowerPoint</Application>
  <PresentationFormat>Geniş ekran</PresentationFormat>
  <Paragraphs>333</Paragraphs>
  <Slides>61</Slides>
  <Notes>7</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61</vt:i4>
      </vt:variant>
    </vt:vector>
  </HeadingPairs>
  <TitlesOfParts>
    <vt:vector size="72" baseType="lpstr">
      <vt:lpstr>Aptos</vt:lpstr>
      <vt:lpstr>Arial</vt:lpstr>
      <vt:lpstr>Calibri</vt:lpstr>
      <vt:lpstr>Calibri Light</vt:lpstr>
      <vt:lpstr>Cambria</vt:lpstr>
      <vt:lpstr>Montserrat</vt:lpstr>
      <vt:lpstr>Tahoma</vt:lpstr>
      <vt:lpstr>Times New Roman</vt:lpstr>
      <vt:lpstr>Wingdings</vt:lpstr>
      <vt:lpstr>Office Teması</vt:lpstr>
      <vt:lpstr>1_Office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        Üniversitemizde, 1- Merkez Kütüphane 2- Hukuk Fakültesi Kütüphanesi 3- Medicana Hastanesi Kütüphanesi 4- Ticaret ve Sanayi MYO Kütüphanesi olmak üzere dört adet kütüphanemiz bulunmaktadır </vt:lpstr>
      <vt:lpstr>KARİYER GELİŞİM VE MEZUN İLİŞKİLERİ OFİSİ</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EKAP07</dc:creator>
  <cp:lastModifiedBy>KTO TEK</cp:lastModifiedBy>
  <cp:revision>209</cp:revision>
  <dcterms:created xsi:type="dcterms:W3CDTF">2023-09-15T12:26:58Z</dcterms:created>
  <dcterms:modified xsi:type="dcterms:W3CDTF">2024-11-29T11:33:24Z</dcterms:modified>
</cp:coreProperties>
</file>